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comments/comment1.xml" ContentType="application/vnd.openxmlformats-officedocument.presentationml.comments+xml"/>
  <Override PartName="/ppt/tags/tag21.xml" ContentType="application/vnd.openxmlformats-officedocument.presentationml.tags+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ppt/tags/tag23.xml" ContentType="application/vnd.openxmlformats-officedocument.presentationml.tags+xml"/>
  <Override PartName="/ppt/notesSlides/notesSlide26.xml" ContentType="application/vnd.openxmlformats-officedocument.presentationml.notesSlide+xml"/>
  <Override PartName="/ppt/tags/tag24.xml" ContentType="application/vnd.openxmlformats-officedocument.presentationml.tags+xml"/>
  <Override PartName="/ppt/notesSlides/notesSlide27.xml" ContentType="application/vnd.openxmlformats-officedocument.presentationml.notesSlide+xml"/>
  <Override PartName="/ppt/tags/tag25.xml" ContentType="application/vnd.openxmlformats-officedocument.presentationml.tags+xml"/>
  <Override PartName="/ppt/notesSlides/notesSlide28.xml" ContentType="application/vnd.openxmlformats-officedocument.presentationml.notesSlide+xml"/>
  <Override PartName="/ppt/tags/tag26.xml" ContentType="application/vnd.openxmlformats-officedocument.presentationml.tags+xml"/>
  <Override PartName="/ppt/notesSlides/notesSlide29.xml" ContentType="application/vnd.openxmlformats-officedocument.presentationml.notesSlide+xml"/>
  <Override PartName="/ppt/tags/tag27.xml" ContentType="application/vnd.openxmlformats-officedocument.presentationml.tags+xml"/>
  <Override PartName="/ppt/notesSlides/notesSlide30.xml" ContentType="application/vnd.openxmlformats-officedocument.presentationml.notesSlide+xml"/>
  <Override PartName="/ppt/tags/tag28.xml" ContentType="application/vnd.openxmlformats-officedocument.presentationml.tags+xml"/>
  <Override PartName="/ppt/notesSlides/notesSlide31.xml" ContentType="application/vnd.openxmlformats-officedocument.presentationml.notesSlide+xml"/>
  <Override PartName="/ppt/tags/tag29.xml" ContentType="application/vnd.openxmlformats-officedocument.presentationml.tags+xml"/>
  <Override PartName="/ppt/notesSlides/notesSlide32.xml" ContentType="application/vnd.openxmlformats-officedocument.presentationml.notesSlide+xml"/>
  <Override PartName="/ppt/tags/tag30.xml" ContentType="application/vnd.openxmlformats-officedocument.presentationml.tags+xml"/>
  <Override PartName="/ppt/notesSlides/notesSlide33.xml" ContentType="application/vnd.openxmlformats-officedocument.presentationml.notesSlide+xml"/>
  <Override PartName="/ppt/tags/tag31.xml" ContentType="application/vnd.openxmlformats-officedocument.presentationml.tags+xml"/>
  <Override PartName="/ppt/notesSlides/notesSlide34.xml" ContentType="application/vnd.openxmlformats-officedocument.presentationml.notesSlide+xml"/>
  <Override PartName="/ppt/tags/tag32.xml" ContentType="application/vnd.openxmlformats-officedocument.presentationml.tags+xml"/>
  <Override PartName="/ppt/notesSlides/notesSlide35.xml" ContentType="application/vnd.openxmlformats-officedocument.presentationml.notesSlide+xml"/>
  <Override PartName="/ppt/tags/tag33.xml" ContentType="application/vnd.openxmlformats-officedocument.presentationml.tags+xml"/>
  <Override PartName="/ppt/notesSlides/notesSlide36.xml" ContentType="application/vnd.openxmlformats-officedocument.presentationml.notesSlide+xml"/>
  <Override PartName="/ppt/tags/tag34.xml" ContentType="application/vnd.openxmlformats-officedocument.presentationml.tags+xml"/>
  <Override PartName="/ppt/notesSlides/notesSlide37.xml" ContentType="application/vnd.openxmlformats-officedocument.presentationml.notesSlide+xml"/>
  <Override PartName="/ppt/tags/tag35.xml" ContentType="application/vnd.openxmlformats-officedocument.presentationml.tags+xml"/>
  <Override PartName="/ppt/notesSlides/notesSlide38.xml" ContentType="application/vnd.openxmlformats-officedocument.presentationml.notesSlide+xml"/>
  <Override PartName="/ppt/tags/tag36.xml" ContentType="application/vnd.openxmlformats-officedocument.presentationml.tags+xml"/>
  <Override PartName="/ppt/notesSlides/notesSlide39.xml" ContentType="application/vnd.openxmlformats-officedocument.presentationml.notesSlide+xml"/>
  <Override PartName="/ppt/tags/tag37.xml" ContentType="application/vnd.openxmlformats-officedocument.presentationml.tags+xml"/>
  <Override PartName="/ppt/notesSlides/notesSlide40.xml" ContentType="application/vnd.openxmlformats-officedocument.presentationml.notesSlide+xml"/>
  <Override PartName="/ppt/tags/tag38.xml" ContentType="application/vnd.openxmlformats-officedocument.presentationml.tags+xml"/>
  <Override PartName="/ppt/notesSlides/notesSlide41.xml" ContentType="application/vnd.openxmlformats-officedocument.presentationml.notesSlide+xml"/>
  <Override PartName="/ppt/tags/tag39.xml" ContentType="application/vnd.openxmlformats-officedocument.presentationml.tags+xml"/>
  <Override PartName="/ppt/notesSlides/notesSlide42.xml" ContentType="application/vnd.openxmlformats-officedocument.presentationml.notesSlide+xml"/>
  <Override PartName="/ppt/tags/tag40.xml" ContentType="application/vnd.openxmlformats-officedocument.presentationml.tags+xml"/>
  <Override PartName="/ppt/notesSlides/notesSlide43.xml" ContentType="application/vnd.openxmlformats-officedocument.presentationml.notesSlide+xml"/>
  <Override PartName="/ppt/tags/tag41.xml" ContentType="application/vnd.openxmlformats-officedocument.presentationml.tags+xml"/>
  <Override PartName="/ppt/notesSlides/notesSlide44.xml" ContentType="application/vnd.openxmlformats-officedocument.presentationml.notesSlide+xml"/>
  <Override PartName="/ppt/tags/tag42.xml" ContentType="application/vnd.openxmlformats-officedocument.presentationml.tags+xml"/>
  <Override PartName="/ppt/notesSlides/notesSlide45.xml" ContentType="application/vnd.openxmlformats-officedocument.presentationml.notesSlide+xml"/>
  <Override PartName="/ppt/tags/tag43.xml" ContentType="application/vnd.openxmlformats-officedocument.presentationml.tags+xml"/>
  <Override PartName="/ppt/notesSlides/notesSlide46.xml" ContentType="application/vnd.openxmlformats-officedocument.presentationml.notesSlide+xml"/>
  <Override PartName="/ppt/tags/tag44.xml" ContentType="application/vnd.openxmlformats-officedocument.presentationml.tags+xml"/>
  <Override PartName="/ppt/notesSlides/notesSlide47.xml" ContentType="application/vnd.openxmlformats-officedocument.presentationml.notesSlide+xml"/>
  <Override PartName="/ppt/tags/tag45.xml" ContentType="application/vnd.openxmlformats-officedocument.presentationml.tags+xml"/>
  <Override PartName="/ppt/notesSlides/notesSlide48.xml" ContentType="application/vnd.openxmlformats-officedocument.presentationml.notesSlide+xml"/>
  <Override PartName="/ppt/tags/tag46.xml" ContentType="application/vnd.openxmlformats-officedocument.presentationml.tags+xml"/>
  <Override PartName="/ppt/notesSlides/notesSlide49.xml" ContentType="application/vnd.openxmlformats-officedocument.presentationml.notesSlide+xml"/>
  <Override PartName="/ppt/tags/tag47.xml" ContentType="application/vnd.openxmlformats-officedocument.presentationml.tags+xml"/>
  <Override PartName="/ppt/notesSlides/notesSlide50.xml" ContentType="application/vnd.openxmlformats-officedocument.presentationml.notesSlide+xml"/>
  <Override PartName="/ppt/tags/tag48.xml" ContentType="application/vnd.openxmlformats-officedocument.presentationml.tags+xml"/>
  <Override PartName="/ppt/notesSlides/notesSlide51.xml" ContentType="application/vnd.openxmlformats-officedocument.presentationml.notesSlide+xml"/>
  <Override PartName="/ppt/tags/tag49.xml" ContentType="application/vnd.openxmlformats-officedocument.presentationml.tags+xml"/>
  <Override PartName="/ppt/notesSlides/notesSlide52.xml" ContentType="application/vnd.openxmlformats-officedocument.presentationml.notesSlide+xml"/>
  <Override PartName="/ppt/tags/tag50.xml" ContentType="application/vnd.openxmlformats-officedocument.presentationml.tags+xml"/>
  <Override PartName="/ppt/notesSlides/notesSlide53.xml" ContentType="application/vnd.openxmlformats-officedocument.presentationml.notesSlide+xml"/>
  <Override PartName="/ppt/tags/tag51.xml" ContentType="application/vnd.openxmlformats-officedocument.presentationml.tags+xml"/>
  <Override PartName="/ppt/notesSlides/notesSlide54.xml" ContentType="application/vnd.openxmlformats-officedocument.presentationml.notesSlide+xml"/>
  <Override PartName="/ppt/tags/tag52.xml" ContentType="application/vnd.openxmlformats-officedocument.presentationml.tags+xml"/>
  <Override PartName="/ppt/notesSlides/notesSlide55.xml" ContentType="application/vnd.openxmlformats-officedocument.presentationml.notesSlide+xml"/>
  <Override PartName="/ppt/tags/tag53.xml" ContentType="application/vnd.openxmlformats-officedocument.presentationml.tags+xml"/>
  <Override PartName="/ppt/notesSlides/notesSlide56.xml" ContentType="application/vnd.openxmlformats-officedocument.presentationml.notesSlide+xml"/>
  <Override PartName="/ppt/tags/tag54.xml" ContentType="application/vnd.openxmlformats-officedocument.presentationml.tags+xml"/>
  <Override PartName="/ppt/notesSlides/notesSlide57.xml" ContentType="application/vnd.openxmlformats-officedocument.presentationml.notesSlide+xml"/>
  <Override PartName="/ppt/tags/tag55.xml" ContentType="application/vnd.openxmlformats-officedocument.presentationml.tags+xml"/>
  <Override PartName="/ppt/notesSlides/notesSlide58.xml" ContentType="application/vnd.openxmlformats-officedocument.presentationml.notesSlide+xml"/>
  <Override PartName="/ppt/tags/tag56.xml" ContentType="application/vnd.openxmlformats-officedocument.presentationml.tags+xml"/>
  <Override PartName="/ppt/notesSlides/notesSlide59.xml" ContentType="application/vnd.openxmlformats-officedocument.presentationml.notesSlide+xml"/>
  <Override PartName="/ppt/tags/tag57.xml" ContentType="application/vnd.openxmlformats-officedocument.presentationml.tags+xml"/>
  <Override PartName="/ppt/notesSlides/notesSlide60.xml" ContentType="application/vnd.openxmlformats-officedocument.presentationml.notesSlide+xml"/>
  <Override PartName="/ppt/tags/tag58.xml" ContentType="application/vnd.openxmlformats-officedocument.presentationml.tags+xml"/>
  <Override PartName="/ppt/notesSlides/notesSlide61.xml" ContentType="application/vnd.openxmlformats-officedocument.presentationml.notesSlide+xml"/>
  <Override PartName="/ppt/tags/tag59.xml" ContentType="application/vnd.openxmlformats-officedocument.presentationml.tags+xml"/>
  <Override PartName="/ppt/notesSlides/notesSlide62.xml" ContentType="application/vnd.openxmlformats-officedocument.presentationml.notesSlide+xml"/>
  <Override PartName="/ppt/tags/tag60.xml" ContentType="application/vnd.openxmlformats-officedocument.presentationml.tags+xml"/>
  <Override PartName="/ppt/notesSlides/notesSlide63.xml" ContentType="application/vnd.openxmlformats-officedocument.presentationml.notesSlide+xml"/>
  <Override PartName="/ppt/tags/tag61.xml" ContentType="application/vnd.openxmlformats-officedocument.presentationml.tags+xml"/>
  <Override PartName="/ppt/notesSlides/notesSlide64.xml" ContentType="application/vnd.openxmlformats-officedocument.presentationml.notesSlide+xml"/>
  <Override PartName="/ppt/tags/tag62.xml" ContentType="application/vnd.openxmlformats-officedocument.presentationml.tags+xml"/>
  <Override PartName="/ppt/notesSlides/notesSlide65.xml" ContentType="application/vnd.openxmlformats-officedocument.presentationml.notesSlide+xml"/>
  <Override PartName="/ppt/tags/tag63.xml" ContentType="application/vnd.openxmlformats-officedocument.presentationml.tags+xml"/>
  <Override PartName="/ppt/notesSlides/notesSlide66.xml" ContentType="application/vnd.openxmlformats-officedocument.presentationml.notesSlide+xml"/>
  <Override PartName="/ppt/tags/tag64.xml" ContentType="application/vnd.openxmlformats-officedocument.presentationml.tags+xml"/>
  <Override PartName="/ppt/notesSlides/notesSlide67.xml" ContentType="application/vnd.openxmlformats-officedocument.presentationml.notesSlide+xml"/>
  <Override PartName="/ppt/tags/tag65.xml" ContentType="application/vnd.openxmlformats-officedocument.presentationml.tags+xml"/>
  <Override PartName="/ppt/notesSlides/notesSlide68.xml" ContentType="application/vnd.openxmlformats-officedocument.presentationml.notesSlide+xml"/>
  <Override PartName="/ppt/tags/tag66.xml" ContentType="application/vnd.openxmlformats-officedocument.presentationml.tags+xml"/>
  <Override PartName="/ppt/notesSlides/notesSlide69.xml" ContentType="application/vnd.openxmlformats-officedocument.presentationml.notesSlide+xml"/>
  <Override PartName="/ppt/tags/tag67.xml" ContentType="application/vnd.openxmlformats-officedocument.presentationml.tags+xml"/>
  <Override PartName="/ppt/notesSlides/notesSlide70.xml" ContentType="application/vnd.openxmlformats-officedocument.presentationml.notesSlide+xml"/>
  <Override PartName="/ppt/tags/tag68.xml" ContentType="application/vnd.openxmlformats-officedocument.presentationml.tags+xml"/>
  <Override PartName="/ppt/notesSlides/notesSlide71.xml" ContentType="application/vnd.openxmlformats-officedocument.presentationml.notesSlide+xml"/>
  <Override PartName="/ppt/tags/tag69.xml" ContentType="application/vnd.openxmlformats-officedocument.presentationml.tags+xml"/>
  <Override PartName="/ppt/notesSlides/notesSlide72.xml" ContentType="application/vnd.openxmlformats-officedocument.presentationml.notesSlide+xml"/>
  <Override PartName="/ppt/tags/tag70.xml" ContentType="application/vnd.openxmlformats-officedocument.presentationml.tags+xml"/>
  <Override PartName="/ppt/notesSlides/notesSlide73.xml" ContentType="application/vnd.openxmlformats-officedocument.presentationml.notesSlide+xml"/>
  <Override PartName="/ppt/tags/tag71.xml" ContentType="application/vnd.openxmlformats-officedocument.presentationml.tag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ags/tag72.xml" ContentType="application/vnd.openxmlformats-officedocument.presentationml.tag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ags/tag73.xml" ContentType="application/vnd.openxmlformats-officedocument.presentationml.tags+xml"/>
  <Override PartName="/ppt/notesSlides/notesSlide80.xml" ContentType="application/vnd.openxmlformats-officedocument.presentationml.notesSlide+xml"/>
  <Override PartName="/ppt/tags/tag74.xml" ContentType="application/vnd.openxmlformats-officedocument.presentationml.tags+xml"/>
  <Override PartName="/ppt/notesSlides/notesSlide81.xml" ContentType="application/vnd.openxmlformats-officedocument.presentationml.notesSlide+xml"/>
  <Override PartName="/ppt/tags/tag75.xml" ContentType="application/vnd.openxmlformats-officedocument.presentationml.tags+xml"/>
  <Override PartName="/ppt/notesSlides/notesSlide82.xml" ContentType="application/vnd.openxmlformats-officedocument.presentationml.notesSlide+xml"/>
  <Override PartName="/ppt/tags/tag76.xml" ContentType="application/vnd.openxmlformats-officedocument.presentationml.tags+xml"/>
  <Override PartName="/ppt/notesSlides/notesSlide83.xml" ContentType="application/vnd.openxmlformats-officedocument.presentationml.notesSlide+xml"/>
  <Override PartName="/ppt/tags/tag77.xml" ContentType="application/vnd.openxmlformats-officedocument.presentationml.tags+xml"/>
  <Override PartName="/ppt/notesSlides/notesSlide84.xml" ContentType="application/vnd.openxmlformats-officedocument.presentationml.notesSlide+xml"/>
  <Override PartName="/ppt/tags/tag78.xml" ContentType="application/vnd.openxmlformats-officedocument.presentationml.tags+xml"/>
  <Override PartName="/ppt/notesSlides/notesSlide85.xml" ContentType="application/vnd.openxmlformats-officedocument.presentationml.notesSlide+xml"/>
  <Override PartName="/ppt/tags/tag79.xml" ContentType="application/vnd.openxmlformats-officedocument.presentationml.tags+xml"/>
  <Override PartName="/ppt/notesSlides/notesSlide86.xml" ContentType="application/vnd.openxmlformats-officedocument.presentationml.notesSlide+xml"/>
  <Override PartName="/ppt/tags/tag80.xml" ContentType="application/vnd.openxmlformats-officedocument.presentationml.tags+xml"/>
  <Override PartName="/ppt/notesSlides/notesSlide8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81.xml" ContentType="application/vnd.openxmlformats-officedocument.presentationml.tags+xml"/>
  <Override PartName="/ppt/notesSlides/notesSlide88.xml" ContentType="application/vnd.openxmlformats-officedocument.presentationml.notesSlide+xml"/>
  <Override PartName="/ppt/tags/tag82.xml" ContentType="application/vnd.openxmlformats-officedocument.presentationml.tags+xml"/>
  <Override PartName="/ppt/notesSlides/notesSlide89.xml" ContentType="application/vnd.openxmlformats-officedocument.presentationml.notesSlide+xml"/>
  <Override PartName="/ppt/tags/tag83.xml" ContentType="application/vnd.openxmlformats-officedocument.presentationml.tags+xml"/>
  <Override PartName="/ppt/notesSlides/notesSlide90.xml" ContentType="application/vnd.openxmlformats-officedocument.presentationml.notesSlide+xml"/>
  <Override PartName="/ppt/tags/tag84.xml" ContentType="application/vnd.openxmlformats-officedocument.presentationml.tags+xml"/>
  <Override PartName="/ppt/notesSlides/notesSlide91.xml" ContentType="application/vnd.openxmlformats-officedocument.presentationml.notesSlide+xml"/>
  <Override PartName="/ppt/tags/tag85.xml" ContentType="application/vnd.openxmlformats-officedocument.presentationml.tags+xml"/>
  <Override PartName="/ppt/notesSlides/notesSlide92.xml" ContentType="application/vnd.openxmlformats-officedocument.presentationml.notesSlide+xml"/>
  <Override PartName="/ppt/tags/tag86.xml" ContentType="application/vnd.openxmlformats-officedocument.presentationml.tags+xml"/>
  <Override PartName="/ppt/notesSlides/notesSlide93.xml" ContentType="application/vnd.openxmlformats-officedocument.presentationml.notesSlide+xml"/>
  <Override PartName="/ppt/tags/tag87.xml" ContentType="application/vnd.openxmlformats-officedocument.presentationml.tags+xml"/>
  <Override PartName="/ppt/notesSlides/notesSlide94.xml" ContentType="application/vnd.openxmlformats-officedocument.presentationml.notesSlide+xml"/>
  <Override PartName="/ppt/tags/tag88.xml" ContentType="application/vnd.openxmlformats-officedocument.presentationml.tags+xml"/>
  <Override PartName="/ppt/notesSlides/notesSlide95.xml" ContentType="application/vnd.openxmlformats-officedocument.presentationml.notesSlide+xml"/>
  <Override PartName="/ppt/tags/tag89.xml" ContentType="application/vnd.openxmlformats-officedocument.presentationml.tags+xml"/>
  <Override PartName="/ppt/notesSlides/notesSlide96.xml" ContentType="application/vnd.openxmlformats-officedocument.presentationml.notesSlide+xml"/>
  <Override PartName="/ppt/tags/tag90.xml" ContentType="application/vnd.openxmlformats-officedocument.presentationml.tags+xml"/>
  <Override PartName="/ppt/notesSlides/notesSlide97.xml" ContentType="application/vnd.openxmlformats-officedocument.presentationml.notesSlide+xml"/>
  <Override PartName="/ppt/tags/tag91.xml" ContentType="application/vnd.openxmlformats-officedocument.presentationml.tags+xml"/>
  <Override PartName="/ppt/notesSlides/notesSlide98.xml" ContentType="application/vnd.openxmlformats-officedocument.presentationml.notesSlide+xml"/>
  <Override PartName="/ppt/tags/tag92.xml" ContentType="application/vnd.openxmlformats-officedocument.presentationml.tags+xml"/>
  <Override PartName="/ppt/notesSlides/notesSlide99.xml" ContentType="application/vnd.openxmlformats-officedocument.presentationml.notesSlide+xml"/>
  <Override PartName="/ppt/tags/tag93.xml" ContentType="application/vnd.openxmlformats-officedocument.presentationml.tags+xml"/>
  <Override PartName="/ppt/notesSlides/notesSlide100.xml" ContentType="application/vnd.openxmlformats-officedocument.presentationml.notesSlide+xml"/>
  <Override PartName="/ppt/tags/tag94.xml" ContentType="application/vnd.openxmlformats-officedocument.presentationml.tags+xml"/>
  <Override PartName="/ppt/notesSlides/notesSlide101.xml" ContentType="application/vnd.openxmlformats-officedocument.presentationml.notesSlide+xml"/>
  <Override PartName="/ppt/tags/tag95.xml" ContentType="application/vnd.openxmlformats-officedocument.presentationml.tags+xml"/>
  <Override PartName="/ppt/notesSlides/notesSlide102.xml" ContentType="application/vnd.openxmlformats-officedocument.presentationml.notesSlide+xml"/>
  <Override PartName="/ppt/tags/tag96.xml" ContentType="application/vnd.openxmlformats-officedocument.presentationml.tags+xml"/>
  <Override PartName="/ppt/notesSlides/notesSlide103.xml" ContentType="application/vnd.openxmlformats-officedocument.presentationml.notesSlide+xml"/>
  <Override PartName="/ppt/tags/tag97.xml" ContentType="application/vnd.openxmlformats-officedocument.presentationml.tags+xml"/>
  <Override PartName="/ppt/notesSlides/notesSlide104.xml" ContentType="application/vnd.openxmlformats-officedocument.presentationml.notesSlide+xml"/>
  <Override PartName="/ppt/tags/tag98.xml" ContentType="application/vnd.openxmlformats-officedocument.presentationml.tags+xml"/>
  <Override PartName="/ppt/notesSlides/notesSlide105.xml" ContentType="application/vnd.openxmlformats-officedocument.presentationml.notesSlide+xml"/>
  <Override PartName="/ppt/tags/tag99.xml" ContentType="application/vnd.openxmlformats-officedocument.presentationml.tags+xml"/>
  <Override PartName="/ppt/notesSlides/notesSlide106.xml" ContentType="application/vnd.openxmlformats-officedocument.presentationml.notesSlide+xml"/>
  <Override PartName="/ppt/tags/tag100.xml" ContentType="application/vnd.openxmlformats-officedocument.presentationml.tags+xml"/>
  <Override PartName="/ppt/notesSlides/notesSlide107.xml" ContentType="application/vnd.openxmlformats-officedocument.presentationml.notesSlide+xml"/>
  <Override PartName="/ppt/tags/tag101.xml" ContentType="application/vnd.openxmlformats-officedocument.presentationml.tags+xml"/>
  <Override PartName="/ppt/notesSlides/notesSlide108.xml" ContentType="application/vnd.openxmlformats-officedocument.presentationml.notesSlide+xml"/>
  <Override PartName="/ppt/tags/tag102.xml" ContentType="application/vnd.openxmlformats-officedocument.presentationml.tags+xml"/>
  <Override PartName="/ppt/notesSlides/notesSlide109.xml" ContentType="application/vnd.openxmlformats-officedocument.presentationml.notesSlide+xml"/>
  <Override PartName="/ppt/tags/tag103.xml" ContentType="application/vnd.openxmlformats-officedocument.presentationml.tags+xml"/>
  <Override PartName="/ppt/notesSlides/notesSlide110.xml" ContentType="application/vnd.openxmlformats-officedocument.presentationml.notesSlide+xml"/>
  <Override PartName="/ppt/tags/tag104.xml" ContentType="application/vnd.openxmlformats-officedocument.presentationml.tags+xml"/>
  <Override PartName="/ppt/notesSlides/notesSlide111.xml" ContentType="application/vnd.openxmlformats-officedocument.presentationml.notesSlide+xml"/>
  <Override PartName="/ppt/tags/tag105.xml" ContentType="application/vnd.openxmlformats-officedocument.presentationml.tags+xml"/>
  <Override PartName="/ppt/notesSlides/notesSlide112.xml" ContentType="application/vnd.openxmlformats-officedocument.presentationml.notesSlide+xml"/>
  <Override PartName="/ppt/tags/tag106.xml" ContentType="application/vnd.openxmlformats-officedocument.presentationml.tags+xml"/>
  <Override PartName="/ppt/notesSlides/notesSlide113.xml" ContentType="application/vnd.openxmlformats-officedocument.presentationml.notesSlide+xml"/>
  <Override PartName="/ppt/tags/tag107.xml" ContentType="application/vnd.openxmlformats-officedocument.presentationml.tags+xml"/>
  <Override PartName="/ppt/notesSlides/notesSlide114.xml" ContentType="application/vnd.openxmlformats-officedocument.presentationml.notesSlide+xml"/>
  <Override PartName="/ppt/tags/tag108.xml" ContentType="application/vnd.openxmlformats-officedocument.presentationml.tags+xml"/>
  <Override PartName="/ppt/notesSlides/notesSlide115.xml" ContentType="application/vnd.openxmlformats-officedocument.presentationml.notesSlide+xml"/>
  <Override PartName="/ppt/tags/tag109.xml" ContentType="application/vnd.openxmlformats-officedocument.presentationml.tags+xml"/>
  <Override PartName="/ppt/notesSlides/notesSlide116.xml" ContentType="application/vnd.openxmlformats-officedocument.presentationml.notesSlide+xml"/>
  <Override PartName="/ppt/tags/tag110.xml" ContentType="application/vnd.openxmlformats-officedocument.presentationml.tags+xml"/>
  <Override PartName="/ppt/notesSlides/notesSlide117.xml" ContentType="application/vnd.openxmlformats-officedocument.presentationml.notesSlide+xml"/>
  <Override PartName="/ppt/tags/tag111.xml" ContentType="application/vnd.openxmlformats-officedocument.presentationml.tags+xml"/>
  <Override PartName="/ppt/notesSlides/notesSlide118.xml" ContentType="application/vnd.openxmlformats-officedocument.presentationml.notesSlide+xml"/>
  <Override PartName="/ppt/tags/tag112.xml" ContentType="application/vnd.openxmlformats-officedocument.presentationml.tags+xml"/>
  <Override PartName="/ppt/notesSlides/notesSlide119.xml" ContentType="application/vnd.openxmlformats-officedocument.presentationml.notesSlide+xml"/>
  <Override PartName="/ppt/tags/tag113.xml" ContentType="application/vnd.openxmlformats-officedocument.presentationml.tags+xml"/>
  <Override PartName="/ppt/notesSlides/notesSlide120.xml" ContentType="application/vnd.openxmlformats-officedocument.presentationml.notesSlide+xml"/>
  <Override PartName="/ppt/tags/tag114.xml" ContentType="application/vnd.openxmlformats-officedocument.presentationml.tags+xml"/>
  <Override PartName="/ppt/notesSlides/notesSlide121.xml" ContentType="application/vnd.openxmlformats-officedocument.presentationml.notesSlide+xml"/>
  <Override PartName="/ppt/tags/tag115.xml" ContentType="application/vnd.openxmlformats-officedocument.presentationml.tags+xml"/>
  <Override PartName="/ppt/notesSlides/notesSlide122.xml" ContentType="application/vnd.openxmlformats-officedocument.presentationml.notesSlide+xml"/>
  <Override PartName="/ppt/tags/tag116.xml" ContentType="application/vnd.openxmlformats-officedocument.presentationml.tags+xml"/>
  <Override PartName="/ppt/notesSlides/notesSlide123.xml" ContentType="application/vnd.openxmlformats-officedocument.presentationml.notesSlide+xml"/>
  <Override PartName="/ppt/tags/tag117.xml" ContentType="application/vnd.openxmlformats-officedocument.presentationml.tags+xml"/>
  <Override PartName="/ppt/notesSlides/notesSlide124.xml" ContentType="application/vnd.openxmlformats-officedocument.presentationml.notesSlide+xml"/>
  <Override PartName="/ppt/tags/tag118.xml" ContentType="application/vnd.openxmlformats-officedocument.presentationml.tags+xml"/>
  <Override PartName="/ppt/notesSlides/notesSlide125.xml" ContentType="application/vnd.openxmlformats-officedocument.presentationml.notesSlide+xml"/>
  <Override PartName="/ppt/tags/tag119.xml" ContentType="application/vnd.openxmlformats-officedocument.presentationml.tags+xml"/>
  <Override PartName="/ppt/notesSlides/notesSlide126.xml" ContentType="application/vnd.openxmlformats-officedocument.presentationml.notesSlide+xml"/>
  <Override PartName="/ppt/tags/tag120.xml" ContentType="application/vnd.openxmlformats-officedocument.presentationml.tags+xml"/>
  <Override PartName="/ppt/notesSlides/notesSlide127.xml" ContentType="application/vnd.openxmlformats-officedocument.presentationml.notesSlide+xml"/>
  <Override PartName="/ppt/tags/tag121.xml" ContentType="application/vnd.openxmlformats-officedocument.presentationml.tags+xml"/>
  <Override PartName="/ppt/notesSlides/notesSlide128.xml" ContentType="application/vnd.openxmlformats-officedocument.presentationml.notesSlide+xml"/>
  <Override PartName="/ppt/tags/tag122.xml" ContentType="application/vnd.openxmlformats-officedocument.presentationml.tags+xml"/>
  <Override PartName="/ppt/notesSlides/notesSlide129.xml" ContentType="application/vnd.openxmlformats-officedocument.presentationml.notesSlide+xml"/>
  <Override PartName="/ppt/tags/tag123.xml" ContentType="application/vnd.openxmlformats-officedocument.presentationml.tags+xml"/>
  <Override PartName="/ppt/notesSlides/notesSlide130.xml" ContentType="application/vnd.openxmlformats-officedocument.presentationml.notesSlide+xml"/>
  <Override PartName="/ppt/tags/tag124.xml" ContentType="application/vnd.openxmlformats-officedocument.presentationml.tags+xml"/>
  <Override PartName="/ppt/notesSlides/notesSlide131.xml" ContentType="application/vnd.openxmlformats-officedocument.presentationml.notesSlide+xml"/>
  <Override PartName="/ppt/tags/tag125.xml" ContentType="application/vnd.openxmlformats-officedocument.presentationml.tags+xml"/>
  <Override PartName="/ppt/notesSlides/notesSlide132.xml" ContentType="application/vnd.openxmlformats-officedocument.presentationml.notesSlide+xml"/>
  <Override PartName="/ppt/tags/tag126.xml" ContentType="application/vnd.openxmlformats-officedocument.presentationml.tags+xml"/>
  <Override PartName="/ppt/notesSlides/notesSlide133.xml" ContentType="application/vnd.openxmlformats-officedocument.presentationml.notesSlide+xml"/>
  <Override PartName="/ppt/tags/tag127.xml" ContentType="application/vnd.openxmlformats-officedocument.presentationml.tags+xml"/>
  <Override PartName="/ppt/notesSlides/notesSlide134.xml" ContentType="application/vnd.openxmlformats-officedocument.presentationml.notesSlide+xml"/>
  <Override PartName="/ppt/tags/tag128.xml" ContentType="application/vnd.openxmlformats-officedocument.presentationml.tags+xml"/>
  <Override PartName="/ppt/notesSlides/notesSlide135.xml" ContentType="application/vnd.openxmlformats-officedocument.presentationml.notesSlide+xml"/>
  <Override PartName="/ppt/tags/tag129.xml" ContentType="application/vnd.openxmlformats-officedocument.presentationml.tags+xml"/>
  <Override PartName="/ppt/notesSlides/notesSlide136.xml" ContentType="application/vnd.openxmlformats-officedocument.presentationml.notesSlide+xml"/>
  <Override PartName="/ppt/tags/tag130.xml" ContentType="application/vnd.openxmlformats-officedocument.presentationml.tags+xml"/>
  <Override PartName="/ppt/notesSlides/notesSlide137.xml" ContentType="application/vnd.openxmlformats-officedocument.presentationml.notesSlide+xml"/>
  <Override PartName="/ppt/tags/tag131.xml" ContentType="application/vnd.openxmlformats-officedocument.presentationml.tags+xml"/>
  <Override PartName="/ppt/notesSlides/notesSlide138.xml" ContentType="application/vnd.openxmlformats-officedocument.presentationml.notesSlide+xml"/>
  <Override PartName="/ppt/tags/tag132.xml" ContentType="application/vnd.openxmlformats-officedocument.presentationml.tags+xml"/>
  <Override PartName="/ppt/notesSlides/notesSlide139.xml" ContentType="application/vnd.openxmlformats-officedocument.presentationml.notesSlide+xml"/>
  <Override PartName="/ppt/tags/tag133.xml" ContentType="application/vnd.openxmlformats-officedocument.presentationml.tags+xml"/>
  <Override PartName="/ppt/notesSlides/notesSlide140.xml" ContentType="application/vnd.openxmlformats-officedocument.presentationml.notesSlide+xml"/>
  <Override PartName="/ppt/tags/tag134.xml" ContentType="application/vnd.openxmlformats-officedocument.presentationml.tags+xml"/>
  <Override PartName="/ppt/notesSlides/notesSlide141.xml" ContentType="application/vnd.openxmlformats-officedocument.presentationml.notesSlide+xml"/>
  <Override PartName="/ppt/tags/tag135.xml" ContentType="application/vnd.openxmlformats-officedocument.presentationml.tags+xml"/>
  <Override PartName="/ppt/notesSlides/notesSlide142.xml" ContentType="application/vnd.openxmlformats-officedocument.presentationml.notesSlide+xml"/>
  <Override PartName="/ppt/tags/tag136.xml" ContentType="application/vnd.openxmlformats-officedocument.presentationml.tags+xml"/>
  <Override PartName="/ppt/notesSlides/notesSlide143.xml" ContentType="application/vnd.openxmlformats-officedocument.presentationml.notesSlide+xml"/>
  <Override PartName="/ppt/tags/tag137.xml" ContentType="application/vnd.openxmlformats-officedocument.presentationml.tags+xml"/>
  <Override PartName="/ppt/notesSlides/notesSlide144.xml" ContentType="application/vnd.openxmlformats-officedocument.presentationml.notesSlide+xml"/>
  <Override PartName="/ppt/tags/tag138.xml" ContentType="application/vnd.openxmlformats-officedocument.presentationml.tags+xml"/>
  <Override PartName="/ppt/notesSlides/notesSlide145.xml" ContentType="application/vnd.openxmlformats-officedocument.presentationml.notesSlide+xml"/>
  <Override PartName="/ppt/tags/tag139.xml" ContentType="application/vnd.openxmlformats-officedocument.presentationml.tags+xml"/>
  <Override PartName="/ppt/notesSlides/notesSlide146.xml" ContentType="application/vnd.openxmlformats-officedocument.presentationml.notesSlide+xml"/>
  <Override PartName="/ppt/tags/tag140.xml" ContentType="application/vnd.openxmlformats-officedocument.presentationml.tags+xml"/>
  <Override PartName="/ppt/notesSlides/notesSlide147.xml" ContentType="application/vnd.openxmlformats-officedocument.presentationml.notesSlide+xml"/>
  <Override PartName="/ppt/tags/tag141.xml" ContentType="application/vnd.openxmlformats-officedocument.presentationml.tags+xml"/>
  <Override PartName="/ppt/notesSlides/notesSlide148.xml" ContentType="application/vnd.openxmlformats-officedocument.presentationml.notesSlide+xml"/>
  <Override PartName="/ppt/tags/tag142.xml" ContentType="application/vnd.openxmlformats-officedocument.presentationml.tags+xml"/>
  <Override PartName="/ppt/notesSlides/notesSlide149.xml" ContentType="application/vnd.openxmlformats-officedocument.presentationml.notesSlide+xml"/>
  <Override PartName="/ppt/tags/tag143.xml" ContentType="application/vnd.openxmlformats-officedocument.presentationml.tags+xml"/>
  <Override PartName="/ppt/notesSlides/notesSlide150.xml" ContentType="application/vnd.openxmlformats-officedocument.presentationml.notesSlide+xml"/>
  <Override PartName="/ppt/tags/tag144.xml" ContentType="application/vnd.openxmlformats-officedocument.presentationml.tags+xml"/>
  <Override PartName="/ppt/notesSlides/notesSlide151.xml" ContentType="application/vnd.openxmlformats-officedocument.presentationml.notesSlide+xml"/>
  <Override PartName="/ppt/tags/tag145.xml" ContentType="application/vnd.openxmlformats-officedocument.presentationml.tags+xml"/>
  <Override PartName="/ppt/notesSlides/notesSlide152.xml" ContentType="application/vnd.openxmlformats-officedocument.presentationml.notesSlide+xml"/>
  <Override PartName="/ppt/tags/tag146.xml" ContentType="application/vnd.openxmlformats-officedocument.presentationml.tags+xml"/>
  <Override PartName="/ppt/notesSlides/notesSlide153.xml" ContentType="application/vnd.openxmlformats-officedocument.presentationml.notesSlide+xml"/>
  <Override PartName="/ppt/tags/tag147.xml" ContentType="application/vnd.openxmlformats-officedocument.presentationml.tags+xml"/>
  <Override PartName="/ppt/notesSlides/notesSlide154.xml" ContentType="application/vnd.openxmlformats-officedocument.presentationml.notesSlide+xml"/>
  <Override PartName="/ppt/tags/tag148.xml" ContentType="application/vnd.openxmlformats-officedocument.presentationml.tags+xml"/>
  <Override PartName="/ppt/notesSlides/notesSlide155.xml" ContentType="application/vnd.openxmlformats-officedocument.presentationml.notesSlide+xml"/>
  <Override PartName="/ppt/tags/tag149.xml" ContentType="application/vnd.openxmlformats-officedocument.presentationml.tags+xml"/>
  <Override PartName="/ppt/notesSlides/notesSlide156.xml" ContentType="application/vnd.openxmlformats-officedocument.presentationml.notesSlide+xml"/>
  <Override PartName="/ppt/tags/tag150.xml" ContentType="application/vnd.openxmlformats-officedocument.presentationml.tags+xml"/>
  <Override PartName="/ppt/notesSlides/notesSlide157.xml" ContentType="application/vnd.openxmlformats-officedocument.presentationml.notesSlide+xml"/>
  <Override PartName="/ppt/tags/tag151.xml" ContentType="application/vnd.openxmlformats-officedocument.presentationml.tags+xml"/>
  <Override PartName="/ppt/notesSlides/notesSlide158.xml" ContentType="application/vnd.openxmlformats-officedocument.presentationml.notesSlide+xml"/>
  <Override PartName="/ppt/tags/tag152.xml" ContentType="application/vnd.openxmlformats-officedocument.presentationml.tags+xml"/>
  <Override PartName="/ppt/notesSlides/notesSlide159.xml" ContentType="application/vnd.openxmlformats-officedocument.presentationml.notesSlide+xml"/>
  <Override PartName="/ppt/tags/tag153.xml" ContentType="application/vnd.openxmlformats-officedocument.presentationml.tags+xml"/>
  <Override PartName="/ppt/notesSlides/notesSlide160.xml" ContentType="application/vnd.openxmlformats-officedocument.presentationml.notesSlide+xml"/>
  <Override PartName="/ppt/tags/tag154.xml" ContentType="application/vnd.openxmlformats-officedocument.presentationml.tags+xml"/>
  <Override PartName="/ppt/notesSlides/notesSlide161.xml" ContentType="application/vnd.openxmlformats-officedocument.presentationml.notesSlide+xml"/>
  <Override PartName="/ppt/tags/tag155.xml" ContentType="application/vnd.openxmlformats-officedocument.presentationml.tags+xml"/>
  <Override PartName="/ppt/notesSlides/notesSlide162.xml" ContentType="application/vnd.openxmlformats-officedocument.presentationml.notesSlide+xml"/>
  <Override PartName="/ppt/tags/tag156.xml" ContentType="application/vnd.openxmlformats-officedocument.presentationml.tags+xml"/>
  <Override PartName="/ppt/notesSlides/notesSlide163.xml" ContentType="application/vnd.openxmlformats-officedocument.presentationml.notesSlide+xml"/>
  <Override PartName="/ppt/tags/tag157.xml" ContentType="application/vnd.openxmlformats-officedocument.presentationml.tags+xml"/>
  <Override PartName="/ppt/notesSlides/notesSlide164.xml" ContentType="application/vnd.openxmlformats-officedocument.presentationml.notesSlide+xml"/>
  <Override PartName="/ppt/tags/tag158.xml" ContentType="application/vnd.openxmlformats-officedocument.presentationml.tags+xml"/>
  <Override PartName="/ppt/notesSlides/notesSlide165.xml" ContentType="application/vnd.openxmlformats-officedocument.presentationml.notesSlide+xml"/>
  <Override PartName="/ppt/tags/tag159.xml" ContentType="application/vnd.openxmlformats-officedocument.presentationml.tags+xml"/>
  <Override PartName="/ppt/notesSlides/notesSlide166.xml" ContentType="application/vnd.openxmlformats-officedocument.presentationml.notesSlide+xml"/>
  <Override PartName="/ppt/tags/tag160.xml" ContentType="application/vnd.openxmlformats-officedocument.presentationml.tags+xml"/>
  <Override PartName="/ppt/notesSlides/notesSlide167.xml" ContentType="application/vnd.openxmlformats-officedocument.presentationml.notesSlide+xml"/>
  <Override PartName="/ppt/tags/tag161.xml" ContentType="application/vnd.openxmlformats-officedocument.presentationml.tags+xml"/>
  <Override PartName="/ppt/notesSlides/notesSlide168.xml" ContentType="application/vnd.openxmlformats-officedocument.presentationml.notesSlide+xml"/>
  <Override PartName="/ppt/tags/tag162.xml" ContentType="application/vnd.openxmlformats-officedocument.presentationml.tags+xml"/>
  <Override PartName="/ppt/notesSlides/notesSlide169.xml" ContentType="application/vnd.openxmlformats-officedocument.presentationml.notesSlide+xml"/>
  <Override PartName="/ppt/tags/tag163.xml" ContentType="application/vnd.openxmlformats-officedocument.presentationml.tags+xml"/>
  <Override PartName="/ppt/notesSlides/notesSlide170.xml" ContentType="application/vnd.openxmlformats-officedocument.presentationml.notesSlide+xml"/>
  <Override PartName="/ppt/tags/tag164.xml" ContentType="application/vnd.openxmlformats-officedocument.presentationml.tags+xml"/>
  <Override PartName="/ppt/notesSlides/notesSlide171.xml" ContentType="application/vnd.openxmlformats-officedocument.presentationml.notesSlide+xml"/>
  <Override PartName="/ppt/tags/tag165.xml" ContentType="application/vnd.openxmlformats-officedocument.presentationml.tags+xml"/>
  <Override PartName="/ppt/notesSlides/notesSlide172.xml" ContentType="application/vnd.openxmlformats-officedocument.presentationml.notesSlide+xml"/>
  <Override PartName="/ppt/tags/tag166.xml" ContentType="application/vnd.openxmlformats-officedocument.presentationml.tags+xml"/>
  <Override PartName="/ppt/notesSlides/notesSlide173.xml" ContentType="application/vnd.openxmlformats-officedocument.presentationml.notesSlide+xml"/>
  <Override PartName="/ppt/tags/tag167.xml" ContentType="application/vnd.openxmlformats-officedocument.presentationml.tags+xml"/>
  <Override PartName="/ppt/notesSlides/notesSlide174.xml" ContentType="application/vnd.openxmlformats-officedocument.presentationml.notesSlide+xml"/>
  <Override PartName="/ppt/tags/tag168.xml" ContentType="application/vnd.openxmlformats-officedocument.presentationml.tags+xml"/>
  <Override PartName="/ppt/notesSlides/notesSlide175.xml" ContentType="application/vnd.openxmlformats-officedocument.presentationml.notesSlide+xml"/>
  <Override PartName="/ppt/tags/tag169.xml" ContentType="application/vnd.openxmlformats-officedocument.presentationml.tags+xml"/>
  <Override PartName="/ppt/notesSlides/notesSlide176.xml" ContentType="application/vnd.openxmlformats-officedocument.presentationml.notesSlide+xml"/>
  <Override PartName="/ppt/tags/tag170.xml" ContentType="application/vnd.openxmlformats-officedocument.presentationml.tags+xml"/>
  <Override PartName="/ppt/notesSlides/notesSlide177.xml" ContentType="application/vnd.openxmlformats-officedocument.presentationml.notesSlide+xml"/>
  <Override PartName="/ppt/tags/tag171.xml" ContentType="application/vnd.openxmlformats-officedocument.presentationml.tags+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tags/tag172.xml" ContentType="application/vnd.openxmlformats-officedocument.presentationml.tags+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tags/tag173.xml" ContentType="application/vnd.openxmlformats-officedocument.presentationml.tags+xml"/>
  <Override PartName="/ppt/notesSlides/notesSlide184.xml" ContentType="application/vnd.openxmlformats-officedocument.presentationml.notesSlide+xml"/>
  <Override PartName="/ppt/tags/tag174.xml" ContentType="application/vnd.openxmlformats-officedocument.presentationml.tags+xml"/>
  <Override PartName="/ppt/notesSlides/notesSlide185.xml" ContentType="application/vnd.openxmlformats-officedocument.presentationml.notesSlide+xml"/>
  <Override PartName="/ppt/tags/tag175.xml" ContentType="application/vnd.openxmlformats-officedocument.presentationml.tags+xml"/>
  <Override PartName="/ppt/notesSlides/notesSlide186.xml" ContentType="application/vnd.openxmlformats-officedocument.presentationml.notesSlid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notesSlides/notesSlide187.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notesSlides/notesSlide188.xml" ContentType="application/vnd.openxmlformats-officedocument.presentationml.notesSlide+xml"/>
  <Override PartName="/ppt/tags/tag187.xml" ContentType="application/vnd.openxmlformats-officedocument.presentationml.tags+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tags/tag188.xml" ContentType="application/vnd.openxmlformats-officedocument.presentationml.tags+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tags/tag189.xml" ContentType="application/vnd.openxmlformats-officedocument.presentationml.tags+xml"/>
  <Override PartName="/ppt/notesSlides/notesSlide197.xml" ContentType="application/vnd.openxmlformats-officedocument.presentationml.notesSlide+xml"/>
  <Override PartName="/ppt/tags/tag190.xml" ContentType="application/vnd.openxmlformats-officedocument.presentationml.tags+xml"/>
  <Override PartName="/ppt/notesSlides/notesSlide198.xml" ContentType="application/vnd.openxmlformats-officedocument.presentationml.notesSlide+xml"/>
  <Override PartName="/ppt/tags/tag191.xml" ContentType="application/vnd.openxmlformats-officedocument.presentationml.tags+xml"/>
  <Override PartName="/ppt/notesSlides/notesSlide1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2" r:id="rId1"/>
    <p:sldMasterId id="2147483798" r:id="rId2"/>
  </p:sldMasterIdLst>
  <p:notesMasterIdLst>
    <p:notesMasterId r:id="rId217"/>
  </p:notesMasterIdLst>
  <p:handoutMasterIdLst>
    <p:handoutMasterId r:id="rId218"/>
  </p:handoutMasterIdLst>
  <p:sldIdLst>
    <p:sldId id="256" r:id="rId3"/>
    <p:sldId id="1059" r:id="rId4"/>
    <p:sldId id="571" r:id="rId5"/>
    <p:sldId id="540" r:id="rId6"/>
    <p:sldId id="995" r:id="rId7"/>
    <p:sldId id="996" r:id="rId8"/>
    <p:sldId id="998" r:id="rId9"/>
    <p:sldId id="999" r:id="rId10"/>
    <p:sldId id="1176" r:id="rId11"/>
    <p:sldId id="1187" r:id="rId12"/>
    <p:sldId id="1001" r:id="rId13"/>
    <p:sldId id="1003" r:id="rId14"/>
    <p:sldId id="1005" r:id="rId15"/>
    <p:sldId id="1006" r:id="rId16"/>
    <p:sldId id="1173" r:id="rId17"/>
    <p:sldId id="774" r:id="rId18"/>
    <p:sldId id="775" r:id="rId19"/>
    <p:sldId id="875" r:id="rId20"/>
    <p:sldId id="876" r:id="rId21"/>
    <p:sldId id="1181" r:id="rId22"/>
    <p:sldId id="780" r:id="rId23"/>
    <p:sldId id="781" r:id="rId24"/>
    <p:sldId id="782" r:id="rId25"/>
    <p:sldId id="829" r:id="rId26"/>
    <p:sldId id="777" r:id="rId27"/>
    <p:sldId id="785" r:id="rId28"/>
    <p:sldId id="787" r:id="rId29"/>
    <p:sldId id="1182" r:id="rId30"/>
    <p:sldId id="796" r:id="rId31"/>
    <p:sldId id="797" r:id="rId32"/>
    <p:sldId id="840" r:id="rId33"/>
    <p:sldId id="841" r:id="rId34"/>
    <p:sldId id="1183" r:id="rId35"/>
    <p:sldId id="798" r:id="rId36"/>
    <p:sldId id="838" r:id="rId37"/>
    <p:sldId id="1023" r:id="rId38"/>
    <p:sldId id="804" r:id="rId39"/>
    <p:sldId id="830" r:id="rId40"/>
    <p:sldId id="778" r:id="rId41"/>
    <p:sldId id="837" r:id="rId42"/>
    <p:sldId id="874" r:id="rId43"/>
    <p:sldId id="831" r:id="rId44"/>
    <p:sldId id="810" r:id="rId45"/>
    <p:sldId id="811" r:id="rId46"/>
    <p:sldId id="801" r:id="rId47"/>
    <p:sldId id="802" r:id="rId48"/>
    <p:sldId id="803" r:id="rId49"/>
    <p:sldId id="779" r:id="rId50"/>
    <p:sldId id="833" r:id="rId51"/>
    <p:sldId id="809" r:id="rId52"/>
    <p:sldId id="839" r:id="rId53"/>
    <p:sldId id="848" r:id="rId54"/>
    <p:sldId id="1041" r:id="rId55"/>
    <p:sldId id="877" r:id="rId56"/>
    <p:sldId id="973" r:id="rId57"/>
    <p:sldId id="974" r:id="rId58"/>
    <p:sldId id="975" r:id="rId59"/>
    <p:sldId id="976" r:id="rId60"/>
    <p:sldId id="977" r:id="rId61"/>
    <p:sldId id="978" r:id="rId62"/>
    <p:sldId id="979" r:id="rId63"/>
    <p:sldId id="980" r:id="rId64"/>
    <p:sldId id="981" r:id="rId65"/>
    <p:sldId id="982" r:id="rId66"/>
    <p:sldId id="983" r:id="rId67"/>
    <p:sldId id="984" r:id="rId68"/>
    <p:sldId id="985" r:id="rId69"/>
    <p:sldId id="986" r:id="rId70"/>
    <p:sldId id="987" r:id="rId71"/>
    <p:sldId id="988" r:id="rId72"/>
    <p:sldId id="989" r:id="rId73"/>
    <p:sldId id="990" r:id="rId74"/>
    <p:sldId id="991" r:id="rId75"/>
    <p:sldId id="992" r:id="rId76"/>
    <p:sldId id="993" r:id="rId77"/>
    <p:sldId id="1039" r:id="rId78"/>
    <p:sldId id="1184" r:id="rId79"/>
    <p:sldId id="1185" r:id="rId80"/>
    <p:sldId id="994" r:id="rId81"/>
    <p:sldId id="1178" r:id="rId82"/>
    <p:sldId id="1060" r:id="rId83"/>
    <p:sldId id="1053" r:id="rId84"/>
    <p:sldId id="1054" r:id="rId85"/>
    <p:sldId id="1055" r:id="rId86"/>
    <p:sldId id="1045" r:id="rId87"/>
    <p:sldId id="1050" r:id="rId88"/>
    <p:sldId id="1046" r:id="rId89"/>
    <p:sldId id="1051" r:id="rId90"/>
    <p:sldId id="1048" r:id="rId91"/>
    <p:sldId id="1047" r:id="rId92"/>
    <p:sldId id="1174" r:id="rId93"/>
    <p:sldId id="1052" r:id="rId94"/>
    <p:sldId id="1049" r:id="rId95"/>
    <p:sldId id="908" r:id="rId96"/>
    <p:sldId id="909" r:id="rId97"/>
    <p:sldId id="910" r:id="rId98"/>
    <p:sldId id="911" r:id="rId99"/>
    <p:sldId id="912" r:id="rId100"/>
    <p:sldId id="913" r:id="rId101"/>
    <p:sldId id="918" r:id="rId102"/>
    <p:sldId id="919" r:id="rId103"/>
    <p:sldId id="920" r:id="rId104"/>
    <p:sldId id="921" r:id="rId105"/>
    <p:sldId id="923" r:id="rId106"/>
    <p:sldId id="924" r:id="rId107"/>
    <p:sldId id="925" r:id="rId108"/>
    <p:sldId id="927" r:id="rId109"/>
    <p:sldId id="930" r:id="rId110"/>
    <p:sldId id="1186" r:id="rId111"/>
    <p:sldId id="931" r:id="rId112"/>
    <p:sldId id="932" r:id="rId113"/>
    <p:sldId id="933" r:id="rId114"/>
    <p:sldId id="934" r:id="rId115"/>
    <p:sldId id="935" r:id="rId116"/>
    <p:sldId id="936" r:id="rId117"/>
    <p:sldId id="937" r:id="rId118"/>
    <p:sldId id="938" r:id="rId119"/>
    <p:sldId id="939" r:id="rId120"/>
    <p:sldId id="940" r:id="rId121"/>
    <p:sldId id="941" r:id="rId122"/>
    <p:sldId id="942" r:id="rId123"/>
    <p:sldId id="943" r:id="rId124"/>
    <p:sldId id="944" r:id="rId125"/>
    <p:sldId id="945" r:id="rId126"/>
    <p:sldId id="946" r:id="rId127"/>
    <p:sldId id="947" r:id="rId128"/>
    <p:sldId id="948" r:id="rId129"/>
    <p:sldId id="949" r:id="rId130"/>
    <p:sldId id="950" r:id="rId131"/>
    <p:sldId id="951" r:id="rId132"/>
    <p:sldId id="952" r:id="rId133"/>
    <p:sldId id="953" r:id="rId134"/>
    <p:sldId id="954" r:id="rId135"/>
    <p:sldId id="955" r:id="rId136"/>
    <p:sldId id="956" r:id="rId137"/>
    <p:sldId id="957" r:id="rId138"/>
    <p:sldId id="958" r:id="rId139"/>
    <p:sldId id="959" r:id="rId140"/>
    <p:sldId id="960" r:id="rId141"/>
    <p:sldId id="961" r:id="rId142"/>
    <p:sldId id="962" r:id="rId143"/>
    <p:sldId id="963" r:id="rId144"/>
    <p:sldId id="964" r:id="rId145"/>
    <p:sldId id="965" r:id="rId146"/>
    <p:sldId id="966" r:id="rId147"/>
    <p:sldId id="967" r:id="rId148"/>
    <p:sldId id="968" r:id="rId149"/>
    <p:sldId id="969" r:id="rId150"/>
    <p:sldId id="970" r:id="rId151"/>
    <p:sldId id="896" r:id="rId152"/>
    <p:sldId id="897" r:id="rId153"/>
    <p:sldId id="898" r:id="rId154"/>
    <p:sldId id="899" r:id="rId155"/>
    <p:sldId id="900" r:id="rId156"/>
    <p:sldId id="901" r:id="rId157"/>
    <p:sldId id="902" r:id="rId158"/>
    <p:sldId id="903" r:id="rId159"/>
    <p:sldId id="904" r:id="rId160"/>
    <p:sldId id="905" r:id="rId161"/>
    <p:sldId id="1024" r:id="rId162"/>
    <p:sldId id="1025" r:id="rId163"/>
    <p:sldId id="1026" r:id="rId164"/>
    <p:sldId id="1027" r:id="rId165"/>
    <p:sldId id="1028" r:id="rId166"/>
    <p:sldId id="1029" r:id="rId167"/>
    <p:sldId id="1030" r:id="rId168"/>
    <p:sldId id="1031" r:id="rId169"/>
    <p:sldId id="1032" r:id="rId170"/>
    <p:sldId id="1033" r:id="rId171"/>
    <p:sldId id="1034" r:id="rId172"/>
    <p:sldId id="1035" r:id="rId173"/>
    <p:sldId id="1036" r:id="rId174"/>
    <p:sldId id="1037" r:id="rId175"/>
    <p:sldId id="1038" r:id="rId176"/>
    <p:sldId id="907" r:id="rId177"/>
    <p:sldId id="1008" r:id="rId178"/>
    <p:sldId id="1009" r:id="rId179"/>
    <p:sldId id="1010" r:id="rId180"/>
    <p:sldId id="1011" r:id="rId181"/>
    <p:sldId id="1012" r:id="rId182"/>
    <p:sldId id="1013" r:id="rId183"/>
    <p:sldId id="1014" r:id="rId184"/>
    <p:sldId id="1015" r:id="rId185"/>
    <p:sldId id="1170" r:id="rId186"/>
    <p:sldId id="1016" r:id="rId187"/>
    <p:sldId id="1017" r:id="rId188"/>
    <p:sldId id="1018" r:id="rId189"/>
    <p:sldId id="1019" r:id="rId190"/>
    <p:sldId id="1020" r:id="rId191"/>
    <p:sldId id="1021" r:id="rId192"/>
    <p:sldId id="1022" r:id="rId193"/>
    <p:sldId id="1058" r:id="rId194"/>
    <p:sldId id="1166" r:id="rId195"/>
    <p:sldId id="1056" r:id="rId196"/>
    <p:sldId id="1057" r:id="rId197"/>
    <p:sldId id="1172" r:id="rId198"/>
    <p:sldId id="507" r:id="rId199"/>
    <p:sldId id="594" r:id="rId200"/>
    <p:sldId id="535" r:id="rId201"/>
    <p:sldId id="537" r:id="rId202"/>
    <p:sldId id="538" r:id="rId203"/>
    <p:sldId id="513" r:id="rId204"/>
    <p:sldId id="509" r:id="rId205"/>
    <p:sldId id="510" r:id="rId206"/>
    <p:sldId id="1161" r:id="rId207"/>
    <p:sldId id="1163" r:id="rId208"/>
    <p:sldId id="1162" r:id="rId209"/>
    <p:sldId id="481" r:id="rId210"/>
    <p:sldId id="597" r:id="rId211"/>
    <p:sldId id="602" r:id="rId212"/>
    <p:sldId id="601" r:id="rId213"/>
    <p:sldId id="1164" r:id="rId214"/>
    <p:sldId id="599" r:id="rId215"/>
    <p:sldId id="972" r:id="rId216"/>
  </p:sldIdLst>
  <p:sldSz cx="18288000" cy="10287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eepiker" initials="F" lastIdx="1" clrIdx="0">
    <p:extLst>
      <p:ext uri="{19B8F6BF-5375-455C-9EA6-DF929625EA0E}">
        <p15:presenceInfo xmlns:p15="http://schemas.microsoft.com/office/powerpoint/2012/main" userId="Freepiker" providerId="None"/>
      </p:ext>
    </p:extLst>
  </p:cmAuthor>
  <p:cmAuthor id="2" name="User" initials="U" lastIdx="3" clrIdx="1">
    <p:extLst>
      <p:ext uri="{19B8F6BF-5375-455C-9EA6-DF929625EA0E}">
        <p15:presenceInfo xmlns:p15="http://schemas.microsoft.com/office/powerpoint/2012/main" userId="User" providerId="None"/>
      </p:ext>
    </p:extLst>
  </p:cmAuthor>
  <p:cmAuthor id="3" name="Trevor Hindson" initials="TH" lastIdx="32" clrIdx="2">
    <p:extLst>
      <p:ext uri="{19B8F6BF-5375-455C-9EA6-DF929625EA0E}">
        <p15:presenceInfo xmlns:p15="http://schemas.microsoft.com/office/powerpoint/2012/main" userId="Trevor Hind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E4C59"/>
    <a:srgbClr val="E6E6E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3197"/>
  </p:normalViewPr>
  <p:slideViewPr>
    <p:cSldViewPr snapToGrid="0">
      <p:cViewPr varScale="1">
        <p:scale>
          <a:sx n="67" d="100"/>
          <a:sy n="67" d="100"/>
        </p:scale>
        <p:origin x="184" y="576"/>
      </p:cViewPr>
      <p:guideLst>
        <p:guide orient="horz" pos="3240"/>
        <p:guide pos="5760"/>
      </p:guideLst>
    </p:cSldViewPr>
  </p:slideViewPr>
  <p:notesTextViewPr>
    <p:cViewPr>
      <p:scale>
        <a:sx n="1" d="1"/>
        <a:sy n="1" d="1"/>
      </p:scale>
      <p:origin x="0" y="0"/>
    </p:cViewPr>
  </p:notesTextViewPr>
  <p:sorterViewPr>
    <p:cViewPr>
      <p:scale>
        <a:sx n="138" d="100"/>
        <a:sy n="138"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notesMaster" Target="notesMasters/notesMaster1.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handoutMaster" Target="handoutMasters/handoutMaster1.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commentAuthors" Target="commentAuthors.xml"/><Relationship Id="rId3" Type="http://schemas.openxmlformats.org/officeDocument/2006/relationships/slide" Target="slides/slide1.xml"/><Relationship Id="rId214" Type="http://schemas.openxmlformats.org/officeDocument/2006/relationships/slide" Target="slides/slide212.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presProps" Target="pres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viewProps" Target="viewProps.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theme" Target="theme/theme1.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tableStyles" Target="tableStyles.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 Type="http://schemas.openxmlformats.org/officeDocument/2006/relationships/slideMaster" Target="slideMasters/slideMaster2.xml"/><Relationship Id="rId29" Type="http://schemas.openxmlformats.org/officeDocument/2006/relationships/slide" Target="slides/slide27.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32140069008471E-2"/>
          <c:y val="6.1410562316074127E-2"/>
          <c:w val="0.8912036600149883"/>
          <c:h val="0.88153960868527803"/>
        </c:manualLayout>
      </c:layout>
      <c:barChart>
        <c:barDir val="col"/>
        <c:grouping val="clustered"/>
        <c:varyColors val="0"/>
        <c:ser>
          <c:idx val="0"/>
          <c:order val="0"/>
          <c:tx>
            <c:strRef>
              <c:f>Sheet1!$B$1</c:f>
              <c:strCache>
                <c:ptCount val="1"/>
                <c:pt idx="0">
                  <c:v>Column1</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Sheet1!$B$2:$B$15</c:f>
              <c:numCache>
                <c:formatCode>General</c:formatCode>
                <c:ptCount val="14"/>
                <c:pt idx="0">
                  <c:v>0.4</c:v>
                </c:pt>
                <c:pt idx="1">
                  <c:v>1.2</c:v>
                </c:pt>
                <c:pt idx="2">
                  <c:v>2.5</c:v>
                </c:pt>
                <c:pt idx="3">
                  <c:v>10</c:v>
                </c:pt>
                <c:pt idx="4">
                  <c:v>17</c:v>
                </c:pt>
                <c:pt idx="5">
                  <c:v>24</c:v>
                </c:pt>
                <c:pt idx="6">
                  <c:v>40</c:v>
                </c:pt>
                <c:pt idx="7">
                  <c:v>49</c:v>
                </c:pt>
                <c:pt idx="8">
                  <c:v>100</c:v>
                </c:pt>
                <c:pt idx="9">
                  <c:v>100</c:v>
                </c:pt>
                <c:pt idx="10">
                  <c:v>180</c:v>
                </c:pt>
                <c:pt idx="11">
                  <c:v>310</c:v>
                </c:pt>
                <c:pt idx="12">
                  <c:v>400</c:v>
                </c:pt>
                <c:pt idx="13">
                  <c:v>600</c:v>
                </c:pt>
              </c:numCache>
            </c:numRef>
          </c:val>
          <c:extLst>
            <c:ext xmlns:c16="http://schemas.microsoft.com/office/drawing/2014/chart" uri="{C3380CC4-5D6E-409C-BE32-E72D297353CC}">
              <c16:uniqueId val="{00000000-680F-4D55-BE24-5B34ABB1DD07}"/>
            </c:ext>
          </c:extLst>
        </c:ser>
        <c:dLbls>
          <c:dLblPos val="inEnd"/>
          <c:showLegendKey val="0"/>
          <c:showVal val="1"/>
          <c:showCatName val="0"/>
          <c:showSerName val="0"/>
          <c:showPercent val="0"/>
          <c:showBubbleSize val="0"/>
        </c:dLbls>
        <c:gapWidth val="80"/>
        <c:overlap val="25"/>
        <c:axId val="452144504"/>
        <c:axId val="452150384"/>
      </c:barChart>
      <c:catAx>
        <c:axId val="452144504"/>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452150384"/>
        <c:crosses val="autoZero"/>
        <c:auto val="1"/>
        <c:lblAlgn val="ctr"/>
        <c:lblOffset val="100"/>
        <c:noMultiLvlLbl val="0"/>
      </c:catAx>
      <c:valAx>
        <c:axId val="452150384"/>
        <c:scaling>
          <c:orientation val="minMax"/>
          <c:max val="600"/>
        </c:scaling>
        <c:delete val="0"/>
        <c:axPos val="l"/>
        <c:majorGridlines>
          <c:spPr>
            <a:ln w="9525" cap="flat" cmpd="sng" algn="ctr">
              <a:solidFill>
                <a:schemeClr val="tx1">
                  <a:lumMod val="5000"/>
                  <a:lumOff val="95000"/>
                </a:schemeClr>
              </a:solidFill>
              <a:round/>
            </a:ln>
            <a:effectLst/>
          </c:spPr>
        </c:majorGridlines>
        <c:minorGridlines>
          <c:spPr>
            <a:ln>
              <a:solidFill>
                <a:schemeClr val="tx1">
                  <a:lumMod val="5000"/>
                  <a:lumOff val="95000"/>
                </a:schemeClr>
              </a:solidFill>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452144504"/>
        <c:crosses val="autoZero"/>
        <c:crossBetween val="between"/>
        <c:majorUnit val="10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3" dt="2019-01-11T16:20:37.080" idx="30">
    <p:pos x="10" y="10"/>
    <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5F1CD92-DA11-42CA-9E28-F57FD4F371F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B6237265-C715-4164-8B30-E32A9AE5535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E152FC6-64DD-41BE-A95D-2E3785E1B9A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7845297-E8C3-4A56-9516-E18309FF2736}" type="slidenum">
              <a:rPr lang="en-US" smtClean="0"/>
              <a:t>‹#›</a:t>
            </a:fld>
            <a:endParaRPr lang="en-US"/>
          </a:p>
        </p:txBody>
      </p:sp>
    </p:spTree>
    <p:extLst>
      <p:ext uri="{BB962C8B-B14F-4D97-AF65-F5344CB8AC3E}">
        <p14:creationId xmlns:p14="http://schemas.microsoft.com/office/powerpoint/2010/main" val="5947280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F10FA5-98E6-FB4E-97B6-D4EB979E8963}" type="datetimeFigureOut">
              <a:rPr lang="en-US" smtClean="0"/>
              <a:t>8/11/25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22E1E8-19DD-9846-964E-7494B0E7F513}" type="slidenum">
              <a:rPr lang="en-US" smtClean="0"/>
              <a:t>‹#›</a:t>
            </a:fld>
            <a:endParaRPr lang="en-US"/>
          </a:p>
        </p:txBody>
      </p:sp>
    </p:spTree>
    <p:extLst>
      <p:ext uri="{BB962C8B-B14F-4D97-AF65-F5344CB8AC3E}">
        <p14:creationId xmlns:p14="http://schemas.microsoft.com/office/powerpoint/2010/main" val="11614769"/>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3" Type="http://schemas.openxmlformats.org/officeDocument/2006/relationships/slide" Target="../slides/slide202.xml"/><Relationship Id="rId2" Type="http://schemas.openxmlformats.org/officeDocument/2006/relationships/notesMaster" Target="../notesMasters/notesMaster1.xml"/><Relationship Id="rId1" Type="http://schemas.openxmlformats.org/officeDocument/2006/relationships/tags" Target="../tags/tag185.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3" Type="http://schemas.openxmlformats.org/officeDocument/2006/relationships/hyperlink" Target="https://www.finastra.com/about/press-releases/finastra-ibm-strategic-partnership" TargetMode="External"/><Relationship Id="rId2" Type="http://schemas.openxmlformats.org/officeDocument/2006/relationships/slide" Target="../slides/slide207.xml"/><Relationship Id="rId1" Type="http://schemas.openxmlformats.org/officeDocument/2006/relationships/notesMaster" Target="../notesMasters/notesMaster1.xml"/><Relationship Id="rId4" Type="http://schemas.openxmlformats.org/officeDocument/2006/relationships/hyperlink" Target="https://www.cdw.com/content/cdw/en/brand/ibm.html" TargetMode="Externa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22E1E8-19DD-9846-964E-7494B0E7F513}" type="slidenum">
              <a:rPr lang="en-US" smtClean="0"/>
              <a:t>1</a:t>
            </a:fld>
            <a:endParaRPr lang="en-US"/>
          </a:p>
        </p:txBody>
      </p:sp>
    </p:spTree>
    <p:extLst>
      <p:ext uri="{BB962C8B-B14F-4D97-AF65-F5344CB8AC3E}">
        <p14:creationId xmlns:p14="http://schemas.microsoft.com/office/powerpoint/2010/main" val="2504522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2" name="Date Placeholder 1"/>
          <p:cNvSpPr>
            <a:spLocks noGrp="1"/>
          </p:cNvSpPr>
          <p:nvPr>
            <p:ph type="dt" idx="10"/>
          </p:nvPr>
        </p:nvSpPr>
        <p:spPr/>
        <p:txBody>
          <a:bodyPr/>
          <a:lstStyle/>
          <a:p>
            <a:fld id="{F2C7C821-5BBF-44D9-A17D-2F6B59879939}" type="datetime1">
              <a:rPr lang="en-US" smtClean="0"/>
              <a:t>8/11/25</a:t>
            </a:fld>
            <a:endParaRPr lang="en-US"/>
          </a:p>
        </p:txBody>
      </p:sp>
      <p:sp>
        <p:nvSpPr>
          <p:cNvPr id="4" name="Slide Number Placeholder 3"/>
          <p:cNvSpPr>
            <a:spLocks noGrp="1"/>
          </p:cNvSpPr>
          <p:nvPr>
            <p:ph type="sldNum" sz="quarter" idx="11"/>
          </p:nvPr>
        </p:nvSpPr>
        <p:spPr/>
        <p:txBody>
          <a:bodyPr/>
          <a:lstStyle/>
          <a:p>
            <a:fld id="{A2D9B7C9-1F58-4F07-8711-AA0F3022BC7D}" type="slidenum">
              <a:rPr lang="en-US" smtClean="0"/>
              <a:pPr/>
              <a:t>12</a:t>
            </a:fld>
            <a:endParaRPr lang="en-US"/>
          </a:p>
        </p:txBody>
      </p:sp>
      <p:sp>
        <p:nvSpPr>
          <p:cNvPr id="5" name="Header Placeholder 4"/>
          <p:cNvSpPr>
            <a:spLocks noGrp="1"/>
          </p:cNvSpPr>
          <p:nvPr>
            <p:ph type="hdr" sz="quarter" idx="12"/>
          </p:nvPr>
        </p:nvSpPr>
        <p:spPr/>
        <p:txBody>
          <a:bodyPr/>
          <a:lstStyle/>
          <a:p>
            <a:r>
              <a:rPr lang="en-US"/>
              <a:t>Deploying Internet and Intranet Firewalls</a:t>
            </a:r>
          </a:p>
        </p:txBody>
      </p:sp>
      <p:sp>
        <p:nvSpPr>
          <p:cNvPr id="11" name="Slide Image Placeholder 10"/>
          <p:cNvSpPr>
            <a:spLocks noGrp="1" noRot="1" noChangeAspect="1"/>
          </p:cNvSpPr>
          <p:nvPr>
            <p:ph type="sldImg"/>
          </p:nvPr>
        </p:nvSpPr>
        <p:spPr/>
      </p:sp>
    </p:spTree>
    <p:extLst>
      <p:ext uri="{BB962C8B-B14F-4D97-AF65-F5344CB8AC3E}">
        <p14:creationId xmlns:p14="http://schemas.microsoft.com/office/powerpoint/2010/main" val="253484550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660EEF82-E3CD-44BF-883D-A572527B8D24}"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112</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22446874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D16A6E77-16E8-489C-AAF0-E6E11A1E3ACC}"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113</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1158217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8E839B68-DC3C-4A95-8C93-10423751777B}"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114</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292816947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793B6D19-C8CF-4069-BEED-D8450DC5D7D3}"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115</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162800261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8" name="Slide Image Placeholder 7"/>
          <p:cNvSpPr>
            <a:spLocks noGrp="1" noRot="1" noChangeAspect="1"/>
          </p:cNvSpPr>
          <p:nvPr>
            <p:ph type="sldImg"/>
          </p:nvPr>
        </p:nvSpPr>
        <p:spPr/>
      </p:sp>
      <p:sp>
        <p:nvSpPr>
          <p:cNvPr id="6" name="Date Placeholder 5"/>
          <p:cNvSpPr>
            <a:spLocks noGrp="1"/>
          </p:cNvSpPr>
          <p:nvPr>
            <p:ph type="dt" idx="10"/>
          </p:nvPr>
        </p:nvSpPr>
        <p:spPr/>
        <p:txBody>
          <a:bodyPr/>
          <a:lstStyle/>
          <a:p>
            <a:fld id="{DAB71512-F6CF-44FF-8E6A-D5201B275240}" type="datetime1">
              <a:rPr lang="en-US" smtClean="0"/>
              <a:t>8/11/25</a:t>
            </a:fld>
            <a:endParaRPr lang="en-US"/>
          </a:p>
        </p:txBody>
      </p:sp>
      <p:sp>
        <p:nvSpPr>
          <p:cNvPr id="7" name="Slide Number Placeholder 6"/>
          <p:cNvSpPr>
            <a:spLocks noGrp="1"/>
          </p:cNvSpPr>
          <p:nvPr>
            <p:ph type="sldNum" sz="quarter" idx="11"/>
          </p:nvPr>
        </p:nvSpPr>
        <p:spPr/>
        <p:txBody>
          <a:bodyPr/>
          <a:lstStyle/>
          <a:p>
            <a:fld id="{A2D9B7C9-1F58-4F07-8711-AA0F3022BC7D}" type="slidenum">
              <a:rPr lang="en-US" smtClean="0"/>
              <a:pPr/>
              <a:t>116</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126128270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8" name="Slide Image Placeholder 7"/>
          <p:cNvSpPr>
            <a:spLocks noGrp="1" noRot="1" noChangeAspect="1"/>
          </p:cNvSpPr>
          <p:nvPr>
            <p:ph type="sldImg"/>
          </p:nvPr>
        </p:nvSpPr>
        <p:spPr/>
      </p:sp>
      <p:sp>
        <p:nvSpPr>
          <p:cNvPr id="6" name="Date Placeholder 5"/>
          <p:cNvSpPr>
            <a:spLocks noGrp="1"/>
          </p:cNvSpPr>
          <p:nvPr>
            <p:ph type="dt" idx="10"/>
          </p:nvPr>
        </p:nvSpPr>
        <p:spPr/>
        <p:txBody>
          <a:bodyPr/>
          <a:lstStyle/>
          <a:p>
            <a:fld id="{FE2AD1A2-7ADD-4E84-B402-A796E5CB81CC}" type="datetime1">
              <a:rPr lang="en-US" smtClean="0"/>
              <a:t>8/11/25</a:t>
            </a:fld>
            <a:endParaRPr lang="en-US"/>
          </a:p>
        </p:txBody>
      </p:sp>
      <p:sp>
        <p:nvSpPr>
          <p:cNvPr id="7" name="Slide Number Placeholder 6"/>
          <p:cNvSpPr>
            <a:spLocks noGrp="1"/>
          </p:cNvSpPr>
          <p:nvPr>
            <p:ph type="sldNum" sz="quarter" idx="11"/>
          </p:nvPr>
        </p:nvSpPr>
        <p:spPr/>
        <p:txBody>
          <a:bodyPr/>
          <a:lstStyle/>
          <a:p>
            <a:fld id="{A2D9B7C9-1F58-4F07-8711-AA0F3022BC7D}" type="slidenum">
              <a:rPr lang="en-US" smtClean="0"/>
              <a:pPr/>
              <a:t>117</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29779736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8" name="Slide Image Placeholder 7"/>
          <p:cNvSpPr>
            <a:spLocks noGrp="1" noRot="1" noChangeAspect="1"/>
          </p:cNvSpPr>
          <p:nvPr>
            <p:ph type="sldImg"/>
          </p:nvPr>
        </p:nvSpPr>
        <p:spPr/>
      </p:sp>
      <p:sp>
        <p:nvSpPr>
          <p:cNvPr id="6" name="Date Placeholder 5"/>
          <p:cNvSpPr>
            <a:spLocks noGrp="1"/>
          </p:cNvSpPr>
          <p:nvPr>
            <p:ph type="dt" idx="10"/>
          </p:nvPr>
        </p:nvSpPr>
        <p:spPr/>
        <p:txBody>
          <a:bodyPr/>
          <a:lstStyle/>
          <a:p>
            <a:fld id="{11614CE5-1865-4C93-B322-6DC72E4AF82C}" type="datetime1">
              <a:rPr lang="en-US" smtClean="0"/>
              <a:t>8/11/25</a:t>
            </a:fld>
            <a:endParaRPr lang="en-US"/>
          </a:p>
        </p:txBody>
      </p:sp>
      <p:sp>
        <p:nvSpPr>
          <p:cNvPr id="7" name="Slide Number Placeholder 6"/>
          <p:cNvSpPr>
            <a:spLocks noGrp="1"/>
          </p:cNvSpPr>
          <p:nvPr>
            <p:ph type="sldNum" sz="quarter" idx="11"/>
          </p:nvPr>
        </p:nvSpPr>
        <p:spPr/>
        <p:txBody>
          <a:bodyPr/>
          <a:lstStyle/>
          <a:p>
            <a:fld id="{A2D9B7C9-1F58-4F07-8711-AA0F3022BC7D}" type="slidenum">
              <a:rPr lang="en-US" smtClean="0"/>
              <a:pPr/>
              <a:t>118</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29508732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8" name="Slide Image Placeholder 7"/>
          <p:cNvSpPr>
            <a:spLocks noGrp="1" noRot="1" noChangeAspect="1"/>
          </p:cNvSpPr>
          <p:nvPr>
            <p:ph type="sldImg"/>
          </p:nvPr>
        </p:nvSpPr>
        <p:spPr/>
      </p:sp>
      <p:sp>
        <p:nvSpPr>
          <p:cNvPr id="6" name="Date Placeholder 5"/>
          <p:cNvSpPr>
            <a:spLocks noGrp="1"/>
          </p:cNvSpPr>
          <p:nvPr>
            <p:ph type="dt" idx="10"/>
          </p:nvPr>
        </p:nvSpPr>
        <p:spPr/>
        <p:txBody>
          <a:bodyPr/>
          <a:lstStyle/>
          <a:p>
            <a:fld id="{3490A1FA-B976-4152-87BE-E2D01B5CA264}" type="datetime1">
              <a:rPr lang="en-US" smtClean="0"/>
              <a:t>8/11/25</a:t>
            </a:fld>
            <a:endParaRPr lang="en-US"/>
          </a:p>
        </p:txBody>
      </p:sp>
      <p:sp>
        <p:nvSpPr>
          <p:cNvPr id="7" name="Slide Number Placeholder 6"/>
          <p:cNvSpPr>
            <a:spLocks noGrp="1"/>
          </p:cNvSpPr>
          <p:nvPr>
            <p:ph type="sldNum" sz="quarter" idx="11"/>
          </p:nvPr>
        </p:nvSpPr>
        <p:spPr/>
        <p:txBody>
          <a:bodyPr/>
          <a:lstStyle/>
          <a:p>
            <a:fld id="{A2D9B7C9-1F58-4F07-8711-AA0F3022BC7D}" type="slidenum">
              <a:rPr lang="en-US" smtClean="0"/>
              <a:pPr/>
              <a:t>119</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31425558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1AF9CAF5-5FA3-4B75-B5F1-8496C1BCAC78}"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120</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93433276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463D455A-14BB-480B-B485-479B5418D049}"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121</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874084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7" name="Slide Image Placeholder 6"/>
          <p:cNvSpPr>
            <a:spLocks noGrp="1" noRot="1" noChangeAspect="1"/>
          </p:cNvSpPr>
          <p:nvPr>
            <p:ph type="sldImg"/>
          </p:nvPr>
        </p:nvSpPr>
        <p:spPr/>
      </p:sp>
      <p:sp>
        <p:nvSpPr>
          <p:cNvPr id="2" name="Date Placeholder 1"/>
          <p:cNvSpPr>
            <a:spLocks noGrp="1"/>
          </p:cNvSpPr>
          <p:nvPr>
            <p:ph type="dt" idx="10"/>
          </p:nvPr>
        </p:nvSpPr>
        <p:spPr/>
        <p:txBody>
          <a:bodyPr/>
          <a:lstStyle/>
          <a:p>
            <a:fld id="{5C118C42-2F87-4F74-AD38-A7FA6FE02AAE}" type="datetime1">
              <a:rPr lang="en-US" smtClean="0"/>
              <a:t>8/11/25</a:t>
            </a:fld>
            <a:endParaRPr lang="en-US"/>
          </a:p>
        </p:txBody>
      </p:sp>
      <p:sp>
        <p:nvSpPr>
          <p:cNvPr id="4" name="Slide Number Placeholder 3"/>
          <p:cNvSpPr>
            <a:spLocks noGrp="1"/>
          </p:cNvSpPr>
          <p:nvPr>
            <p:ph type="sldNum" sz="quarter" idx="11"/>
          </p:nvPr>
        </p:nvSpPr>
        <p:spPr/>
        <p:txBody>
          <a:bodyPr/>
          <a:lstStyle/>
          <a:p>
            <a:fld id="{A2D9B7C9-1F58-4F07-8711-AA0F3022BC7D}" type="slidenum">
              <a:rPr lang="en-US" smtClean="0"/>
              <a:pPr/>
              <a:t>13</a:t>
            </a:fld>
            <a:endParaRPr lang="en-US" sz="1100"/>
          </a:p>
        </p:txBody>
      </p:sp>
      <p:sp>
        <p:nvSpPr>
          <p:cNvPr id="5" name="Header Placeholder 4"/>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76471163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B5F3BCC3-817C-4EF3-A629-70CA2A6D499B}"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122</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52424987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2FF94202-8358-41B5-8C8C-14328C14BB3A}"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123</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219010807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148FD65E-E8EB-4067-AB3F-E473C8729C21}"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124</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94403386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F151DBA7-1766-43D4-9924-D12E3715C857}"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125</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79358730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BFE15145-5A51-47D3-8077-E46CB8C5BA4B}"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126</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56525770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8" name="Slide Image Placeholder 7"/>
          <p:cNvSpPr>
            <a:spLocks noGrp="1" noRot="1" noChangeAspect="1"/>
          </p:cNvSpPr>
          <p:nvPr>
            <p:ph type="sldImg"/>
          </p:nvPr>
        </p:nvSpPr>
        <p:spPr/>
      </p:sp>
      <p:sp>
        <p:nvSpPr>
          <p:cNvPr id="6" name="Date Placeholder 5"/>
          <p:cNvSpPr>
            <a:spLocks noGrp="1"/>
          </p:cNvSpPr>
          <p:nvPr>
            <p:ph type="dt" idx="10"/>
          </p:nvPr>
        </p:nvSpPr>
        <p:spPr/>
        <p:txBody>
          <a:bodyPr/>
          <a:lstStyle/>
          <a:p>
            <a:fld id="{125C6736-10E3-42A3-A8E2-9728235C43E9}" type="datetime1">
              <a:rPr lang="en-US" smtClean="0"/>
              <a:t>8/11/25</a:t>
            </a:fld>
            <a:endParaRPr lang="en-US"/>
          </a:p>
        </p:txBody>
      </p:sp>
      <p:sp>
        <p:nvSpPr>
          <p:cNvPr id="7" name="Slide Number Placeholder 6"/>
          <p:cNvSpPr>
            <a:spLocks noGrp="1"/>
          </p:cNvSpPr>
          <p:nvPr>
            <p:ph type="sldNum" sz="quarter" idx="11"/>
          </p:nvPr>
        </p:nvSpPr>
        <p:spPr/>
        <p:txBody>
          <a:bodyPr/>
          <a:lstStyle/>
          <a:p>
            <a:fld id="{A2D9B7C9-1F58-4F07-8711-AA0F3022BC7D}" type="slidenum">
              <a:rPr lang="en-US" smtClean="0"/>
              <a:pPr/>
              <a:t>127</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417014239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F21B7C1E-9539-44F6-B599-AC6BB247DBE3}"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128</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210158631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DF34C9CB-4AFE-4989-8E81-F24761D9FCD6}"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129</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420652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a:t>
            </a:r>
          </a:p>
        </p:txBody>
      </p:sp>
      <p:sp>
        <p:nvSpPr>
          <p:cNvPr id="8" name="Slide Image Placeholder 7"/>
          <p:cNvSpPr>
            <a:spLocks noGrp="1" noRot="1" noChangeAspect="1"/>
          </p:cNvSpPr>
          <p:nvPr>
            <p:ph type="sldImg"/>
          </p:nvPr>
        </p:nvSpPr>
        <p:spPr/>
      </p:sp>
      <p:sp>
        <p:nvSpPr>
          <p:cNvPr id="6" name="Date Placeholder 5"/>
          <p:cNvSpPr>
            <a:spLocks noGrp="1"/>
          </p:cNvSpPr>
          <p:nvPr>
            <p:ph type="dt" idx="10"/>
          </p:nvPr>
        </p:nvSpPr>
        <p:spPr/>
        <p:txBody>
          <a:bodyPr/>
          <a:lstStyle/>
          <a:p>
            <a:fld id="{0E5E733F-63BC-44FD-B490-4CAE40D5C560}" type="datetime1">
              <a:rPr lang="en-US" smtClean="0"/>
              <a:t>8/11/25</a:t>
            </a:fld>
            <a:endParaRPr lang="en-US"/>
          </a:p>
        </p:txBody>
      </p:sp>
      <p:sp>
        <p:nvSpPr>
          <p:cNvPr id="7" name="Slide Number Placeholder 6"/>
          <p:cNvSpPr>
            <a:spLocks noGrp="1"/>
          </p:cNvSpPr>
          <p:nvPr>
            <p:ph type="sldNum" sz="quarter" idx="11"/>
          </p:nvPr>
        </p:nvSpPr>
        <p:spPr/>
        <p:txBody>
          <a:bodyPr/>
          <a:lstStyle/>
          <a:p>
            <a:fld id="{A2D9B7C9-1F58-4F07-8711-AA0F3022BC7D}" type="slidenum">
              <a:rPr lang="en-US" smtClean="0"/>
              <a:pPr/>
              <a:t>130</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69334475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245D4F22-A58C-4F28-B673-3392BACAABC8}"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131</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1755041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16" name="Slide Image Placeholder 15"/>
          <p:cNvSpPr>
            <a:spLocks noGrp="1" noRot="1" noChangeAspect="1"/>
          </p:cNvSpPr>
          <p:nvPr>
            <p:ph type="sldImg"/>
          </p:nvPr>
        </p:nvSpPr>
        <p:spPr/>
      </p:sp>
      <p:sp>
        <p:nvSpPr>
          <p:cNvPr id="2" name="Date Placeholder 1"/>
          <p:cNvSpPr>
            <a:spLocks noGrp="1"/>
          </p:cNvSpPr>
          <p:nvPr>
            <p:ph type="dt" idx="10"/>
          </p:nvPr>
        </p:nvSpPr>
        <p:spPr/>
        <p:txBody>
          <a:bodyPr/>
          <a:lstStyle/>
          <a:p>
            <a:fld id="{9D551D08-2C6F-43AD-8964-12C417F0624E}" type="datetime1">
              <a:rPr lang="en-US" smtClean="0"/>
              <a:t>8/11/25</a:t>
            </a:fld>
            <a:endParaRPr lang="en-US"/>
          </a:p>
        </p:txBody>
      </p:sp>
      <p:sp>
        <p:nvSpPr>
          <p:cNvPr id="4" name="Slide Number Placeholder 3"/>
          <p:cNvSpPr>
            <a:spLocks noGrp="1"/>
          </p:cNvSpPr>
          <p:nvPr>
            <p:ph type="sldNum" sz="quarter" idx="11"/>
          </p:nvPr>
        </p:nvSpPr>
        <p:spPr/>
        <p:txBody>
          <a:bodyPr/>
          <a:lstStyle/>
          <a:p>
            <a:fld id="{A2D9B7C9-1F58-4F07-8711-AA0F3022BC7D}" type="slidenum">
              <a:rPr lang="en-US" smtClean="0"/>
              <a:pPr/>
              <a:t>14</a:t>
            </a:fld>
            <a:endParaRPr lang="en-US" sz="1100"/>
          </a:p>
        </p:txBody>
      </p:sp>
      <p:sp>
        <p:nvSpPr>
          <p:cNvPr id="5" name="Header Placeholder 4"/>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424665015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0019" name="Rectangle 3"/>
          <p:cNvSpPr>
            <a:spLocks noGrp="1" noChangeArrowheads="1"/>
          </p:cNvSpPr>
          <p:nvPr>
            <p:ph type="body" idx="1"/>
          </p:nvPr>
        </p:nvSpPr>
        <p:spPr/>
        <p:txBody>
          <a:bodyPr>
            <a:normAutofit/>
          </a:bodyPr>
          <a:lstStyle/>
          <a:p>
            <a:endParaRPr lang="en-US"/>
          </a:p>
          <a:p>
            <a:endParaRPr lang="en-US"/>
          </a:p>
        </p:txBody>
      </p:sp>
      <p:sp>
        <p:nvSpPr>
          <p:cNvPr id="8" name="Slide Image Placeholder 7"/>
          <p:cNvSpPr>
            <a:spLocks noGrp="1" noRot="1" noChangeAspect="1"/>
          </p:cNvSpPr>
          <p:nvPr>
            <p:ph type="sldImg"/>
          </p:nvPr>
        </p:nvSpPr>
        <p:spPr/>
      </p:sp>
      <p:sp>
        <p:nvSpPr>
          <p:cNvPr id="5" name="Date Placeholder 4"/>
          <p:cNvSpPr>
            <a:spLocks noGrp="1"/>
          </p:cNvSpPr>
          <p:nvPr>
            <p:ph type="dt" idx="10"/>
          </p:nvPr>
        </p:nvSpPr>
        <p:spPr/>
        <p:txBody>
          <a:bodyPr/>
          <a:lstStyle/>
          <a:p>
            <a:fld id="{54A403E0-1334-4307-8372-A0BDC9852DB7}" type="datetime1">
              <a:rPr lang="en-US" smtClean="0"/>
              <a:t>8/11/25</a:t>
            </a:fld>
            <a:endParaRPr lang="en-US"/>
          </a:p>
        </p:txBody>
      </p:sp>
      <p:sp>
        <p:nvSpPr>
          <p:cNvPr id="6" name="Slide Number Placeholder 5"/>
          <p:cNvSpPr>
            <a:spLocks noGrp="1"/>
          </p:cNvSpPr>
          <p:nvPr>
            <p:ph type="sldNum" sz="quarter" idx="11"/>
          </p:nvPr>
        </p:nvSpPr>
        <p:spPr/>
        <p:txBody>
          <a:bodyPr/>
          <a:lstStyle/>
          <a:p>
            <a:fld id="{A2D9B7C9-1F58-4F07-8711-AA0F3022BC7D}" type="slidenum">
              <a:rPr lang="en-US" smtClean="0"/>
              <a:pPr/>
              <a:t>132</a:t>
            </a:fld>
            <a:endParaRPr lang="en-US" sz="1100"/>
          </a:p>
        </p:txBody>
      </p:sp>
      <p:sp>
        <p:nvSpPr>
          <p:cNvPr id="7" name="Header Placeholder 6"/>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241061805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5CA1F46B-BD06-4AD0-9961-96781879A7E3}"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133</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402937112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11" name="Slide Image Placeholder 10"/>
          <p:cNvSpPr>
            <a:spLocks noGrp="1" noRot="1" noChangeAspect="1"/>
          </p:cNvSpPr>
          <p:nvPr>
            <p:ph type="sldImg"/>
          </p:nvPr>
        </p:nvSpPr>
        <p:spPr/>
      </p:sp>
      <p:sp>
        <p:nvSpPr>
          <p:cNvPr id="6" name="Date Placeholder 5"/>
          <p:cNvSpPr>
            <a:spLocks noGrp="1"/>
          </p:cNvSpPr>
          <p:nvPr>
            <p:ph type="dt" idx="10"/>
          </p:nvPr>
        </p:nvSpPr>
        <p:spPr/>
        <p:txBody>
          <a:bodyPr/>
          <a:lstStyle/>
          <a:p>
            <a:fld id="{D8382401-E86E-45C7-BD6B-BE95F90F69AC}" type="datetime1">
              <a:rPr lang="en-US" smtClean="0"/>
              <a:t>8/11/25</a:t>
            </a:fld>
            <a:endParaRPr lang="en-US"/>
          </a:p>
        </p:txBody>
      </p:sp>
      <p:sp>
        <p:nvSpPr>
          <p:cNvPr id="7" name="Slide Number Placeholder 6"/>
          <p:cNvSpPr>
            <a:spLocks noGrp="1"/>
          </p:cNvSpPr>
          <p:nvPr>
            <p:ph type="sldNum" sz="quarter" idx="11"/>
          </p:nvPr>
        </p:nvSpPr>
        <p:spPr/>
        <p:txBody>
          <a:bodyPr/>
          <a:lstStyle/>
          <a:p>
            <a:fld id="{A2D9B7C9-1F58-4F07-8711-AA0F3022BC7D}" type="slidenum">
              <a:rPr lang="en-US" smtClean="0"/>
              <a:pPr/>
              <a:t>134</a:t>
            </a:fld>
            <a:endParaRPr lang="en-US" sz="1100"/>
          </a:p>
        </p:txBody>
      </p:sp>
      <p:sp>
        <p:nvSpPr>
          <p:cNvPr id="8" name="Header Placeholder 7"/>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204478778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11" name="Slide Image Placeholder 10"/>
          <p:cNvSpPr>
            <a:spLocks noGrp="1" noRot="1" noChangeAspect="1"/>
          </p:cNvSpPr>
          <p:nvPr>
            <p:ph type="sldImg"/>
          </p:nvPr>
        </p:nvSpPr>
        <p:spPr/>
      </p:sp>
      <p:sp>
        <p:nvSpPr>
          <p:cNvPr id="6" name="Date Placeholder 5"/>
          <p:cNvSpPr>
            <a:spLocks noGrp="1"/>
          </p:cNvSpPr>
          <p:nvPr>
            <p:ph type="dt" idx="10"/>
          </p:nvPr>
        </p:nvSpPr>
        <p:spPr/>
        <p:txBody>
          <a:bodyPr/>
          <a:lstStyle/>
          <a:p>
            <a:fld id="{FE56904D-4177-4024-864C-0872F9D53444}" type="datetime1">
              <a:rPr lang="en-US" smtClean="0"/>
              <a:t>8/11/25</a:t>
            </a:fld>
            <a:endParaRPr lang="en-US"/>
          </a:p>
        </p:txBody>
      </p:sp>
      <p:sp>
        <p:nvSpPr>
          <p:cNvPr id="7" name="Slide Number Placeholder 6"/>
          <p:cNvSpPr>
            <a:spLocks noGrp="1"/>
          </p:cNvSpPr>
          <p:nvPr>
            <p:ph type="sldNum" sz="quarter" idx="11"/>
          </p:nvPr>
        </p:nvSpPr>
        <p:spPr/>
        <p:txBody>
          <a:bodyPr/>
          <a:lstStyle/>
          <a:p>
            <a:fld id="{A2D9B7C9-1F58-4F07-8711-AA0F3022BC7D}" type="slidenum">
              <a:rPr lang="en-US" smtClean="0"/>
              <a:pPr/>
              <a:t>135</a:t>
            </a:fld>
            <a:endParaRPr lang="en-US" sz="1100"/>
          </a:p>
        </p:txBody>
      </p:sp>
      <p:sp>
        <p:nvSpPr>
          <p:cNvPr id="8" name="Header Placeholder 7"/>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58628319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Image Placeholder 9"/>
          <p:cNvSpPr>
            <a:spLocks noGrp="1" noRot="1" noChangeAspect="1"/>
          </p:cNvSpPr>
          <p:nvPr>
            <p:ph type="sldImg"/>
          </p:nvPr>
        </p:nvSpPr>
        <p:spPr/>
      </p:sp>
      <p:sp>
        <p:nvSpPr>
          <p:cNvPr id="11" name="Notes Placeholder 10"/>
          <p:cNvSpPr>
            <a:spLocks noGrp="1"/>
          </p:cNvSpPr>
          <p:nvPr>
            <p:ph type="body" idx="1"/>
          </p:nvPr>
        </p:nvSpPr>
        <p:spPr/>
        <p:txBody>
          <a:bodyPr/>
          <a:lstStyle/>
          <a:p>
            <a:endParaRPr lang="en-US"/>
          </a:p>
        </p:txBody>
      </p:sp>
      <p:sp>
        <p:nvSpPr>
          <p:cNvPr id="5" name="Date Placeholder 4"/>
          <p:cNvSpPr>
            <a:spLocks noGrp="1"/>
          </p:cNvSpPr>
          <p:nvPr>
            <p:ph type="dt" idx="10"/>
          </p:nvPr>
        </p:nvSpPr>
        <p:spPr/>
        <p:txBody>
          <a:bodyPr/>
          <a:lstStyle/>
          <a:p>
            <a:fld id="{141B5A87-22C9-4706-B252-AF77D4F2A9E8}" type="datetime1">
              <a:rPr lang="en-US" smtClean="0"/>
              <a:t>8/11/25</a:t>
            </a:fld>
            <a:endParaRPr lang="en-US"/>
          </a:p>
        </p:txBody>
      </p:sp>
      <p:sp>
        <p:nvSpPr>
          <p:cNvPr id="6" name="Slide Number Placeholder 5"/>
          <p:cNvSpPr>
            <a:spLocks noGrp="1"/>
          </p:cNvSpPr>
          <p:nvPr>
            <p:ph type="sldNum" sz="quarter" idx="11"/>
          </p:nvPr>
        </p:nvSpPr>
        <p:spPr/>
        <p:txBody>
          <a:bodyPr/>
          <a:lstStyle/>
          <a:p>
            <a:fld id="{A2D9B7C9-1F58-4F07-8711-AA0F3022BC7D}" type="slidenum">
              <a:rPr lang="en-US" smtClean="0"/>
              <a:pPr/>
              <a:t>136</a:t>
            </a:fld>
            <a:endParaRPr lang="en-US" sz="1100"/>
          </a:p>
        </p:txBody>
      </p:sp>
      <p:sp>
        <p:nvSpPr>
          <p:cNvPr id="7" name="Header Placeholder 6"/>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165739441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A647C145-4D92-40FC-9C29-309A2239A37C}"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137</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70796610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16" name="Slide Image Placeholder 15"/>
          <p:cNvSpPr>
            <a:spLocks noGrp="1" noRot="1" noChangeAspect="1"/>
          </p:cNvSpPr>
          <p:nvPr>
            <p:ph type="sldImg"/>
          </p:nvPr>
        </p:nvSpPr>
        <p:spPr/>
      </p:sp>
      <p:sp>
        <p:nvSpPr>
          <p:cNvPr id="6" name="Date Placeholder 5"/>
          <p:cNvSpPr>
            <a:spLocks noGrp="1"/>
          </p:cNvSpPr>
          <p:nvPr>
            <p:ph type="dt" idx="10"/>
          </p:nvPr>
        </p:nvSpPr>
        <p:spPr/>
        <p:txBody>
          <a:bodyPr/>
          <a:lstStyle/>
          <a:p>
            <a:fld id="{CADCFDFE-FB61-4C75-A17B-4E96F7D8CC25}" type="datetime1">
              <a:rPr lang="en-US" smtClean="0"/>
              <a:t>8/11/25</a:t>
            </a:fld>
            <a:endParaRPr lang="en-US"/>
          </a:p>
        </p:txBody>
      </p:sp>
      <p:sp>
        <p:nvSpPr>
          <p:cNvPr id="7" name="Slide Number Placeholder 6"/>
          <p:cNvSpPr>
            <a:spLocks noGrp="1"/>
          </p:cNvSpPr>
          <p:nvPr>
            <p:ph type="sldNum" sz="quarter" idx="11"/>
          </p:nvPr>
        </p:nvSpPr>
        <p:spPr/>
        <p:txBody>
          <a:bodyPr/>
          <a:lstStyle/>
          <a:p>
            <a:fld id="{A2D9B7C9-1F58-4F07-8711-AA0F3022BC7D}" type="slidenum">
              <a:rPr lang="en-US" smtClean="0"/>
              <a:pPr/>
              <a:t>138</a:t>
            </a:fld>
            <a:endParaRPr lang="en-US" sz="1100"/>
          </a:p>
        </p:txBody>
      </p:sp>
      <p:sp>
        <p:nvSpPr>
          <p:cNvPr id="8" name="Header Placeholder 7"/>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158744524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788B6FD0-5D52-4013-8D5D-6320BD8C60EC}"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139</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05026267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5F4E726B-E81F-4007-A0EB-9ECC46EA22EE}"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140</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169266580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Image Placeholder 9"/>
          <p:cNvSpPr>
            <a:spLocks noGrp="1" noRot="1" noChangeAspect="1"/>
          </p:cNvSpPr>
          <p:nvPr>
            <p:ph type="sldImg"/>
          </p:nvPr>
        </p:nvSpPr>
        <p:spPr/>
      </p:sp>
      <p:sp>
        <p:nvSpPr>
          <p:cNvPr id="11" name="Notes Placeholder 10"/>
          <p:cNvSpPr>
            <a:spLocks noGrp="1"/>
          </p:cNvSpPr>
          <p:nvPr>
            <p:ph type="body" idx="1"/>
          </p:nvPr>
        </p:nvSpPr>
        <p:spPr/>
        <p:txBody>
          <a:bodyPr/>
          <a:lstStyle/>
          <a:p>
            <a:endParaRPr lang="en-US"/>
          </a:p>
        </p:txBody>
      </p:sp>
      <p:sp>
        <p:nvSpPr>
          <p:cNvPr id="5" name="Date Placeholder 4"/>
          <p:cNvSpPr>
            <a:spLocks noGrp="1"/>
          </p:cNvSpPr>
          <p:nvPr>
            <p:ph type="dt" idx="10"/>
          </p:nvPr>
        </p:nvSpPr>
        <p:spPr/>
        <p:txBody>
          <a:bodyPr/>
          <a:lstStyle/>
          <a:p>
            <a:fld id="{E04A1A99-C701-4ED8-BBE1-EC022933C775}" type="datetime1">
              <a:rPr lang="en-US" smtClean="0"/>
              <a:t>8/11/25</a:t>
            </a:fld>
            <a:endParaRPr lang="en-US"/>
          </a:p>
        </p:txBody>
      </p:sp>
      <p:sp>
        <p:nvSpPr>
          <p:cNvPr id="6" name="Slide Number Placeholder 5"/>
          <p:cNvSpPr>
            <a:spLocks noGrp="1"/>
          </p:cNvSpPr>
          <p:nvPr>
            <p:ph type="sldNum" sz="quarter" idx="11"/>
          </p:nvPr>
        </p:nvSpPr>
        <p:spPr/>
        <p:txBody>
          <a:bodyPr/>
          <a:lstStyle/>
          <a:p>
            <a:fld id="{A2D9B7C9-1F58-4F07-8711-AA0F3022BC7D}" type="slidenum">
              <a:rPr lang="en-US" smtClean="0"/>
              <a:pPr/>
              <a:t>141</a:t>
            </a:fld>
            <a:endParaRPr lang="en-US" sz="1100"/>
          </a:p>
        </p:txBody>
      </p:sp>
      <p:sp>
        <p:nvSpPr>
          <p:cNvPr id="7" name="Header Placeholder 6"/>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4283052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16" name="Slide Image Placeholder 15"/>
          <p:cNvSpPr>
            <a:spLocks noGrp="1" noRot="1" noChangeAspect="1"/>
          </p:cNvSpPr>
          <p:nvPr>
            <p:ph type="sldImg"/>
          </p:nvPr>
        </p:nvSpPr>
        <p:spPr/>
      </p:sp>
      <p:sp>
        <p:nvSpPr>
          <p:cNvPr id="2" name="Date Placeholder 1"/>
          <p:cNvSpPr>
            <a:spLocks noGrp="1"/>
          </p:cNvSpPr>
          <p:nvPr>
            <p:ph type="dt" idx="10"/>
          </p:nvPr>
        </p:nvSpPr>
        <p:spPr/>
        <p:txBody>
          <a:bodyPr/>
          <a:lstStyle/>
          <a:p>
            <a:fld id="{9D551D08-2C6F-43AD-8964-12C417F0624E}" type="datetime1">
              <a:rPr lang="en-US" smtClean="0"/>
              <a:t>8/11/25</a:t>
            </a:fld>
            <a:endParaRPr lang="en-US"/>
          </a:p>
        </p:txBody>
      </p:sp>
      <p:sp>
        <p:nvSpPr>
          <p:cNvPr id="4" name="Slide Number Placeholder 3"/>
          <p:cNvSpPr>
            <a:spLocks noGrp="1"/>
          </p:cNvSpPr>
          <p:nvPr>
            <p:ph type="sldNum" sz="quarter" idx="11"/>
          </p:nvPr>
        </p:nvSpPr>
        <p:spPr/>
        <p:txBody>
          <a:bodyPr/>
          <a:lstStyle/>
          <a:p>
            <a:fld id="{A2D9B7C9-1F58-4F07-8711-AA0F3022BC7D}" type="slidenum">
              <a:rPr lang="en-US" smtClean="0"/>
              <a:pPr/>
              <a:t>15</a:t>
            </a:fld>
            <a:endParaRPr lang="en-US" sz="1100"/>
          </a:p>
        </p:txBody>
      </p:sp>
      <p:sp>
        <p:nvSpPr>
          <p:cNvPr id="5" name="Header Placeholder 4"/>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81811590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11" name="Slide Image Placeholder 10"/>
          <p:cNvSpPr>
            <a:spLocks noGrp="1" noRot="1" noChangeAspect="1"/>
          </p:cNvSpPr>
          <p:nvPr>
            <p:ph type="sldImg"/>
          </p:nvPr>
        </p:nvSpPr>
        <p:spPr/>
      </p:sp>
      <p:sp>
        <p:nvSpPr>
          <p:cNvPr id="6" name="Date Placeholder 5"/>
          <p:cNvSpPr>
            <a:spLocks noGrp="1"/>
          </p:cNvSpPr>
          <p:nvPr>
            <p:ph type="dt" idx="10"/>
          </p:nvPr>
        </p:nvSpPr>
        <p:spPr/>
        <p:txBody>
          <a:bodyPr/>
          <a:lstStyle/>
          <a:p>
            <a:fld id="{A9898A18-ACA3-4109-9940-1D8A757C4FA1}" type="datetime1">
              <a:rPr lang="en-US" smtClean="0"/>
              <a:t>8/11/25</a:t>
            </a:fld>
            <a:endParaRPr lang="en-US"/>
          </a:p>
        </p:txBody>
      </p:sp>
      <p:sp>
        <p:nvSpPr>
          <p:cNvPr id="7" name="Slide Number Placeholder 6"/>
          <p:cNvSpPr>
            <a:spLocks noGrp="1"/>
          </p:cNvSpPr>
          <p:nvPr>
            <p:ph type="sldNum" sz="quarter" idx="11"/>
          </p:nvPr>
        </p:nvSpPr>
        <p:spPr/>
        <p:txBody>
          <a:bodyPr/>
          <a:lstStyle/>
          <a:p>
            <a:fld id="{A2D9B7C9-1F58-4F07-8711-AA0F3022BC7D}" type="slidenum">
              <a:rPr lang="en-US" smtClean="0"/>
              <a:pPr/>
              <a:t>142</a:t>
            </a:fld>
            <a:endParaRPr lang="en-US" sz="1100"/>
          </a:p>
        </p:txBody>
      </p:sp>
      <p:sp>
        <p:nvSpPr>
          <p:cNvPr id="8" name="Header Placeholder 7"/>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38679818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11" name="Slide Image Placeholder 10"/>
          <p:cNvSpPr>
            <a:spLocks noGrp="1" noRot="1" noChangeAspect="1"/>
          </p:cNvSpPr>
          <p:nvPr>
            <p:ph type="sldImg"/>
          </p:nvPr>
        </p:nvSpPr>
        <p:spPr/>
      </p:sp>
      <p:sp>
        <p:nvSpPr>
          <p:cNvPr id="6" name="Date Placeholder 5"/>
          <p:cNvSpPr>
            <a:spLocks noGrp="1"/>
          </p:cNvSpPr>
          <p:nvPr>
            <p:ph type="dt" idx="10"/>
          </p:nvPr>
        </p:nvSpPr>
        <p:spPr/>
        <p:txBody>
          <a:bodyPr/>
          <a:lstStyle/>
          <a:p>
            <a:fld id="{3F4A3517-AF9C-4D7E-92F7-8A0D46AF1155}" type="datetime1">
              <a:rPr lang="en-US" smtClean="0"/>
              <a:t>8/11/25</a:t>
            </a:fld>
            <a:endParaRPr lang="en-US"/>
          </a:p>
        </p:txBody>
      </p:sp>
      <p:sp>
        <p:nvSpPr>
          <p:cNvPr id="7" name="Slide Number Placeholder 6"/>
          <p:cNvSpPr>
            <a:spLocks noGrp="1"/>
          </p:cNvSpPr>
          <p:nvPr>
            <p:ph type="sldNum" sz="quarter" idx="11"/>
          </p:nvPr>
        </p:nvSpPr>
        <p:spPr/>
        <p:txBody>
          <a:bodyPr/>
          <a:lstStyle/>
          <a:p>
            <a:fld id="{A2D9B7C9-1F58-4F07-8711-AA0F3022BC7D}" type="slidenum">
              <a:rPr lang="en-US" smtClean="0"/>
              <a:pPr/>
              <a:t>143</a:t>
            </a:fld>
            <a:endParaRPr lang="en-US" sz="1100"/>
          </a:p>
        </p:txBody>
      </p:sp>
      <p:sp>
        <p:nvSpPr>
          <p:cNvPr id="8" name="Header Placeholder 7"/>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8910289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E16745C0-DCE2-4460-86E0-EAFE793EDD13}"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144</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167317151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11" name="Slide Image Placeholder 10"/>
          <p:cNvSpPr>
            <a:spLocks noGrp="1" noRot="1" noChangeAspect="1"/>
          </p:cNvSpPr>
          <p:nvPr>
            <p:ph type="sldImg"/>
          </p:nvPr>
        </p:nvSpPr>
        <p:spPr/>
      </p:sp>
      <p:sp>
        <p:nvSpPr>
          <p:cNvPr id="6" name="Date Placeholder 5"/>
          <p:cNvSpPr>
            <a:spLocks noGrp="1"/>
          </p:cNvSpPr>
          <p:nvPr>
            <p:ph type="dt" idx="10"/>
          </p:nvPr>
        </p:nvSpPr>
        <p:spPr/>
        <p:txBody>
          <a:bodyPr/>
          <a:lstStyle/>
          <a:p>
            <a:fld id="{E468AF9F-6227-47E2-A1AE-E3AC687B5FB0}" type="datetime1">
              <a:rPr lang="en-US" smtClean="0"/>
              <a:t>8/11/25</a:t>
            </a:fld>
            <a:endParaRPr lang="en-US"/>
          </a:p>
        </p:txBody>
      </p:sp>
      <p:sp>
        <p:nvSpPr>
          <p:cNvPr id="7" name="Slide Number Placeholder 6"/>
          <p:cNvSpPr>
            <a:spLocks noGrp="1"/>
          </p:cNvSpPr>
          <p:nvPr>
            <p:ph type="sldNum" sz="quarter" idx="11"/>
          </p:nvPr>
        </p:nvSpPr>
        <p:spPr/>
        <p:txBody>
          <a:bodyPr/>
          <a:lstStyle/>
          <a:p>
            <a:fld id="{A2D9B7C9-1F58-4F07-8711-AA0F3022BC7D}" type="slidenum">
              <a:rPr lang="en-US" smtClean="0"/>
              <a:pPr/>
              <a:t>145</a:t>
            </a:fld>
            <a:endParaRPr lang="en-US" sz="1100"/>
          </a:p>
        </p:txBody>
      </p:sp>
      <p:sp>
        <p:nvSpPr>
          <p:cNvPr id="8" name="Header Placeholder 7"/>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95372876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endParaRPr lang="en-US"/>
          </a:p>
        </p:txBody>
      </p:sp>
      <p:sp>
        <p:nvSpPr>
          <p:cNvPr id="11" name="Slide Image Placeholder 10"/>
          <p:cNvSpPr>
            <a:spLocks noGrp="1" noRot="1" noChangeAspect="1"/>
          </p:cNvSpPr>
          <p:nvPr>
            <p:ph type="sldImg"/>
          </p:nvPr>
        </p:nvSpPr>
        <p:spPr/>
      </p:sp>
      <p:sp>
        <p:nvSpPr>
          <p:cNvPr id="6" name="Date Placeholder 5"/>
          <p:cNvSpPr>
            <a:spLocks noGrp="1"/>
          </p:cNvSpPr>
          <p:nvPr>
            <p:ph type="dt" idx="10"/>
          </p:nvPr>
        </p:nvSpPr>
        <p:spPr/>
        <p:txBody>
          <a:bodyPr/>
          <a:lstStyle/>
          <a:p>
            <a:fld id="{99D46750-B86C-47E6-91E6-6B5308487605}" type="datetime1">
              <a:rPr lang="en-US" smtClean="0"/>
              <a:t>8/11/25</a:t>
            </a:fld>
            <a:endParaRPr lang="en-US"/>
          </a:p>
        </p:txBody>
      </p:sp>
      <p:sp>
        <p:nvSpPr>
          <p:cNvPr id="7" name="Slide Number Placeholder 6"/>
          <p:cNvSpPr>
            <a:spLocks noGrp="1"/>
          </p:cNvSpPr>
          <p:nvPr>
            <p:ph type="sldNum" sz="quarter" idx="11"/>
          </p:nvPr>
        </p:nvSpPr>
        <p:spPr/>
        <p:txBody>
          <a:bodyPr/>
          <a:lstStyle/>
          <a:p>
            <a:fld id="{A2D9B7C9-1F58-4F07-8711-AA0F3022BC7D}" type="slidenum">
              <a:rPr lang="en-US" smtClean="0"/>
              <a:pPr/>
              <a:t>146</a:t>
            </a:fld>
            <a:endParaRPr lang="en-US" sz="1100"/>
          </a:p>
        </p:txBody>
      </p:sp>
      <p:sp>
        <p:nvSpPr>
          <p:cNvPr id="8" name="Header Placeholder 7"/>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62026334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1"/>
            <a:endParaRPr lang="en-US"/>
          </a:p>
        </p:txBody>
      </p:sp>
      <p:sp>
        <p:nvSpPr>
          <p:cNvPr id="11" name="Slide Image Placeholder 10"/>
          <p:cNvSpPr>
            <a:spLocks noGrp="1" noRot="1" noChangeAspect="1"/>
          </p:cNvSpPr>
          <p:nvPr>
            <p:ph type="sldImg"/>
          </p:nvPr>
        </p:nvSpPr>
        <p:spPr/>
      </p:sp>
      <p:sp>
        <p:nvSpPr>
          <p:cNvPr id="6" name="Date Placeholder 5"/>
          <p:cNvSpPr>
            <a:spLocks noGrp="1"/>
          </p:cNvSpPr>
          <p:nvPr>
            <p:ph type="dt" idx="10"/>
          </p:nvPr>
        </p:nvSpPr>
        <p:spPr/>
        <p:txBody>
          <a:bodyPr/>
          <a:lstStyle/>
          <a:p>
            <a:fld id="{4B4D7BFD-D66D-4AA3-AEF6-AA3CE7D52950}" type="datetime1">
              <a:rPr lang="en-US" smtClean="0"/>
              <a:t>8/11/25</a:t>
            </a:fld>
            <a:endParaRPr lang="en-US"/>
          </a:p>
        </p:txBody>
      </p:sp>
      <p:sp>
        <p:nvSpPr>
          <p:cNvPr id="7" name="Slide Number Placeholder 6"/>
          <p:cNvSpPr>
            <a:spLocks noGrp="1"/>
          </p:cNvSpPr>
          <p:nvPr>
            <p:ph type="sldNum" sz="quarter" idx="11"/>
          </p:nvPr>
        </p:nvSpPr>
        <p:spPr/>
        <p:txBody>
          <a:bodyPr/>
          <a:lstStyle/>
          <a:p>
            <a:fld id="{A2D9B7C9-1F58-4F07-8711-AA0F3022BC7D}" type="slidenum">
              <a:rPr lang="en-US" smtClean="0"/>
              <a:pPr/>
              <a:t>147</a:t>
            </a:fld>
            <a:endParaRPr lang="en-US" sz="1100"/>
          </a:p>
        </p:txBody>
      </p:sp>
      <p:sp>
        <p:nvSpPr>
          <p:cNvPr id="8" name="Header Placeholder 7"/>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184468007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11" name="Slide Image Placeholder 10"/>
          <p:cNvSpPr>
            <a:spLocks noGrp="1" noRot="1" noChangeAspect="1"/>
          </p:cNvSpPr>
          <p:nvPr>
            <p:ph type="sldImg"/>
          </p:nvPr>
        </p:nvSpPr>
        <p:spPr/>
      </p:sp>
      <p:sp>
        <p:nvSpPr>
          <p:cNvPr id="6" name="Date Placeholder 5"/>
          <p:cNvSpPr>
            <a:spLocks noGrp="1"/>
          </p:cNvSpPr>
          <p:nvPr>
            <p:ph type="dt" idx="10"/>
          </p:nvPr>
        </p:nvSpPr>
        <p:spPr/>
        <p:txBody>
          <a:bodyPr/>
          <a:lstStyle/>
          <a:p>
            <a:fld id="{CE90DF37-22B4-4BAC-B930-261268373B1E}" type="datetime1">
              <a:rPr lang="en-US" smtClean="0"/>
              <a:t>8/11/25</a:t>
            </a:fld>
            <a:endParaRPr lang="en-US"/>
          </a:p>
        </p:txBody>
      </p:sp>
      <p:sp>
        <p:nvSpPr>
          <p:cNvPr id="7" name="Slide Number Placeholder 6"/>
          <p:cNvSpPr>
            <a:spLocks noGrp="1"/>
          </p:cNvSpPr>
          <p:nvPr>
            <p:ph type="sldNum" sz="quarter" idx="11"/>
          </p:nvPr>
        </p:nvSpPr>
        <p:spPr/>
        <p:txBody>
          <a:bodyPr/>
          <a:lstStyle/>
          <a:p>
            <a:fld id="{A2D9B7C9-1F58-4F07-8711-AA0F3022BC7D}" type="slidenum">
              <a:rPr lang="en-US" smtClean="0"/>
              <a:pPr/>
              <a:t>148</a:t>
            </a:fld>
            <a:endParaRPr lang="en-US" sz="1100"/>
          </a:p>
        </p:txBody>
      </p:sp>
      <p:sp>
        <p:nvSpPr>
          <p:cNvPr id="8" name="Header Placeholder 7"/>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277492790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Image Placeholder 9"/>
          <p:cNvSpPr>
            <a:spLocks noGrp="1" noRot="1" noChangeAspect="1"/>
          </p:cNvSpPr>
          <p:nvPr>
            <p:ph type="sldImg"/>
          </p:nvPr>
        </p:nvSpPr>
        <p:spPr/>
      </p:sp>
      <p:sp>
        <p:nvSpPr>
          <p:cNvPr id="11" name="Notes Placeholder 10"/>
          <p:cNvSpPr>
            <a:spLocks noGrp="1"/>
          </p:cNvSpPr>
          <p:nvPr>
            <p:ph type="body" idx="1"/>
          </p:nvPr>
        </p:nvSpPr>
        <p:spPr/>
        <p:txBody>
          <a:bodyPr/>
          <a:lstStyle/>
          <a:p>
            <a:endParaRPr lang="en-US"/>
          </a:p>
        </p:txBody>
      </p:sp>
      <p:sp>
        <p:nvSpPr>
          <p:cNvPr id="5" name="Date Placeholder 4"/>
          <p:cNvSpPr>
            <a:spLocks noGrp="1"/>
          </p:cNvSpPr>
          <p:nvPr>
            <p:ph type="dt" idx="10"/>
          </p:nvPr>
        </p:nvSpPr>
        <p:spPr/>
        <p:txBody>
          <a:bodyPr/>
          <a:lstStyle/>
          <a:p>
            <a:fld id="{C90052D8-40C9-44B8-8275-BF84FE2F3657}" type="datetime1">
              <a:rPr lang="en-US" smtClean="0"/>
              <a:t>8/11/25</a:t>
            </a:fld>
            <a:endParaRPr lang="en-US"/>
          </a:p>
        </p:txBody>
      </p:sp>
      <p:sp>
        <p:nvSpPr>
          <p:cNvPr id="6" name="Slide Number Placeholder 5"/>
          <p:cNvSpPr>
            <a:spLocks noGrp="1"/>
          </p:cNvSpPr>
          <p:nvPr>
            <p:ph type="sldNum" sz="quarter" idx="11"/>
          </p:nvPr>
        </p:nvSpPr>
        <p:spPr/>
        <p:txBody>
          <a:bodyPr/>
          <a:lstStyle/>
          <a:p>
            <a:fld id="{A2D9B7C9-1F58-4F07-8711-AA0F3022BC7D}" type="slidenum">
              <a:rPr lang="en-US" smtClean="0"/>
              <a:pPr/>
              <a:t>149</a:t>
            </a:fld>
            <a:endParaRPr lang="en-US" sz="1100"/>
          </a:p>
        </p:txBody>
      </p:sp>
      <p:sp>
        <p:nvSpPr>
          <p:cNvPr id="7" name="Header Placeholder 6"/>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03946300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0019" name="Rectangle 3"/>
          <p:cNvSpPr>
            <a:spLocks noGrp="1" noChangeArrowheads="1"/>
          </p:cNvSpPr>
          <p:nvPr>
            <p:ph type="body" idx="1"/>
          </p:nvPr>
        </p:nvSpPr>
        <p:spPr/>
        <p:txBody>
          <a:bodyPr>
            <a:normAutofit/>
          </a:bodyPr>
          <a:lstStyle/>
          <a:p>
            <a:endParaRPr lang="en-US"/>
          </a:p>
          <a:p>
            <a:endParaRPr lang="en-US"/>
          </a:p>
        </p:txBody>
      </p:sp>
      <p:sp>
        <p:nvSpPr>
          <p:cNvPr id="8" name="Slide Image Placeholder 7"/>
          <p:cNvSpPr>
            <a:spLocks noGrp="1" noRot="1" noChangeAspect="1"/>
          </p:cNvSpPr>
          <p:nvPr>
            <p:ph type="sldImg"/>
          </p:nvPr>
        </p:nvSpPr>
        <p:spPr/>
      </p:sp>
      <p:sp>
        <p:nvSpPr>
          <p:cNvPr id="5" name="Date Placeholder 4"/>
          <p:cNvSpPr>
            <a:spLocks noGrp="1"/>
          </p:cNvSpPr>
          <p:nvPr>
            <p:ph type="dt" idx="10"/>
          </p:nvPr>
        </p:nvSpPr>
        <p:spPr/>
        <p:txBody>
          <a:bodyPr/>
          <a:lstStyle/>
          <a:p>
            <a:fld id="{A0CAB10A-4D5F-407E-B425-85DC16F317BD}" type="datetime1">
              <a:rPr lang="en-US" smtClean="0"/>
              <a:t>8/11/25</a:t>
            </a:fld>
            <a:endParaRPr lang="en-US"/>
          </a:p>
        </p:txBody>
      </p:sp>
      <p:sp>
        <p:nvSpPr>
          <p:cNvPr id="6" name="Slide Number Placeholder 5"/>
          <p:cNvSpPr>
            <a:spLocks noGrp="1"/>
          </p:cNvSpPr>
          <p:nvPr>
            <p:ph type="sldNum" sz="quarter" idx="11"/>
          </p:nvPr>
        </p:nvSpPr>
        <p:spPr/>
        <p:txBody>
          <a:bodyPr/>
          <a:lstStyle/>
          <a:p>
            <a:fld id="{A2D9B7C9-1F58-4F07-8711-AA0F3022BC7D}" type="slidenum">
              <a:rPr lang="en-US" smtClean="0"/>
              <a:pPr/>
              <a:t>150</a:t>
            </a:fld>
            <a:endParaRPr lang="en-US" sz="1100"/>
          </a:p>
        </p:txBody>
      </p:sp>
      <p:sp>
        <p:nvSpPr>
          <p:cNvPr id="7" name="Header Placeholder 6"/>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88784078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2067" name="Rectangle 3"/>
          <p:cNvSpPr>
            <a:spLocks noGrp="1" noChangeArrowheads="1"/>
          </p:cNvSpPr>
          <p:nvPr>
            <p:ph type="body" idx="1"/>
          </p:nvPr>
        </p:nvSpPr>
        <p:spPr/>
        <p:txBody>
          <a:bodyPr/>
          <a:lstStyle/>
          <a:p>
            <a:endParaRPr lang="en-US"/>
          </a:p>
        </p:txBody>
      </p:sp>
      <p:sp>
        <p:nvSpPr>
          <p:cNvPr id="13" name="Slide Image Placeholder 12"/>
          <p:cNvSpPr>
            <a:spLocks noGrp="1" noRot="1" noChangeAspect="1"/>
          </p:cNvSpPr>
          <p:nvPr>
            <p:ph type="sldImg"/>
          </p:nvPr>
        </p:nvSpPr>
        <p:spPr/>
      </p:sp>
      <p:sp>
        <p:nvSpPr>
          <p:cNvPr id="5" name="Date Placeholder 4"/>
          <p:cNvSpPr>
            <a:spLocks noGrp="1"/>
          </p:cNvSpPr>
          <p:nvPr>
            <p:ph type="dt" idx="10"/>
          </p:nvPr>
        </p:nvSpPr>
        <p:spPr/>
        <p:txBody>
          <a:bodyPr/>
          <a:lstStyle/>
          <a:p>
            <a:fld id="{0EEADCFF-6025-4EAF-A4BF-3A58FD7EC7A6}" type="datetime1">
              <a:rPr lang="en-US" smtClean="0"/>
              <a:t>8/11/25</a:t>
            </a:fld>
            <a:endParaRPr lang="en-US"/>
          </a:p>
        </p:txBody>
      </p:sp>
      <p:sp>
        <p:nvSpPr>
          <p:cNvPr id="6" name="Slide Number Placeholder 5"/>
          <p:cNvSpPr>
            <a:spLocks noGrp="1"/>
          </p:cNvSpPr>
          <p:nvPr>
            <p:ph type="sldNum" sz="quarter" idx="11"/>
          </p:nvPr>
        </p:nvSpPr>
        <p:spPr/>
        <p:txBody>
          <a:bodyPr/>
          <a:lstStyle/>
          <a:p>
            <a:fld id="{A2D9B7C9-1F58-4F07-8711-AA0F3022BC7D}" type="slidenum">
              <a:rPr lang="en-US" smtClean="0"/>
              <a:pPr/>
              <a:t>151</a:t>
            </a:fld>
            <a:endParaRPr lang="en-US" sz="1100"/>
          </a:p>
        </p:txBody>
      </p:sp>
      <p:sp>
        <p:nvSpPr>
          <p:cNvPr id="7" name="Header Placeholder 6"/>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1592090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Image Placeholder 11"/>
          <p:cNvSpPr>
            <a:spLocks noGrp="1" noRot="1" noChangeAspect="1"/>
          </p:cNvSpPr>
          <p:nvPr>
            <p:ph type="sldImg"/>
          </p:nvPr>
        </p:nvSpPr>
        <p:spPr/>
      </p:sp>
      <p:sp>
        <p:nvSpPr>
          <p:cNvPr id="13" name="Notes Placeholder 12"/>
          <p:cNvSpPr>
            <a:spLocks noGrp="1"/>
          </p:cNvSpPr>
          <p:nvPr>
            <p:ph type="body" idx="1"/>
          </p:nvPr>
        </p:nvSpPr>
        <p:spPr/>
        <p:txBody>
          <a:bodyPr/>
          <a:lstStyle/>
          <a:p>
            <a:endParaRPr lang="en-US"/>
          </a:p>
        </p:txBody>
      </p:sp>
      <p:sp>
        <p:nvSpPr>
          <p:cNvPr id="2" name="Date Placeholder 1"/>
          <p:cNvSpPr>
            <a:spLocks noGrp="1"/>
          </p:cNvSpPr>
          <p:nvPr>
            <p:ph type="dt" idx="10"/>
          </p:nvPr>
        </p:nvSpPr>
        <p:spPr/>
        <p:txBody>
          <a:bodyPr/>
          <a:lstStyle/>
          <a:p>
            <a:fld id="{07308CB7-30D8-4F7B-900D-2667080176FC}" type="datetime1">
              <a:rPr lang="en-US" smtClean="0"/>
              <a:t>8/11/25</a:t>
            </a:fld>
            <a:endParaRPr lang="en-US"/>
          </a:p>
        </p:txBody>
      </p:sp>
      <p:sp>
        <p:nvSpPr>
          <p:cNvPr id="3" name="Slide Number Placeholder 2"/>
          <p:cNvSpPr>
            <a:spLocks noGrp="1"/>
          </p:cNvSpPr>
          <p:nvPr>
            <p:ph type="sldNum" sz="quarter" idx="11"/>
          </p:nvPr>
        </p:nvSpPr>
        <p:spPr/>
        <p:txBody>
          <a:bodyPr/>
          <a:lstStyle/>
          <a:p>
            <a:fld id="{A2D9B7C9-1F58-4F07-8711-AA0F3022BC7D}" type="slidenum">
              <a:rPr lang="en-US" smtClean="0"/>
              <a:pPr/>
              <a:t>16</a:t>
            </a:fld>
            <a:endParaRPr lang="en-US" sz="1100"/>
          </a:p>
        </p:txBody>
      </p:sp>
      <p:sp>
        <p:nvSpPr>
          <p:cNvPr id="4" name="Header Placeholder 3"/>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287000175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3FE00341-843F-443E-9229-D9898311514B}"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152</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128235615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7" name="Slide Image Placeholder 6"/>
          <p:cNvSpPr>
            <a:spLocks noGrp="1" noRot="1" noChangeAspect="1"/>
          </p:cNvSpPr>
          <p:nvPr>
            <p:ph type="sldImg"/>
          </p:nvPr>
        </p:nvSpPr>
        <p:spPr/>
      </p:sp>
      <p:sp>
        <p:nvSpPr>
          <p:cNvPr id="6" name="Date Placeholder 5"/>
          <p:cNvSpPr>
            <a:spLocks noGrp="1"/>
          </p:cNvSpPr>
          <p:nvPr>
            <p:ph type="dt" idx="10"/>
          </p:nvPr>
        </p:nvSpPr>
        <p:spPr/>
        <p:txBody>
          <a:bodyPr/>
          <a:lstStyle/>
          <a:p>
            <a:fld id="{5CDE8C30-FB60-4526-A1D4-E50AC73DB279}"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153</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198913126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7" name="Slide Image Placeholder 6"/>
          <p:cNvSpPr>
            <a:spLocks noGrp="1" noRot="1" noChangeAspect="1"/>
          </p:cNvSpPr>
          <p:nvPr>
            <p:ph type="sldImg"/>
          </p:nvPr>
        </p:nvSpPr>
        <p:spPr/>
      </p:sp>
      <p:sp>
        <p:nvSpPr>
          <p:cNvPr id="6" name="Date Placeholder 5"/>
          <p:cNvSpPr>
            <a:spLocks noGrp="1"/>
          </p:cNvSpPr>
          <p:nvPr>
            <p:ph type="dt" idx="10"/>
          </p:nvPr>
        </p:nvSpPr>
        <p:spPr/>
        <p:txBody>
          <a:bodyPr/>
          <a:lstStyle/>
          <a:p>
            <a:fld id="{93F5281B-5946-4C67-A7E8-DD950E946E98}"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154</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20865874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6FB74813-9EE8-4AE2-9D6A-8D2DE263BF97}"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155</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98364066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B5FA34BD-CABE-4362-8346-B419ACFDDF35}"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156</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142719970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14" name="Slide Image Placeholder 13"/>
          <p:cNvSpPr>
            <a:spLocks noGrp="1" noRot="1" noChangeAspect="1"/>
          </p:cNvSpPr>
          <p:nvPr>
            <p:ph type="sldImg"/>
          </p:nvPr>
        </p:nvSpPr>
        <p:spPr/>
      </p:sp>
      <p:sp>
        <p:nvSpPr>
          <p:cNvPr id="6" name="Date Placeholder 5"/>
          <p:cNvSpPr>
            <a:spLocks noGrp="1"/>
          </p:cNvSpPr>
          <p:nvPr>
            <p:ph type="dt" idx="10"/>
          </p:nvPr>
        </p:nvSpPr>
        <p:spPr/>
        <p:txBody>
          <a:bodyPr/>
          <a:lstStyle/>
          <a:p>
            <a:fld id="{141392CC-9F8A-4E18-AA18-86515F925AF3}" type="datetime1">
              <a:rPr lang="en-US" smtClean="0"/>
              <a:t>8/11/25</a:t>
            </a:fld>
            <a:endParaRPr lang="en-US"/>
          </a:p>
        </p:txBody>
      </p:sp>
      <p:sp>
        <p:nvSpPr>
          <p:cNvPr id="7" name="Slide Number Placeholder 6"/>
          <p:cNvSpPr>
            <a:spLocks noGrp="1"/>
          </p:cNvSpPr>
          <p:nvPr>
            <p:ph type="sldNum" sz="quarter" idx="11"/>
          </p:nvPr>
        </p:nvSpPr>
        <p:spPr/>
        <p:txBody>
          <a:bodyPr/>
          <a:lstStyle/>
          <a:p>
            <a:fld id="{A2D9B7C9-1F58-4F07-8711-AA0F3022BC7D}" type="slidenum">
              <a:rPr lang="en-US" smtClean="0"/>
              <a:pPr/>
              <a:t>157</a:t>
            </a:fld>
            <a:endParaRPr lang="en-US" sz="1100"/>
          </a:p>
        </p:txBody>
      </p:sp>
      <p:sp>
        <p:nvSpPr>
          <p:cNvPr id="8" name="Header Placeholder 7"/>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99672010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14" name="Slide Image Placeholder 13"/>
          <p:cNvSpPr>
            <a:spLocks noGrp="1" noRot="1" noChangeAspect="1"/>
          </p:cNvSpPr>
          <p:nvPr>
            <p:ph type="sldImg"/>
          </p:nvPr>
        </p:nvSpPr>
        <p:spPr/>
      </p:sp>
      <p:sp>
        <p:nvSpPr>
          <p:cNvPr id="6" name="Date Placeholder 5"/>
          <p:cNvSpPr>
            <a:spLocks noGrp="1"/>
          </p:cNvSpPr>
          <p:nvPr>
            <p:ph type="dt" idx="10"/>
          </p:nvPr>
        </p:nvSpPr>
        <p:spPr/>
        <p:txBody>
          <a:bodyPr/>
          <a:lstStyle/>
          <a:p>
            <a:fld id="{251B142E-BC3D-49E4-9644-ECF16B510517}" type="datetime1">
              <a:rPr lang="en-US" smtClean="0"/>
              <a:t>8/11/25</a:t>
            </a:fld>
            <a:endParaRPr lang="en-US"/>
          </a:p>
        </p:txBody>
      </p:sp>
      <p:sp>
        <p:nvSpPr>
          <p:cNvPr id="7" name="Slide Number Placeholder 6"/>
          <p:cNvSpPr>
            <a:spLocks noGrp="1"/>
          </p:cNvSpPr>
          <p:nvPr>
            <p:ph type="sldNum" sz="quarter" idx="11"/>
          </p:nvPr>
        </p:nvSpPr>
        <p:spPr/>
        <p:txBody>
          <a:bodyPr/>
          <a:lstStyle/>
          <a:p>
            <a:fld id="{A2D9B7C9-1F58-4F07-8711-AA0F3022BC7D}" type="slidenum">
              <a:rPr lang="en-US" smtClean="0"/>
              <a:pPr/>
              <a:t>158</a:t>
            </a:fld>
            <a:endParaRPr lang="en-US" sz="1100"/>
          </a:p>
        </p:txBody>
      </p:sp>
      <p:sp>
        <p:nvSpPr>
          <p:cNvPr id="8" name="Header Placeholder 7"/>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178923502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otes Placeholder 7"/>
          <p:cNvSpPr>
            <a:spLocks noGrp="1"/>
          </p:cNvSpPr>
          <p:nvPr>
            <p:ph type="body" idx="1"/>
          </p:nvPr>
        </p:nvSpPr>
        <p:spPr/>
        <p:txBody>
          <a:bodyPr/>
          <a:lstStyle/>
          <a:p>
            <a:endParaRPr lang="en-US"/>
          </a:p>
        </p:txBody>
      </p:sp>
      <p:sp>
        <p:nvSpPr>
          <p:cNvPr id="14" name="Slide Image Placeholder 13"/>
          <p:cNvSpPr>
            <a:spLocks noGrp="1" noRot="1" noChangeAspect="1"/>
          </p:cNvSpPr>
          <p:nvPr>
            <p:ph type="sldImg"/>
          </p:nvPr>
        </p:nvSpPr>
        <p:spPr/>
      </p:sp>
      <p:sp>
        <p:nvSpPr>
          <p:cNvPr id="5" name="Date Placeholder 4"/>
          <p:cNvSpPr>
            <a:spLocks noGrp="1"/>
          </p:cNvSpPr>
          <p:nvPr>
            <p:ph type="dt" idx="10"/>
          </p:nvPr>
        </p:nvSpPr>
        <p:spPr/>
        <p:txBody>
          <a:bodyPr/>
          <a:lstStyle/>
          <a:p>
            <a:fld id="{18C43D31-5008-43F5-8EE9-E58D0AB07E55}" type="datetime1">
              <a:rPr lang="en-US" smtClean="0"/>
              <a:t>8/11/25</a:t>
            </a:fld>
            <a:endParaRPr lang="en-US"/>
          </a:p>
        </p:txBody>
      </p:sp>
      <p:sp>
        <p:nvSpPr>
          <p:cNvPr id="6" name="Slide Number Placeholder 5"/>
          <p:cNvSpPr>
            <a:spLocks noGrp="1"/>
          </p:cNvSpPr>
          <p:nvPr>
            <p:ph type="sldNum" sz="quarter" idx="11"/>
          </p:nvPr>
        </p:nvSpPr>
        <p:spPr/>
        <p:txBody>
          <a:bodyPr/>
          <a:lstStyle/>
          <a:p>
            <a:fld id="{A2D9B7C9-1F58-4F07-8711-AA0F3022BC7D}" type="slidenum">
              <a:rPr lang="en-US" smtClean="0"/>
              <a:pPr/>
              <a:t>159</a:t>
            </a:fld>
            <a:endParaRPr lang="en-US" sz="1100"/>
          </a:p>
        </p:txBody>
      </p:sp>
      <p:sp>
        <p:nvSpPr>
          <p:cNvPr id="7" name="Header Placeholder 6"/>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73174520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Deploying Internet and Intranet Firewalls</a:t>
            </a:r>
          </a:p>
        </p:txBody>
      </p:sp>
      <p:sp>
        <p:nvSpPr>
          <p:cNvPr id="5" name="Date Placeholder 4"/>
          <p:cNvSpPr>
            <a:spLocks noGrp="1"/>
          </p:cNvSpPr>
          <p:nvPr>
            <p:ph type="dt" idx="11"/>
          </p:nvPr>
        </p:nvSpPr>
        <p:spPr/>
        <p:txBody>
          <a:bodyPr/>
          <a:lstStyle/>
          <a:p>
            <a:fld id="{AEACF208-4BAC-437C-B7AB-7D5C8F2D5749}" type="datetime1">
              <a:rPr lang="en-US" smtClean="0"/>
              <a:t>8/11/25</a:t>
            </a:fld>
            <a:endParaRPr lang="en-US"/>
          </a:p>
        </p:txBody>
      </p:sp>
      <p:sp>
        <p:nvSpPr>
          <p:cNvPr id="6" name="Slide Number Placeholder 5"/>
          <p:cNvSpPr>
            <a:spLocks noGrp="1"/>
          </p:cNvSpPr>
          <p:nvPr>
            <p:ph type="sldNum" sz="quarter" idx="12"/>
          </p:nvPr>
        </p:nvSpPr>
        <p:spPr/>
        <p:txBody>
          <a:bodyPr/>
          <a:lstStyle/>
          <a:p>
            <a:fld id="{A2D9B7C9-1F58-4F07-8711-AA0F3022BC7D}" type="slidenum">
              <a:rPr lang="en-US" smtClean="0"/>
              <a:pPr/>
              <a:t>160</a:t>
            </a:fld>
            <a:endParaRPr lang="en-US" sz="1100"/>
          </a:p>
        </p:txBody>
      </p:sp>
    </p:spTree>
    <p:extLst>
      <p:ext uri="{BB962C8B-B14F-4D97-AF65-F5344CB8AC3E}">
        <p14:creationId xmlns:p14="http://schemas.microsoft.com/office/powerpoint/2010/main" val="387040492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r>
              <a:rPr lang="en-US"/>
              <a:t>Deploying Internet and Intranet Firewalls</a:t>
            </a:r>
          </a:p>
        </p:txBody>
      </p:sp>
      <p:sp>
        <p:nvSpPr>
          <p:cNvPr id="5" name="Date Placeholder 4"/>
          <p:cNvSpPr>
            <a:spLocks noGrp="1"/>
          </p:cNvSpPr>
          <p:nvPr>
            <p:ph type="dt" idx="11"/>
          </p:nvPr>
        </p:nvSpPr>
        <p:spPr/>
        <p:txBody>
          <a:bodyPr/>
          <a:lstStyle/>
          <a:p>
            <a:fld id="{47EE8E9E-3F05-4E35-8509-001AB911FD59}" type="datetime1">
              <a:rPr lang="en-US" smtClean="0"/>
              <a:t>8/11/25</a:t>
            </a:fld>
            <a:endParaRPr lang="en-US"/>
          </a:p>
        </p:txBody>
      </p:sp>
      <p:sp>
        <p:nvSpPr>
          <p:cNvPr id="6" name="Slide Number Placeholder 5"/>
          <p:cNvSpPr>
            <a:spLocks noGrp="1"/>
          </p:cNvSpPr>
          <p:nvPr>
            <p:ph type="sldNum" sz="quarter" idx="12"/>
          </p:nvPr>
        </p:nvSpPr>
        <p:spPr/>
        <p:txBody>
          <a:bodyPr/>
          <a:lstStyle/>
          <a:p>
            <a:fld id="{A2D9B7C9-1F58-4F07-8711-AA0F3022BC7D}" type="slidenum">
              <a:rPr lang="en-US" smtClean="0"/>
              <a:pPr/>
              <a:t>161</a:t>
            </a:fld>
            <a:endParaRPr lang="en-US"/>
          </a:p>
        </p:txBody>
      </p:sp>
      <p:sp>
        <p:nvSpPr>
          <p:cNvPr id="10" name="Slide Image Placeholder 9"/>
          <p:cNvSpPr>
            <a:spLocks noGrp="1" noRot="1" noChangeAspect="1"/>
          </p:cNvSpPr>
          <p:nvPr>
            <p:ph type="sldImg"/>
          </p:nvPr>
        </p:nvSpPr>
        <p:spPr/>
      </p:sp>
      <p:sp>
        <p:nvSpPr>
          <p:cNvPr id="11" name="Notes Placeholder 10"/>
          <p:cNvSpPr>
            <a:spLocks noGrp="1"/>
          </p:cNvSpPr>
          <p:nvPr>
            <p:ph type="body" idx="1"/>
          </p:nvPr>
        </p:nvSpPr>
        <p:spPr/>
        <p:txBody>
          <a:bodyPr/>
          <a:lstStyle/>
          <a:p>
            <a:endParaRPr lang="en-US"/>
          </a:p>
        </p:txBody>
      </p:sp>
    </p:spTree>
    <p:extLst>
      <p:ext uri="{BB962C8B-B14F-4D97-AF65-F5344CB8AC3E}">
        <p14:creationId xmlns:p14="http://schemas.microsoft.com/office/powerpoint/2010/main" val="525725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2067" name="Rectangle 3"/>
          <p:cNvSpPr>
            <a:spLocks noGrp="1" noChangeArrowheads="1"/>
          </p:cNvSpPr>
          <p:nvPr>
            <p:ph type="body" idx="1"/>
          </p:nvPr>
        </p:nvSpPr>
        <p:spPr/>
        <p:txBody>
          <a:bodyPr/>
          <a:lstStyle/>
          <a:p>
            <a:endParaRPr lang="en-US"/>
          </a:p>
        </p:txBody>
      </p:sp>
      <p:sp>
        <p:nvSpPr>
          <p:cNvPr id="6" name="Slide Image Placeholder 5"/>
          <p:cNvSpPr>
            <a:spLocks noGrp="1" noRot="1" noChangeAspect="1"/>
          </p:cNvSpPr>
          <p:nvPr>
            <p:ph type="sldImg"/>
          </p:nvPr>
        </p:nvSpPr>
        <p:spPr/>
      </p:sp>
      <p:sp>
        <p:nvSpPr>
          <p:cNvPr id="5" name="Date Placeholder 4"/>
          <p:cNvSpPr>
            <a:spLocks noGrp="1"/>
          </p:cNvSpPr>
          <p:nvPr>
            <p:ph type="dt" idx="10"/>
          </p:nvPr>
        </p:nvSpPr>
        <p:spPr/>
        <p:txBody>
          <a:bodyPr/>
          <a:lstStyle/>
          <a:p>
            <a:fld id="{3A679151-92A8-44D0-B8B1-F8B759808F28}" type="datetime1">
              <a:rPr lang="en-US" smtClean="0"/>
              <a:t>8/11/25</a:t>
            </a:fld>
            <a:endParaRPr lang="en-US"/>
          </a:p>
        </p:txBody>
      </p:sp>
      <p:sp>
        <p:nvSpPr>
          <p:cNvPr id="7" name="Slide Number Placeholder 6"/>
          <p:cNvSpPr>
            <a:spLocks noGrp="1"/>
          </p:cNvSpPr>
          <p:nvPr>
            <p:ph type="sldNum" sz="quarter" idx="11"/>
          </p:nvPr>
        </p:nvSpPr>
        <p:spPr/>
        <p:txBody>
          <a:bodyPr/>
          <a:lstStyle/>
          <a:p>
            <a:fld id="{A2D9B7C9-1F58-4F07-8711-AA0F3022BC7D}" type="slidenum">
              <a:rPr lang="en-US" smtClean="0"/>
              <a:pPr/>
              <a:t>17</a:t>
            </a:fld>
            <a:endParaRPr lang="en-US" sz="1100"/>
          </a:p>
        </p:txBody>
      </p:sp>
      <p:sp>
        <p:nvSpPr>
          <p:cNvPr id="8" name="Header Placeholder 7"/>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87461434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7685AA49-FE6D-42D3-BABA-CD0C17DD08DE}"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162</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258753633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96C66D84-71EA-434A-9DA2-739DEF83DE4F}"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163</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93978557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F9243F16-75B7-4B95-B677-BBABECCE9853}"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164</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237112247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AABB10C7-2119-41E9-9C7E-459E2F0CFF5E}"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165</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63800741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EED037F5-FA42-4CED-85E6-DDCEDFA76814}"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166</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207265953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7B3B8158-85FF-4AE7-A1D3-63DDE9338770}"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167</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425497390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7221B1D0-83C6-4BC3-832A-C709F74C23CA}"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168</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51776957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45E336C7-3506-410D-AB1D-FB6C3F2EE842}"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169</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114311245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9BECFCA8-6F36-4340-A172-34765917D486}"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170</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3634143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7D7340D2-782E-4EA9-ADC1-4F20972FBF92}"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171</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25583065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7" name="Slide Image Placeholder 6"/>
          <p:cNvSpPr>
            <a:spLocks noGrp="1" noRot="1" noChangeAspect="1"/>
          </p:cNvSpPr>
          <p:nvPr>
            <p:ph type="sldImg"/>
          </p:nvPr>
        </p:nvSpPr>
        <p:spPr/>
      </p:sp>
      <p:sp>
        <p:nvSpPr>
          <p:cNvPr id="6" name="Date Placeholder 5"/>
          <p:cNvSpPr>
            <a:spLocks noGrp="1"/>
          </p:cNvSpPr>
          <p:nvPr>
            <p:ph type="dt" idx="10"/>
          </p:nvPr>
        </p:nvSpPr>
        <p:spPr/>
        <p:txBody>
          <a:bodyPr/>
          <a:lstStyle/>
          <a:p>
            <a:fld id="{8BB52C77-8E23-4212-A11D-339D7014DF8C}"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18</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104143939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7" name="Date Placeholder 6"/>
          <p:cNvSpPr>
            <a:spLocks noGrp="1"/>
          </p:cNvSpPr>
          <p:nvPr>
            <p:ph type="dt" idx="10"/>
          </p:nvPr>
        </p:nvSpPr>
        <p:spPr/>
        <p:txBody>
          <a:bodyPr/>
          <a:lstStyle/>
          <a:p>
            <a:fld id="{CC8D4DBB-06FD-4393-A261-F9385CDFFA49}"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172</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1062898032"/>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11" name="Slide Image Placeholder 10"/>
          <p:cNvSpPr>
            <a:spLocks noGrp="1" noRot="1" noChangeAspect="1"/>
          </p:cNvSpPr>
          <p:nvPr>
            <p:ph type="sldImg"/>
          </p:nvPr>
        </p:nvSpPr>
        <p:spPr/>
      </p:sp>
      <p:sp>
        <p:nvSpPr>
          <p:cNvPr id="12" name="Date Placeholder 11"/>
          <p:cNvSpPr>
            <a:spLocks noGrp="1"/>
          </p:cNvSpPr>
          <p:nvPr>
            <p:ph type="dt" idx="10"/>
          </p:nvPr>
        </p:nvSpPr>
        <p:spPr/>
        <p:txBody>
          <a:bodyPr/>
          <a:lstStyle/>
          <a:p>
            <a:fld id="{030A4DAF-6458-420E-B983-8EE744B26485}" type="datetime1">
              <a:rPr lang="en-US" smtClean="0"/>
              <a:t>8/11/25</a:t>
            </a:fld>
            <a:endParaRPr lang="en-US"/>
          </a:p>
        </p:txBody>
      </p:sp>
      <p:sp>
        <p:nvSpPr>
          <p:cNvPr id="13" name="Slide Number Placeholder 12"/>
          <p:cNvSpPr>
            <a:spLocks noGrp="1"/>
          </p:cNvSpPr>
          <p:nvPr>
            <p:ph type="sldNum" sz="quarter" idx="11"/>
          </p:nvPr>
        </p:nvSpPr>
        <p:spPr/>
        <p:txBody>
          <a:bodyPr/>
          <a:lstStyle/>
          <a:p>
            <a:fld id="{A2D9B7C9-1F58-4F07-8711-AA0F3022BC7D}" type="slidenum">
              <a:rPr lang="en-US" smtClean="0"/>
              <a:pPr/>
              <a:t>173</a:t>
            </a:fld>
            <a:endParaRPr lang="en-US" sz="1100"/>
          </a:p>
        </p:txBody>
      </p:sp>
      <p:sp>
        <p:nvSpPr>
          <p:cNvPr id="14" name="Header Placeholder 13"/>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2711073738"/>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Image Placeholder 9"/>
          <p:cNvSpPr>
            <a:spLocks noGrp="1" noRot="1" noChangeAspect="1"/>
          </p:cNvSpPr>
          <p:nvPr>
            <p:ph type="sldImg"/>
          </p:nvPr>
        </p:nvSpPr>
        <p:spPr/>
      </p:sp>
      <p:sp>
        <p:nvSpPr>
          <p:cNvPr id="11" name="Notes Placeholder 10"/>
          <p:cNvSpPr>
            <a:spLocks noGrp="1"/>
          </p:cNvSpPr>
          <p:nvPr>
            <p:ph type="body" idx="1"/>
          </p:nvPr>
        </p:nvSpPr>
        <p:spPr/>
        <p:txBody>
          <a:bodyPr/>
          <a:lstStyle/>
          <a:p>
            <a:endParaRPr lang="en-US"/>
          </a:p>
        </p:txBody>
      </p:sp>
      <p:sp>
        <p:nvSpPr>
          <p:cNvPr id="12" name="Date Placeholder 11"/>
          <p:cNvSpPr>
            <a:spLocks noGrp="1"/>
          </p:cNvSpPr>
          <p:nvPr>
            <p:ph type="dt" idx="10"/>
          </p:nvPr>
        </p:nvSpPr>
        <p:spPr/>
        <p:txBody>
          <a:bodyPr/>
          <a:lstStyle/>
          <a:p>
            <a:fld id="{B960EB9C-EE1D-4397-A0B3-5F5C61582AF7}" type="datetime1">
              <a:rPr lang="en-US" smtClean="0"/>
              <a:t>8/11/25</a:t>
            </a:fld>
            <a:endParaRPr lang="en-US"/>
          </a:p>
        </p:txBody>
      </p:sp>
      <p:sp>
        <p:nvSpPr>
          <p:cNvPr id="13" name="Slide Number Placeholder 12"/>
          <p:cNvSpPr>
            <a:spLocks noGrp="1"/>
          </p:cNvSpPr>
          <p:nvPr>
            <p:ph type="sldNum" sz="quarter" idx="11"/>
          </p:nvPr>
        </p:nvSpPr>
        <p:spPr/>
        <p:txBody>
          <a:bodyPr/>
          <a:lstStyle/>
          <a:p>
            <a:fld id="{A2D9B7C9-1F58-4F07-8711-AA0F3022BC7D}" type="slidenum">
              <a:rPr lang="en-US" smtClean="0"/>
              <a:pPr/>
              <a:t>174</a:t>
            </a:fld>
            <a:endParaRPr lang="en-US" sz="1100"/>
          </a:p>
        </p:txBody>
      </p:sp>
      <p:sp>
        <p:nvSpPr>
          <p:cNvPr id="14" name="Header Placeholder 13"/>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175084009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65CB3C82-06AA-4A95-8B91-405A745D8A3F}"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175</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232055504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2067" name="Rectangle 3"/>
          <p:cNvSpPr>
            <a:spLocks noGrp="1" noChangeArrowheads="1"/>
          </p:cNvSpPr>
          <p:nvPr>
            <p:ph type="body" idx="1"/>
          </p:nvPr>
        </p:nvSpPr>
        <p:spPr/>
        <p:txBody>
          <a:bodyPr/>
          <a:lstStyle/>
          <a:p>
            <a:endParaRPr lang="en-US"/>
          </a:p>
        </p:txBody>
      </p:sp>
      <p:sp>
        <p:nvSpPr>
          <p:cNvPr id="6" name="Slide Image Placeholder 5"/>
          <p:cNvSpPr>
            <a:spLocks noGrp="1" noRot="1" noChangeAspect="1"/>
          </p:cNvSpPr>
          <p:nvPr>
            <p:ph type="sldImg"/>
          </p:nvPr>
        </p:nvSpPr>
        <p:spPr/>
      </p:sp>
      <p:sp>
        <p:nvSpPr>
          <p:cNvPr id="5" name="Date Placeholder 4"/>
          <p:cNvSpPr>
            <a:spLocks noGrp="1"/>
          </p:cNvSpPr>
          <p:nvPr>
            <p:ph type="dt" idx="10"/>
          </p:nvPr>
        </p:nvSpPr>
        <p:spPr/>
        <p:txBody>
          <a:bodyPr/>
          <a:lstStyle/>
          <a:p>
            <a:fld id="{956DF7C0-21F6-4EFE-8B8D-661B271B0957}" type="datetime1">
              <a:rPr lang="en-US" smtClean="0"/>
              <a:t>8/11/25</a:t>
            </a:fld>
            <a:endParaRPr lang="en-US"/>
          </a:p>
        </p:txBody>
      </p:sp>
      <p:sp>
        <p:nvSpPr>
          <p:cNvPr id="7" name="Slide Number Placeholder 6"/>
          <p:cNvSpPr>
            <a:spLocks noGrp="1"/>
          </p:cNvSpPr>
          <p:nvPr>
            <p:ph type="sldNum" sz="quarter" idx="11"/>
          </p:nvPr>
        </p:nvSpPr>
        <p:spPr/>
        <p:txBody>
          <a:bodyPr/>
          <a:lstStyle/>
          <a:p>
            <a:fld id="{A2D9B7C9-1F58-4F07-8711-AA0F3022BC7D}" type="slidenum">
              <a:rPr lang="en-US" smtClean="0"/>
              <a:pPr/>
              <a:t>176</a:t>
            </a:fld>
            <a:endParaRPr lang="en-US" sz="1100"/>
          </a:p>
        </p:txBody>
      </p:sp>
      <p:sp>
        <p:nvSpPr>
          <p:cNvPr id="8" name="Header Placeholder 7"/>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150113839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5C69A3E9-9AF6-48D0-868C-8D018B539205}" type="datetime1">
              <a:rPr lang="en-US" smtClean="0"/>
              <a:t>8/11/25</a:t>
            </a:fld>
            <a:endParaRPr lang="en-US"/>
          </a:p>
        </p:txBody>
      </p:sp>
      <p:sp>
        <p:nvSpPr>
          <p:cNvPr id="5" name="Slide Number Placeholder 4"/>
          <p:cNvSpPr>
            <a:spLocks noGrp="1"/>
          </p:cNvSpPr>
          <p:nvPr>
            <p:ph type="sldNum" sz="quarter" idx="11"/>
          </p:nvPr>
        </p:nvSpPr>
        <p:spPr/>
        <p:txBody>
          <a:bodyPr/>
          <a:lstStyle/>
          <a:p>
            <a:fld id="{A2D9B7C9-1F58-4F07-8711-AA0F3022BC7D}" type="slidenum">
              <a:rPr lang="en-US" smtClean="0"/>
              <a:pPr/>
              <a:t>177</a:t>
            </a:fld>
            <a:endParaRPr lang="en-US" sz="1100"/>
          </a:p>
        </p:txBody>
      </p:sp>
      <p:sp>
        <p:nvSpPr>
          <p:cNvPr id="6" name="Header Placeholder 5"/>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47121922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7" name="Slide Image Placeholder 6"/>
          <p:cNvSpPr>
            <a:spLocks noGrp="1" noRot="1" noChangeAspect="1"/>
          </p:cNvSpPr>
          <p:nvPr>
            <p:ph type="sldImg"/>
          </p:nvPr>
        </p:nvSpPr>
        <p:spPr/>
      </p:sp>
      <p:sp>
        <p:nvSpPr>
          <p:cNvPr id="6" name="Date Placeholder 5"/>
          <p:cNvSpPr>
            <a:spLocks noGrp="1"/>
          </p:cNvSpPr>
          <p:nvPr>
            <p:ph type="dt" idx="10"/>
          </p:nvPr>
        </p:nvSpPr>
        <p:spPr/>
        <p:txBody>
          <a:bodyPr/>
          <a:lstStyle/>
          <a:p>
            <a:fld id="{72167AE3-497D-414E-BC68-DC76C42ECD8D}"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178</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135126597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7" name="Slide Image Placeholder 6"/>
          <p:cNvSpPr>
            <a:spLocks noGrp="1" noRot="1" noChangeAspect="1"/>
          </p:cNvSpPr>
          <p:nvPr>
            <p:ph type="sldImg"/>
          </p:nvPr>
        </p:nvSpPr>
        <p:spPr/>
      </p:sp>
      <p:sp>
        <p:nvSpPr>
          <p:cNvPr id="6" name="Date Placeholder 5"/>
          <p:cNvSpPr>
            <a:spLocks noGrp="1"/>
          </p:cNvSpPr>
          <p:nvPr>
            <p:ph type="dt" idx="10"/>
          </p:nvPr>
        </p:nvSpPr>
        <p:spPr/>
        <p:txBody>
          <a:bodyPr/>
          <a:lstStyle/>
          <a:p>
            <a:fld id="{DAF88400-0CCD-4687-BAF6-B69840DFF29D}"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179</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121827729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1562D37B-F0AD-43B5-9410-DC9459594A91}" type="datetime1">
              <a:rPr lang="en-US" smtClean="0"/>
              <a:t>8/11/25</a:t>
            </a:fld>
            <a:endParaRPr lang="en-US"/>
          </a:p>
        </p:txBody>
      </p:sp>
      <p:sp>
        <p:nvSpPr>
          <p:cNvPr id="5" name="Slide Number Placeholder 4"/>
          <p:cNvSpPr>
            <a:spLocks noGrp="1"/>
          </p:cNvSpPr>
          <p:nvPr>
            <p:ph type="sldNum" sz="quarter" idx="11"/>
          </p:nvPr>
        </p:nvSpPr>
        <p:spPr/>
        <p:txBody>
          <a:bodyPr/>
          <a:lstStyle/>
          <a:p>
            <a:fld id="{A2D9B7C9-1F58-4F07-8711-AA0F3022BC7D}" type="slidenum">
              <a:rPr lang="en-US" smtClean="0"/>
              <a:pPr/>
              <a:t>180</a:t>
            </a:fld>
            <a:endParaRPr lang="en-US" sz="1100"/>
          </a:p>
        </p:txBody>
      </p:sp>
      <p:sp>
        <p:nvSpPr>
          <p:cNvPr id="6" name="Header Placeholder 5"/>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7199626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8E420566-6C5F-4E0D-8823-28CF8796341A}"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181</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89399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7" name="Slide Image Placeholder 6"/>
          <p:cNvSpPr>
            <a:spLocks noGrp="1" noRot="1" noChangeAspect="1"/>
          </p:cNvSpPr>
          <p:nvPr>
            <p:ph type="sldImg"/>
          </p:nvPr>
        </p:nvSpPr>
        <p:spPr/>
      </p:sp>
      <p:sp>
        <p:nvSpPr>
          <p:cNvPr id="6" name="Date Placeholder 5"/>
          <p:cNvSpPr>
            <a:spLocks noGrp="1"/>
          </p:cNvSpPr>
          <p:nvPr>
            <p:ph type="dt" idx="10"/>
          </p:nvPr>
        </p:nvSpPr>
        <p:spPr/>
        <p:txBody>
          <a:bodyPr/>
          <a:lstStyle/>
          <a:p>
            <a:fld id="{205534AB-5A45-433C-84D8-4D30077BB7CC}"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19</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274518072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C1AF8EA3-F2DC-42A4-810A-632E01C2AF99}"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182</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114144680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FE891D55-1A6B-4212-B6DD-D461AD8EA0BE}"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183</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49343627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A6795E4E-85BA-4C75-A3E3-DF6DA644A21B}"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185</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1030417607"/>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89DA031B-A5A8-48ED-B11F-487D6FDBD227}"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186</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37203963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A4262802-7379-4C31-8F99-366073359C18}"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187</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022570538"/>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05CE63CC-955B-4F4D-96E0-320A1EE1776E}"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188</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242790915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8" name="Slide Image Placeholder 7"/>
          <p:cNvSpPr>
            <a:spLocks noGrp="1" noRot="1" noChangeAspect="1"/>
          </p:cNvSpPr>
          <p:nvPr>
            <p:ph type="sldImg"/>
          </p:nvPr>
        </p:nvSpPr>
        <p:spPr/>
      </p:sp>
      <p:sp>
        <p:nvSpPr>
          <p:cNvPr id="6" name="Date Placeholder 5"/>
          <p:cNvSpPr>
            <a:spLocks noGrp="1"/>
          </p:cNvSpPr>
          <p:nvPr>
            <p:ph type="dt" idx="10"/>
          </p:nvPr>
        </p:nvSpPr>
        <p:spPr/>
        <p:txBody>
          <a:bodyPr/>
          <a:lstStyle/>
          <a:p>
            <a:fld id="{AF7810B8-9DB3-411D-8A1A-6053753F01F1}" type="datetime1">
              <a:rPr lang="en-US" smtClean="0"/>
              <a:t>8/11/25</a:t>
            </a:fld>
            <a:endParaRPr lang="en-US"/>
          </a:p>
        </p:txBody>
      </p:sp>
      <p:sp>
        <p:nvSpPr>
          <p:cNvPr id="7" name="Slide Number Placeholder 6"/>
          <p:cNvSpPr>
            <a:spLocks noGrp="1"/>
          </p:cNvSpPr>
          <p:nvPr>
            <p:ph type="sldNum" sz="quarter" idx="11"/>
          </p:nvPr>
        </p:nvSpPr>
        <p:spPr/>
        <p:txBody>
          <a:bodyPr/>
          <a:lstStyle/>
          <a:p>
            <a:fld id="{A2D9B7C9-1F58-4F07-8711-AA0F3022BC7D}" type="slidenum">
              <a:rPr lang="en-US" smtClean="0"/>
              <a:pPr/>
              <a:t>189</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60508318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5FE42F97-7FAA-479B-AF93-D3C6AA76FF15}"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190</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424725540"/>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 name="Notes Placeholder 5"/>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2A23AA94-01DC-441A-B6EB-51B8EDFF4EDE}"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191</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1298002997"/>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22E1E8-19DD-9846-964E-7494B0E7F513}" type="slidenum">
              <a:rPr lang="en-US" smtClean="0"/>
              <a:t>194</a:t>
            </a:fld>
            <a:endParaRPr lang="en-US"/>
          </a:p>
        </p:txBody>
      </p:sp>
    </p:spTree>
    <p:extLst>
      <p:ext uri="{BB962C8B-B14F-4D97-AF65-F5344CB8AC3E}">
        <p14:creationId xmlns:p14="http://schemas.microsoft.com/office/powerpoint/2010/main" val="6964476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DBF83AF2-BC3B-400E-9B0C-014EDA7D38BB}"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20</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298392030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22E1E8-19DD-9846-964E-7494B0E7F513}" type="slidenum">
              <a:rPr lang="en-US" smtClean="0"/>
              <a:t>195</a:t>
            </a:fld>
            <a:endParaRPr lang="en-US"/>
          </a:p>
        </p:txBody>
      </p:sp>
    </p:spTree>
    <p:extLst>
      <p:ext uri="{BB962C8B-B14F-4D97-AF65-F5344CB8AC3E}">
        <p14:creationId xmlns:p14="http://schemas.microsoft.com/office/powerpoint/2010/main" val="357268252"/>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22E1E8-19DD-9846-964E-7494B0E7F513}" type="slidenum">
              <a:rPr lang="en-US" smtClean="0"/>
              <a:t>196</a:t>
            </a:fld>
            <a:endParaRPr lang="en-US"/>
          </a:p>
        </p:txBody>
      </p:sp>
    </p:spTree>
    <p:extLst>
      <p:ext uri="{BB962C8B-B14F-4D97-AF65-F5344CB8AC3E}">
        <p14:creationId xmlns:p14="http://schemas.microsoft.com/office/powerpoint/2010/main" val="1472346812"/>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Image Placeholder 12"/>
          <p:cNvSpPr>
            <a:spLocks noGrp="1" noRot="1" noChangeAspect="1"/>
          </p:cNvSpPr>
          <p:nvPr>
            <p:ph type="sldImg"/>
          </p:nvPr>
        </p:nvSpPr>
        <p:spPr/>
      </p:sp>
      <p:sp>
        <p:nvSpPr>
          <p:cNvPr id="14" name="Notes Placeholder 13"/>
          <p:cNvSpPr>
            <a:spLocks noGrp="1"/>
          </p:cNvSpPr>
          <p:nvPr>
            <p:ph type="body" idx="1"/>
          </p:nvPr>
        </p:nvSpPr>
        <p:spPr/>
        <p:txBody>
          <a:bodyPr>
            <a:normAutofit/>
          </a:bodyPr>
          <a:lstStyle/>
          <a:p>
            <a:endParaRPr lang="en-US"/>
          </a:p>
        </p:txBody>
      </p:sp>
      <p:sp>
        <p:nvSpPr>
          <p:cNvPr id="5" name="Slide Number Placeholder 4"/>
          <p:cNvSpPr>
            <a:spLocks noGrp="1"/>
          </p:cNvSpPr>
          <p:nvPr>
            <p:ph type="sldNum" sz="quarter" idx="11"/>
          </p:nvPr>
        </p:nvSpPr>
        <p:spPr/>
        <p:txBody>
          <a:bodyPr/>
          <a:lstStyle/>
          <a:p>
            <a:fld id="{A2D9B7C9-1F58-4F07-8711-AA0F3022BC7D}" type="slidenum">
              <a:rPr lang="en-US" smtClean="0"/>
              <a:pPr/>
              <a:t>197</a:t>
            </a:fld>
            <a:endParaRPr lang="en-US" sz="1200" dirty="0"/>
          </a:p>
        </p:txBody>
      </p:sp>
      <p:sp>
        <p:nvSpPr>
          <p:cNvPr id="6" name="Header Placeholder 5"/>
          <p:cNvSpPr>
            <a:spLocks noGrp="1"/>
          </p:cNvSpPr>
          <p:nvPr>
            <p:ph type="hdr" sz="quarter" idx="12"/>
          </p:nvPr>
        </p:nvSpPr>
        <p:spPr/>
        <p:txBody>
          <a:bodyPr/>
          <a:lstStyle/>
          <a:p>
            <a:r>
              <a:rPr lang="en-US"/>
              <a:t>Introduction to Telecommunications and Networking</a:t>
            </a:r>
            <a:endParaRPr lang="en-US" dirty="0"/>
          </a:p>
        </p:txBody>
      </p:sp>
      <p:sp>
        <p:nvSpPr>
          <p:cNvPr id="2" name="Date Placeholder 1"/>
          <p:cNvSpPr>
            <a:spLocks noGrp="1"/>
          </p:cNvSpPr>
          <p:nvPr>
            <p:ph type="dt" idx="13"/>
          </p:nvPr>
        </p:nvSpPr>
        <p:spPr/>
        <p:txBody>
          <a:bodyPr/>
          <a:lstStyle/>
          <a:p>
            <a:endParaRPr lang="en-US" sz="1200"/>
          </a:p>
          <a:p>
            <a:fld id="{168271DB-C817-4357-8ABB-A09AFB712163}" type="datetime1">
              <a:rPr lang="en-US" smtClean="0"/>
              <a:t>8/11/25</a:t>
            </a:fld>
            <a:endParaRPr lang="en-US" sz="1200" dirty="0"/>
          </a:p>
        </p:txBody>
      </p:sp>
    </p:spTree>
    <p:extLst>
      <p:ext uri="{BB962C8B-B14F-4D97-AF65-F5344CB8AC3E}">
        <p14:creationId xmlns:p14="http://schemas.microsoft.com/office/powerpoint/2010/main" val="686232297"/>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22E1E8-19DD-9846-964E-7494B0E7F513}" type="slidenum">
              <a:rPr lang="en-US" smtClean="0"/>
              <a:t>198</a:t>
            </a:fld>
            <a:endParaRPr lang="en-US"/>
          </a:p>
        </p:txBody>
      </p:sp>
    </p:spTree>
    <p:extLst>
      <p:ext uri="{BB962C8B-B14F-4D97-AF65-F5344CB8AC3E}">
        <p14:creationId xmlns:p14="http://schemas.microsoft.com/office/powerpoint/2010/main" val="1985539267"/>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Introduction to Telecommunications and Networking</a:t>
            </a:r>
            <a:endParaRPr lang="en-US" dirty="0"/>
          </a:p>
        </p:txBody>
      </p:sp>
      <p:sp>
        <p:nvSpPr>
          <p:cNvPr id="5" name="Date Placeholder 4"/>
          <p:cNvSpPr>
            <a:spLocks noGrp="1"/>
          </p:cNvSpPr>
          <p:nvPr>
            <p:ph type="dt" idx="11"/>
          </p:nvPr>
        </p:nvSpPr>
        <p:spPr/>
        <p:txBody>
          <a:bodyPr/>
          <a:lstStyle/>
          <a:p>
            <a:endParaRPr lang="en-US" sz="1200"/>
          </a:p>
          <a:p>
            <a:fld id="{D20C73A0-78FB-4CFE-8EEB-D59CA2A7A8B5}" type="datetime1">
              <a:rPr lang="en-US" smtClean="0"/>
              <a:t>8/11/25</a:t>
            </a:fld>
            <a:endParaRPr lang="en-US" sz="1200" dirty="0"/>
          </a:p>
        </p:txBody>
      </p:sp>
      <p:sp>
        <p:nvSpPr>
          <p:cNvPr id="6" name="Slide Number Placeholder 5"/>
          <p:cNvSpPr>
            <a:spLocks noGrp="1"/>
          </p:cNvSpPr>
          <p:nvPr>
            <p:ph type="sldNum" sz="quarter" idx="12"/>
          </p:nvPr>
        </p:nvSpPr>
        <p:spPr/>
        <p:txBody>
          <a:bodyPr/>
          <a:lstStyle/>
          <a:p>
            <a:fld id="{A2D9B7C9-1F58-4F07-8711-AA0F3022BC7D}" type="slidenum">
              <a:rPr lang="en-US" smtClean="0"/>
              <a:pPr/>
              <a:t>199</a:t>
            </a:fld>
            <a:endParaRPr lang="en-US" sz="1200" dirty="0"/>
          </a:p>
        </p:txBody>
      </p:sp>
    </p:spTree>
    <p:extLst>
      <p:ext uri="{BB962C8B-B14F-4D97-AF65-F5344CB8AC3E}">
        <p14:creationId xmlns:p14="http://schemas.microsoft.com/office/powerpoint/2010/main" val="345558724"/>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Introduction to Telecommunications and Networking</a:t>
            </a:r>
            <a:endParaRPr lang="en-US" dirty="0"/>
          </a:p>
        </p:txBody>
      </p:sp>
      <p:sp>
        <p:nvSpPr>
          <p:cNvPr id="5" name="Date Placeholder 4"/>
          <p:cNvSpPr>
            <a:spLocks noGrp="1"/>
          </p:cNvSpPr>
          <p:nvPr>
            <p:ph type="dt" idx="11"/>
          </p:nvPr>
        </p:nvSpPr>
        <p:spPr/>
        <p:txBody>
          <a:bodyPr/>
          <a:lstStyle/>
          <a:p>
            <a:endParaRPr lang="en-US" sz="1200"/>
          </a:p>
          <a:p>
            <a:fld id="{D20C73A0-78FB-4CFE-8EEB-D59CA2A7A8B5}" type="datetime1">
              <a:rPr lang="en-US" smtClean="0"/>
              <a:t>8/11/25</a:t>
            </a:fld>
            <a:endParaRPr lang="en-US" sz="1200" dirty="0"/>
          </a:p>
        </p:txBody>
      </p:sp>
      <p:sp>
        <p:nvSpPr>
          <p:cNvPr id="6" name="Slide Number Placeholder 5"/>
          <p:cNvSpPr>
            <a:spLocks noGrp="1"/>
          </p:cNvSpPr>
          <p:nvPr>
            <p:ph type="sldNum" sz="quarter" idx="12"/>
          </p:nvPr>
        </p:nvSpPr>
        <p:spPr/>
        <p:txBody>
          <a:bodyPr/>
          <a:lstStyle/>
          <a:p>
            <a:fld id="{A2D9B7C9-1F58-4F07-8711-AA0F3022BC7D}" type="slidenum">
              <a:rPr lang="en-US" smtClean="0"/>
              <a:pPr/>
              <a:t>200</a:t>
            </a:fld>
            <a:endParaRPr lang="en-US" sz="1200" dirty="0"/>
          </a:p>
        </p:txBody>
      </p:sp>
    </p:spTree>
    <p:extLst>
      <p:ext uri="{BB962C8B-B14F-4D97-AF65-F5344CB8AC3E}">
        <p14:creationId xmlns:p14="http://schemas.microsoft.com/office/powerpoint/2010/main" val="2505043534"/>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Introduction to Telecommunications and Networking</a:t>
            </a:r>
            <a:endParaRPr lang="en-US" dirty="0"/>
          </a:p>
        </p:txBody>
      </p:sp>
      <p:sp>
        <p:nvSpPr>
          <p:cNvPr id="5" name="Date Placeholder 4"/>
          <p:cNvSpPr>
            <a:spLocks noGrp="1"/>
          </p:cNvSpPr>
          <p:nvPr>
            <p:ph type="dt" idx="11"/>
          </p:nvPr>
        </p:nvSpPr>
        <p:spPr/>
        <p:txBody>
          <a:bodyPr/>
          <a:lstStyle/>
          <a:p>
            <a:endParaRPr lang="en-US" sz="1200"/>
          </a:p>
          <a:p>
            <a:fld id="{D20C73A0-78FB-4CFE-8EEB-D59CA2A7A8B5}" type="datetime1">
              <a:rPr lang="en-US" smtClean="0"/>
              <a:t>8/11/25</a:t>
            </a:fld>
            <a:endParaRPr lang="en-US" sz="1200" dirty="0"/>
          </a:p>
        </p:txBody>
      </p:sp>
      <p:sp>
        <p:nvSpPr>
          <p:cNvPr id="6" name="Slide Number Placeholder 5"/>
          <p:cNvSpPr>
            <a:spLocks noGrp="1"/>
          </p:cNvSpPr>
          <p:nvPr>
            <p:ph type="sldNum" sz="quarter" idx="12"/>
          </p:nvPr>
        </p:nvSpPr>
        <p:spPr/>
        <p:txBody>
          <a:bodyPr/>
          <a:lstStyle/>
          <a:p>
            <a:fld id="{A2D9B7C9-1F58-4F07-8711-AA0F3022BC7D}" type="slidenum">
              <a:rPr lang="en-US" smtClean="0"/>
              <a:pPr/>
              <a:t>201</a:t>
            </a:fld>
            <a:endParaRPr lang="en-US" sz="1200" dirty="0"/>
          </a:p>
        </p:txBody>
      </p:sp>
    </p:spTree>
    <p:extLst>
      <p:ext uri="{BB962C8B-B14F-4D97-AF65-F5344CB8AC3E}">
        <p14:creationId xmlns:p14="http://schemas.microsoft.com/office/powerpoint/2010/main" val="3032673423"/>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custDataLst>
              <p:tags r:id="rId1"/>
            </p:custDataLst>
          </p:nvPr>
        </p:nvSpPr>
        <p:spPr bwMode="auto">
          <a:noFill/>
        </p:spPr>
        <p:txBody>
          <a:bodyPr wrap="square" numCol="1" anchor="t" anchorCtr="0" compatLnSpc="1">
            <a:prstTxWarp prst="textNoShape">
              <a:avLst/>
            </a:prstTxWarp>
          </a:bodyPr>
          <a:lstStyle/>
          <a:p>
            <a:endParaRPr lang="en-US" dirty="0"/>
          </a:p>
        </p:txBody>
      </p:sp>
      <p:sp>
        <p:nvSpPr>
          <p:cNvPr id="32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6DDE1F6-ECDD-4DB1-BF6F-11390D0C7FEE}" type="slidenum">
              <a:rPr lang="en-US" smtClean="0">
                <a:latin typeface="Arial" charset="0"/>
              </a:rPr>
              <a:pPr/>
              <a:t>202</a:t>
            </a:fld>
            <a:endParaRPr lang="en-US">
              <a:latin typeface="Arial" charset="0"/>
            </a:endParaRPr>
          </a:p>
        </p:txBody>
      </p:sp>
      <p:sp>
        <p:nvSpPr>
          <p:cNvPr id="2" name="Header Placeholder 1"/>
          <p:cNvSpPr>
            <a:spLocks noGrp="1"/>
          </p:cNvSpPr>
          <p:nvPr>
            <p:ph type="hdr" sz="quarter" idx="10"/>
          </p:nvPr>
        </p:nvSpPr>
        <p:spPr/>
        <p:txBody>
          <a:bodyPr/>
          <a:lstStyle/>
          <a:p>
            <a:r>
              <a:rPr lang="en-US"/>
              <a:t>Introduction to Telecommunications and Networking</a:t>
            </a:r>
            <a:endParaRPr lang="en-US" dirty="0"/>
          </a:p>
        </p:txBody>
      </p:sp>
      <p:sp>
        <p:nvSpPr>
          <p:cNvPr id="3" name="Date Placeholder 2"/>
          <p:cNvSpPr>
            <a:spLocks noGrp="1"/>
          </p:cNvSpPr>
          <p:nvPr>
            <p:ph type="dt" idx="11"/>
          </p:nvPr>
        </p:nvSpPr>
        <p:spPr/>
        <p:txBody>
          <a:bodyPr/>
          <a:lstStyle/>
          <a:p>
            <a:endParaRPr lang="en-US" sz="1200"/>
          </a:p>
          <a:p>
            <a:fld id="{AA63B73A-4FCF-4A72-9829-5BCDE5F660BA}" type="datetime1">
              <a:rPr lang="en-US" smtClean="0"/>
              <a:t>8/11/25</a:t>
            </a:fld>
            <a:endParaRPr lang="en-US" sz="1200" dirty="0"/>
          </a:p>
        </p:txBody>
      </p:sp>
    </p:spTree>
    <p:extLst>
      <p:ext uri="{BB962C8B-B14F-4D97-AF65-F5344CB8AC3E}">
        <p14:creationId xmlns:p14="http://schemas.microsoft.com/office/powerpoint/2010/main" val="178415011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Introduction to Telecommunications and Networking</a:t>
            </a:r>
            <a:endParaRPr lang="en-US" dirty="0"/>
          </a:p>
        </p:txBody>
      </p:sp>
      <p:sp>
        <p:nvSpPr>
          <p:cNvPr id="6" name="Slide Number Placeholder 5"/>
          <p:cNvSpPr>
            <a:spLocks noGrp="1"/>
          </p:cNvSpPr>
          <p:nvPr>
            <p:ph type="sldNum" sz="quarter" idx="12"/>
          </p:nvPr>
        </p:nvSpPr>
        <p:spPr/>
        <p:txBody>
          <a:bodyPr/>
          <a:lstStyle/>
          <a:p>
            <a:fld id="{A2D9B7C9-1F58-4F07-8711-AA0F3022BC7D}" type="slidenum">
              <a:rPr lang="en-US" smtClean="0"/>
              <a:pPr/>
              <a:t>203</a:t>
            </a:fld>
            <a:endParaRPr lang="en-US" sz="1200" dirty="0"/>
          </a:p>
        </p:txBody>
      </p:sp>
      <p:sp>
        <p:nvSpPr>
          <p:cNvPr id="5" name="Date Placeholder 4"/>
          <p:cNvSpPr>
            <a:spLocks noGrp="1"/>
          </p:cNvSpPr>
          <p:nvPr>
            <p:ph type="dt" idx="13"/>
          </p:nvPr>
        </p:nvSpPr>
        <p:spPr/>
        <p:txBody>
          <a:bodyPr/>
          <a:lstStyle/>
          <a:p>
            <a:endParaRPr lang="en-US" sz="1200"/>
          </a:p>
          <a:p>
            <a:fld id="{17DD290E-3F36-404D-B3A4-4D0F4D464102}" type="datetime1">
              <a:rPr lang="en-US" smtClean="0"/>
              <a:t>8/11/25</a:t>
            </a:fld>
            <a:endParaRPr lang="en-US" sz="1200" dirty="0"/>
          </a:p>
        </p:txBody>
      </p:sp>
    </p:spTree>
    <p:extLst>
      <p:ext uri="{BB962C8B-B14F-4D97-AF65-F5344CB8AC3E}">
        <p14:creationId xmlns:p14="http://schemas.microsoft.com/office/powerpoint/2010/main" val="128885961"/>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Introduction to Telecommunications and Networking</a:t>
            </a:r>
            <a:endParaRPr lang="en-US" dirty="0"/>
          </a:p>
        </p:txBody>
      </p:sp>
      <p:sp>
        <p:nvSpPr>
          <p:cNvPr id="6" name="Slide Number Placeholder 5"/>
          <p:cNvSpPr>
            <a:spLocks noGrp="1"/>
          </p:cNvSpPr>
          <p:nvPr>
            <p:ph type="sldNum" sz="quarter" idx="12"/>
          </p:nvPr>
        </p:nvSpPr>
        <p:spPr/>
        <p:txBody>
          <a:bodyPr/>
          <a:lstStyle/>
          <a:p>
            <a:fld id="{A2D9B7C9-1F58-4F07-8711-AA0F3022BC7D}" type="slidenum">
              <a:rPr lang="en-US" smtClean="0"/>
              <a:pPr/>
              <a:t>204</a:t>
            </a:fld>
            <a:endParaRPr lang="en-US" sz="1200" dirty="0"/>
          </a:p>
        </p:txBody>
      </p:sp>
      <p:sp>
        <p:nvSpPr>
          <p:cNvPr id="5" name="Date Placeholder 4"/>
          <p:cNvSpPr>
            <a:spLocks noGrp="1"/>
          </p:cNvSpPr>
          <p:nvPr>
            <p:ph type="dt" idx="13"/>
          </p:nvPr>
        </p:nvSpPr>
        <p:spPr/>
        <p:txBody>
          <a:bodyPr/>
          <a:lstStyle/>
          <a:p>
            <a:endParaRPr lang="en-US" sz="1200"/>
          </a:p>
          <a:p>
            <a:fld id="{8E1B4BC1-5A24-4CC0-B2DC-1B848AA0E7F4}" type="datetime1">
              <a:rPr lang="en-US" smtClean="0"/>
              <a:t>8/11/25</a:t>
            </a:fld>
            <a:endParaRPr lang="en-US" sz="1200" dirty="0"/>
          </a:p>
        </p:txBody>
      </p:sp>
    </p:spTree>
    <p:extLst>
      <p:ext uri="{BB962C8B-B14F-4D97-AF65-F5344CB8AC3E}">
        <p14:creationId xmlns:p14="http://schemas.microsoft.com/office/powerpoint/2010/main" val="280683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C79209D4-6FD6-4970-88F7-8AC60553E74B}"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21</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033911297"/>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https://a16z.com/2011/08/20/why-software-is-eating-the-world/</a:t>
            </a:r>
          </a:p>
          <a:p>
            <a:endParaRPr lang="en-US" dirty="0"/>
          </a:p>
          <a:p>
            <a:r>
              <a:rPr lang="en-US" dirty="0"/>
              <a:t>https://</a:t>
            </a:r>
            <a:r>
              <a:rPr lang="en-US" dirty="0" err="1"/>
              <a:t>www.informationweek.com</a:t>
            </a:r>
            <a:r>
              <a:rPr lang="en-US" dirty="0"/>
              <a:t>/cloud/cloud-computing-2019-the-cloud-comes-of-age/d/d-id/1333442</a:t>
            </a:r>
          </a:p>
        </p:txBody>
      </p:sp>
      <p:sp>
        <p:nvSpPr>
          <p:cNvPr id="4" name="Header Placeholder 3"/>
          <p:cNvSpPr>
            <a:spLocks noGrp="1"/>
          </p:cNvSpPr>
          <p:nvPr>
            <p:ph type="hdr" sz="quarter"/>
          </p:nvPr>
        </p:nvSpPr>
        <p:spPr/>
        <p:txBody>
          <a:bodyPr/>
          <a:lstStyle/>
          <a:p>
            <a:r>
              <a:rPr lang="en-US"/>
              <a:t>Introduction to Telecommunications and Networking</a:t>
            </a:r>
            <a:endParaRPr lang="en-US" dirty="0"/>
          </a:p>
        </p:txBody>
      </p:sp>
      <p:sp>
        <p:nvSpPr>
          <p:cNvPr id="5" name="Date Placeholder 4"/>
          <p:cNvSpPr>
            <a:spLocks noGrp="1"/>
          </p:cNvSpPr>
          <p:nvPr>
            <p:ph type="dt" idx="1"/>
          </p:nvPr>
        </p:nvSpPr>
        <p:spPr/>
        <p:txBody>
          <a:bodyPr/>
          <a:lstStyle/>
          <a:p>
            <a:endParaRPr lang="en-US" sz="1200"/>
          </a:p>
          <a:p>
            <a:fld id="{D20C73A0-78FB-4CFE-8EEB-D59CA2A7A8B5}" type="datetime1">
              <a:rPr lang="en-US" smtClean="0"/>
              <a:t>8/11/25</a:t>
            </a:fld>
            <a:endParaRPr lang="en-US" sz="1200" dirty="0"/>
          </a:p>
        </p:txBody>
      </p:sp>
      <p:sp>
        <p:nvSpPr>
          <p:cNvPr id="6" name="Slide Number Placeholder 5"/>
          <p:cNvSpPr>
            <a:spLocks noGrp="1"/>
          </p:cNvSpPr>
          <p:nvPr>
            <p:ph type="sldNum" sz="quarter" idx="5"/>
          </p:nvPr>
        </p:nvSpPr>
        <p:spPr/>
        <p:txBody>
          <a:bodyPr/>
          <a:lstStyle/>
          <a:p>
            <a:fld id="{A2D9B7C9-1F58-4F07-8711-AA0F3022BC7D}" type="slidenum">
              <a:rPr lang="en-US" smtClean="0"/>
              <a:pPr/>
              <a:t>205</a:t>
            </a:fld>
            <a:endParaRPr lang="en-US" sz="1200" dirty="0"/>
          </a:p>
        </p:txBody>
      </p:sp>
    </p:spTree>
    <p:extLst>
      <p:ext uri="{BB962C8B-B14F-4D97-AF65-F5344CB8AC3E}">
        <p14:creationId xmlns:p14="http://schemas.microsoft.com/office/powerpoint/2010/main" val="2948212365"/>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www.networkworld.com</a:t>
            </a:r>
            <a:r>
              <a:rPr lang="en-US" dirty="0"/>
              <a:t>/article/3296366/assuring-the-future-of-financial-</a:t>
            </a:r>
            <a:r>
              <a:rPr lang="en-US" dirty="0" err="1"/>
              <a:t>services.html</a:t>
            </a:r>
            <a:endParaRPr lang="en-US" dirty="0"/>
          </a:p>
          <a:p>
            <a:r>
              <a:rPr lang="en-US" dirty="0"/>
              <a:t>https://</a:t>
            </a:r>
            <a:r>
              <a:rPr lang="en-US" dirty="0" err="1"/>
              <a:t>thefinancialbrand.com</a:t>
            </a:r>
            <a:r>
              <a:rPr lang="en-US" dirty="0"/>
              <a:t>/77228/technology-trends-disrupting-financial-services-banking-future/</a:t>
            </a:r>
          </a:p>
          <a:p>
            <a:r>
              <a:rPr lang="en-US" dirty="0"/>
              <a:t>http://www3.weforum.org/docs/WEF_The_future__</a:t>
            </a:r>
            <a:r>
              <a:rPr lang="en-US" dirty="0" err="1"/>
              <a:t>of_financial_services.pdf</a:t>
            </a:r>
            <a:endParaRPr lang="en-US" dirty="0"/>
          </a:p>
          <a:p>
            <a:endParaRPr lang="en-US" dirty="0"/>
          </a:p>
          <a:p>
            <a:endParaRPr lang="en-US" dirty="0"/>
          </a:p>
        </p:txBody>
      </p:sp>
      <p:sp>
        <p:nvSpPr>
          <p:cNvPr id="4" name="Header Placeholder 3"/>
          <p:cNvSpPr>
            <a:spLocks noGrp="1"/>
          </p:cNvSpPr>
          <p:nvPr>
            <p:ph type="hdr" sz="quarter"/>
          </p:nvPr>
        </p:nvSpPr>
        <p:spPr/>
        <p:txBody>
          <a:bodyPr/>
          <a:lstStyle/>
          <a:p>
            <a:r>
              <a:rPr lang="en-US"/>
              <a:t>Introduction to Telecommunications and Networking</a:t>
            </a:r>
            <a:endParaRPr lang="en-US" dirty="0"/>
          </a:p>
        </p:txBody>
      </p:sp>
      <p:sp>
        <p:nvSpPr>
          <p:cNvPr id="5" name="Date Placeholder 4"/>
          <p:cNvSpPr>
            <a:spLocks noGrp="1"/>
          </p:cNvSpPr>
          <p:nvPr>
            <p:ph type="dt" idx="1"/>
          </p:nvPr>
        </p:nvSpPr>
        <p:spPr/>
        <p:txBody>
          <a:bodyPr/>
          <a:lstStyle/>
          <a:p>
            <a:endParaRPr lang="en-US" sz="1200"/>
          </a:p>
          <a:p>
            <a:fld id="{D20C73A0-78FB-4CFE-8EEB-D59CA2A7A8B5}" type="datetime1">
              <a:rPr lang="en-US" smtClean="0"/>
              <a:t>8/11/25</a:t>
            </a:fld>
            <a:endParaRPr lang="en-US" sz="1200" dirty="0"/>
          </a:p>
        </p:txBody>
      </p:sp>
      <p:sp>
        <p:nvSpPr>
          <p:cNvPr id="6" name="Slide Number Placeholder 5"/>
          <p:cNvSpPr>
            <a:spLocks noGrp="1"/>
          </p:cNvSpPr>
          <p:nvPr>
            <p:ph type="sldNum" sz="quarter" idx="5"/>
          </p:nvPr>
        </p:nvSpPr>
        <p:spPr/>
        <p:txBody>
          <a:bodyPr/>
          <a:lstStyle/>
          <a:p>
            <a:fld id="{A2D9B7C9-1F58-4F07-8711-AA0F3022BC7D}" type="slidenum">
              <a:rPr lang="en-US" smtClean="0"/>
              <a:pPr/>
              <a:t>206</a:t>
            </a:fld>
            <a:endParaRPr lang="en-US" sz="1200" dirty="0"/>
          </a:p>
        </p:txBody>
      </p:sp>
    </p:spTree>
    <p:extLst>
      <p:ext uri="{BB962C8B-B14F-4D97-AF65-F5344CB8AC3E}">
        <p14:creationId xmlns:p14="http://schemas.microsoft.com/office/powerpoint/2010/main" val="3364651112"/>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www.zdnet.com</a:t>
            </a:r>
            <a:r>
              <a:rPr lang="en-US" dirty="0"/>
              <a:t>/article/the-top-cloud-providers-for-financial-services/ (old)</a:t>
            </a:r>
          </a:p>
          <a:p>
            <a:endParaRPr lang="en-US" dirty="0"/>
          </a:p>
          <a:p>
            <a:r>
              <a:rPr lang="en-US" dirty="0"/>
              <a:t>https://</a:t>
            </a:r>
            <a:r>
              <a:rPr lang="en-US" dirty="0" err="1"/>
              <a:t>biztechmagazine.com</a:t>
            </a:r>
            <a:r>
              <a:rPr lang="en-US" dirty="0"/>
              <a:t>/article/2018/08/what-are-benefits-cloud-based-core-banking-solution</a:t>
            </a:r>
          </a:p>
          <a:p>
            <a:r>
              <a:rPr lang="en-US" dirty="0"/>
              <a:t>Last year, Finastra, the company formed by the merger of the bank-technology vendors D+H and Misys, </a:t>
            </a:r>
            <a:r>
              <a:rPr lang="en-US" dirty="0">
                <a:hlinkClick r:id="rId3"/>
              </a:rPr>
              <a:t>announced it would run</a:t>
            </a:r>
            <a:r>
              <a:rPr lang="en-US" dirty="0"/>
              <a:t> a digital banking and core processing platform in </a:t>
            </a:r>
            <a:r>
              <a:rPr lang="en-US" dirty="0">
                <a:hlinkClick r:id="rId4"/>
              </a:rPr>
              <a:t>IBM</a:t>
            </a:r>
            <a:r>
              <a:rPr lang="en-US" dirty="0"/>
              <a:t>’s cloud. Public cloud providers can provide </a:t>
            </a:r>
            <a:r>
              <a:rPr lang="en-US" b="1" dirty="0"/>
              <a:t>scale and security</a:t>
            </a:r>
            <a:r>
              <a:rPr lang="en-US" dirty="0"/>
              <a:t> for banks.</a:t>
            </a:r>
          </a:p>
          <a:p>
            <a:endParaRPr lang="en-US" dirty="0"/>
          </a:p>
          <a:p>
            <a:r>
              <a:rPr lang="en-US" dirty="0"/>
              <a:t>https://</a:t>
            </a:r>
            <a:r>
              <a:rPr lang="en-US" dirty="0" err="1"/>
              <a:t>www.profitstars.com</a:t>
            </a:r>
            <a:r>
              <a:rPr lang="en-US" dirty="0"/>
              <a:t>/information-security-and-risk-management/gladiator-network-services/pages/gladiator-hosted-network-</a:t>
            </a:r>
            <a:r>
              <a:rPr lang="en-US" dirty="0" err="1"/>
              <a:t>solutions.aspx</a:t>
            </a:r>
            <a:endParaRPr lang="en-US" dirty="0"/>
          </a:p>
        </p:txBody>
      </p:sp>
      <p:sp>
        <p:nvSpPr>
          <p:cNvPr id="4" name="Header Placeholder 3"/>
          <p:cNvSpPr>
            <a:spLocks noGrp="1"/>
          </p:cNvSpPr>
          <p:nvPr>
            <p:ph type="hdr" sz="quarter"/>
          </p:nvPr>
        </p:nvSpPr>
        <p:spPr/>
        <p:txBody>
          <a:bodyPr/>
          <a:lstStyle/>
          <a:p>
            <a:r>
              <a:rPr lang="en-US"/>
              <a:t>Introduction to Telecommunications and Networking</a:t>
            </a:r>
            <a:endParaRPr lang="en-US" dirty="0"/>
          </a:p>
        </p:txBody>
      </p:sp>
      <p:sp>
        <p:nvSpPr>
          <p:cNvPr id="5" name="Date Placeholder 4"/>
          <p:cNvSpPr>
            <a:spLocks noGrp="1"/>
          </p:cNvSpPr>
          <p:nvPr>
            <p:ph type="dt" idx="1"/>
          </p:nvPr>
        </p:nvSpPr>
        <p:spPr/>
        <p:txBody>
          <a:bodyPr/>
          <a:lstStyle/>
          <a:p>
            <a:endParaRPr lang="en-US" sz="1200"/>
          </a:p>
          <a:p>
            <a:fld id="{D20C73A0-78FB-4CFE-8EEB-D59CA2A7A8B5}" type="datetime1">
              <a:rPr lang="en-US" smtClean="0"/>
              <a:t>8/11/25</a:t>
            </a:fld>
            <a:endParaRPr lang="en-US" sz="1200" dirty="0"/>
          </a:p>
        </p:txBody>
      </p:sp>
      <p:sp>
        <p:nvSpPr>
          <p:cNvPr id="6" name="Slide Number Placeholder 5"/>
          <p:cNvSpPr>
            <a:spLocks noGrp="1"/>
          </p:cNvSpPr>
          <p:nvPr>
            <p:ph type="sldNum" sz="quarter" idx="5"/>
          </p:nvPr>
        </p:nvSpPr>
        <p:spPr/>
        <p:txBody>
          <a:bodyPr/>
          <a:lstStyle/>
          <a:p>
            <a:fld id="{A2D9B7C9-1F58-4F07-8711-AA0F3022BC7D}" type="slidenum">
              <a:rPr lang="en-US" smtClean="0"/>
              <a:pPr/>
              <a:t>207</a:t>
            </a:fld>
            <a:endParaRPr lang="en-US" sz="1200" dirty="0"/>
          </a:p>
        </p:txBody>
      </p:sp>
    </p:spTree>
    <p:extLst>
      <p:ext uri="{BB962C8B-B14F-4D97-AF65-F5344CB8AC3E}">
        <p14:creationId xmlns:p14="http://schemas.microsoft.com/office/powerpoint/2010/main" val="1253593154"/>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Image Placeholder 12"/>
          <p:cNvSpPr>
            <a:spLocks noGrp="1" noRot="1" noChangeAspect="1"/>
          </p:cNvSpPr>
          <p:nvPr>
            <p:ph type="sldImg"/>
          </p:nvPr>
        </p:nvSpPr>
        <p:spPr/>
      </p:sp>
      <p:sp>
        <p:nvSpPr>
          <p:cNvPr id="14" name="Notes Placeholder 13"/>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1"/>
          </p:nvPr>
        </p:nvSpPr>
        <p:spPr/>
        <p:txBody>
          <a:bodyPr/>
          <a:lstStyle/>
          <a:p>
            <a:fld id="{A2D9B7C9-1F58-4F07-8711-AA0F3022BC7D}" type="slidenum">
              <a:rPr lang="en-US" smtClean="0"/>
              <a:pPr/>
              <a:t>208</a:t>
            </a:fld>
            <a:endParaRPr lang="en-US" sz="1200" dirty="0"/>
          </a:p>
        </p:txBody>
      </p:sp>
      <p:sp>
        <p:nvSpPr>
          <p:cNvPr id="6" name="Header Placeholder 5"/>
          <p:cNvSpPr>
            <a:spLocks noGrp="1"/>
          </p:cNvSpPr>
          <p:nvPr>
            <p:ph type="hdr" sz="quarter" idx="12"/>
          </p:nvPr>
        </p:nvSpPr>
        <p:spPr/>
        <p:txBody>
          <a:bodyPr/>
          <a:lstStyle/>
          <a:p>
            <a:r>
              <a:rPr lang="en-US"/>
              <a:t>Introduction to Telecommunications and Networking</a:t>
            </a:r>
            <a:endParaRPr lang="en-US" dirty="0"/>
          </a:p>
        </p:txBody>
      </p:sp>
      <p:sp>
        <p:nvSpPr>
          <p:cNvPr id="2" name="Date Placeholder 1"/>
          <p:cNvSpPr>
            <a:spLocks noGrp="1"/>
          </p:cNvSpPr>
          <p:nvPr>
            <p:ph type="dt" idx="13"/>
          </p:nvPr>
        </p:nvSpPr>
        <p:spPr/>
        <p:txBody>
          <a:bodyPr/>
          <a:lstStyle/>
          <a:p>
            <a:endParaRPr lang="en-US" sz="1200"/>
          </a:p>
          <a:p>
            <a:fld id="{A9668420-1D61-48E2-908A-5C9858245B54}" type="datetime1">
              <a:rPr lang="en-US" smtClean="0"/>
              <a:t>8/11/25</a:t>
            </a:fld>
            <a:endParaRPr lang="en-US" sz="1200" dirty="0"/>
          </a:p>
        </p:txBody>
      </p:sp>
    </p:spTree>
    <p:extLst>
      <p:ext uri="{BB962C8B-B14F-4D97-AF65-F5344CB8AC3E}">
        <p14:creationId xmlns:p14="http://schemas.microsoft.com/office/powerpoint/2010/main" val="3376473758"/>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22E1E8-19DD-9846-964E-7494B0E7F513}" type="slidenum">
              <a:rPr lang="en-US" smtClean="0"/>
              <a:t>209</a:t>
            </a:fld>
            <a:endParaRPr lang="en-US"/>
          </a:p>
        </p:txBody>
      </p:sp>
    </p:spTree>
    <p:extLst>
      <p:ext uri="{BB962C8B-B14F-4D97-AF65-F5344CB8AC3E}">
        <p14:creationId xmlns:p14="http://schemas.microsoft.com/office/powerpoint/2010/main" val="3706450751"/>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22E1E8-19DD-9846-964E-7494B0E7F513}" type="slidenum">
              <a:rPr lang="en-US" smtClean="0"/>
              <a:t>210</a:t>
            </a:fld>
            <a:endParaRPr lang="en-US"/>
          </a:p>
        </p:txBody>
      </p:sp>
    </p:spTree>
    <p:extLst>
      <p:ext uri="{BB962C8B-B14F-4D97-AF65-F5344CB8AC3E}">
        <p14:creationId xmlns:p14="http://schemas.microsoft.com/office/powerpoint/2010/main" val="804094573"/>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22E1E8-19DD-9846-964E-7494B0E7F513}" type="slidenum">
              <a:rPr lang="en-US" smtClean="0"/>
              <a:t>211</a:t>
            </a:fld>
            <a:endParaRPr lang="en-US"/>
          </a:p>
        </p:txBody>
      </p:sp>
    </p:spTree>
    <p:extLst>
      <p:ext uri="{BB962C8B-B14F-4D97-AF65-F5344CB8AC3E}">
        <p14:creationId xmlns:p14="http://schemas.microsoft.com/office/powerpoint/2010/main" val="3949524983"/>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Image Placeholder 12"/>
          <p:cNvSpPr>
            <a:spLocks noGrp="1" noRot="1" noChangeAspect="1"/>
          </p:cNvSpPr>
          <p:nvPr>
            <p:ph type="sldImg"/>
          </p:nvPr>
        </p:nvSpPr>
        <p:spPr/>
      </p:sp>
      <p:sp>
        <p:nvSpPr>
          <p:cNvPr id="14" name="Notes Placeholder 13"/>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1"/>
          </p:nvPr>
        </p:nvSpPr>
        <p:spPr/>
        <p:txBody>
          <a:bodyPr/>
          <a:lstStyle/>
          <a:p>
            <a:fld id="{A2D9B7C9-1F58-4F07-8711-AA0F3022BC7D}" type="slidenum">
              <a:rPr lang="en-US" smtClean="0"/>
              <a:pPr/>
              <a:t>212</a:t>
            </a:fld>
            <a:endParaRPr lang="en-US" sz="1200" dirty="0"/>
          </a:p>
        </p:txBody>
      </p:sp>
      <p:sp>
        <p:nvSpPr>
          <p:cNvPr id="6" name="Header Placeholder 5"/>
          <p:cNvSpPr>
            <a:spLocks noGrp="1"/>
          </p:cNvSpPr>
          <p:nvPr>
            <p:ph type="hdr" sz="quarter" idx="12"/>
          </p:nvPr>
        </p:nvSpPr>
        <p:spPr/>
        <p:txBody>
          <a:bodyPr/>
          <a:lstStyle/>
          <a:p>
            <a:r>
              <a:rPr lang="en-US"/>
              <a:t>Introduction to Telecommunications and Networking</a:t>
            </a:r>
            <a:endParaRPr lang="en-US" dirty="0"/>
          </a:p>
        </p:txBody>
      </p:sp>
      <p:sp>
        <p:nvSpPr>
          <p:cNvPr id="2" name="Date Placeholder 1"/>
          <p:cNvSpPr>
            <a:spLocks noGrp="1"/>
          </p:cNvSpPr>
          <p:nvPr>
            <p:ph type="dt" idx="13"/>
          </p:nvPr>
        </p:nvSpPr>
        <p:spPr/>
        <p:txBody>
          <a:bodyPr/>
          <a:lstStyle/>
          <a:p>
            <a:endParaRPr lang="en-US" sz="1200"/>
          </a:p>
          <a:p>
            <a:fld id="{A9668420-1D61-48E2-908A-5C9858245B54}" type="datetime1">
              <a:rPr lang="en-US" smtClean="0"/>
              <a:t>8/11/25</a:t>
            </a:fld>
            <a:endParaRPr lang="en-US" sz="1200" dirty="0"/>
          </a:p>
        </p:txBody>
      </p:sp>
    </p:spTree>
    <p:extLst>
      <p:ext uri="{BB962C8B-B14F-4D97-AF65-F5344CB8AC3E}">
        <p14:creationId xmlns:p14="http://schemas.microsoft.com/office/powerpoint/2010/main" val="1635701703"/>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Image Placeholder 12"/>
          <p:cNvSpPr>
            <a:spLocks noGrp="1" noRot="1" noChangeAspect="1"/>
          </p:cNvSpPr>
          <p:nvPr>
            <p:ph type="sldImg"/>
          </p:nvPr>
        </p:nvSpPr>
        <p:spPr/>
      </p:sp>
      <p:sp>
        <p:nvSpPr>
          <p:cNvPr id="14" name="Notes Placeholder 13"/>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1"/>
          </p:nvPr>
        </p:nvSpPr>
        <p:spPr/>
        <p:txBody>
          <a:bodyPr/>
          <a:lstStyle/>
          <a:p>
            <a:fld id="{A2D9B7C9-1F58-4F07-8711-AA0F3022BC7D}" type="slidenum">
              <a:rPr lang="en-US" smtClean="0"/>
              <a:pPr/>
              <a:t>213</a:t>
            </a:fld>
            <a:endParaRPr lang="en-US" sz="1200" dirty="0"/>
          </a:p>
        </p:txBody>
      </p:sp>
      <p:sp>
        <p:nvSpPr>
          <p:cNvPr id="6" name="Header Placeholder 5"/>
          <p:cNvSpPr>
            <a:spLocks noGrp="1"/>
          </p:cNvSpPr>
          <p:nvPr>
            <p:ph type="hdr" sz="quarter" idx="12"/>
          </p:nvPr>
        </p:nvSpPr>
        <p:spPr/>
        <p:txBody>
          <a:bodyPr/>
          <a:lstStyle/>
          <a:p>
            <a:r>
              <a:rPr lang="en-US"/>
              <a:t>Introduction to Telecommunications and Networking</a:t>
            </a:r>
            <a:endParaRPr lang="en-US" dirty="0"/>
          </a:p>
        </p:txBody>
      </p:sp>
      <p:sp>
        <p:nvSpPr>
          <p:cNvPr id="2" name="Date Placeholder 1"/>
          <p:cNvSpPr>
            <a:spLocks noGrp="1"/>
          </p:cNvSpPr>
          <p:nvPr>
            <p:ph type="dt" idx="13"/>
          </p:nvPr>
        </p:nvSpPr>
        <p:spPr/>
        <p:txBody>
          <a:bodyPr/>
          <a:lstStyle/>
          <a:p>
            <a:endParaRPr lang="en-US" sz="1200"/>
          </a:p>
          <a:p>
            <a:fld id="{A9668420-1D61-48E2-908A-5C9858245B54}" type="datetime1">
              <a:rPr lang="en-US" smtClean="0"/>
              <a:t>8/11/25</a:t>
            </a:fld>
            <a:endParaRPr lang="en-US" sz="1200" dirty="0"/>
          </a:p>
        </p:txBody>
      </p:sp>
    </p:spTree>
    <p:extLst>
      <p:ext uri="{BB962C8B-B14F-4D97-AF65-F5344CB8AC3E}">
        <p14:creationId xmlns:p14="http://schemas.microsoft.com/office/powerpoint/2010/main" val="4040717016"/>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 name="Notes Placeholder 5"/>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FEF1AB00-6934-4542-A10D-06B1FC6A394D}"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214</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662521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22E1E8-19DD-9846-964E-7494B0E7F513}" type="slidenum">
              <a:rPr lang="en-US" smtClean="0"/>
              <a:t>3</a:t>
            </a:fld>
            <a:endParaRPr lang="en-US"/>
          </a:p>
        </p:txBody>
      </p:sp>
    </p:spTree>
    <p:extLst>
      <p:ext uri="{BB962C8B-B14F-4D97-AF65-F5344CB8AC3E}">
        <p14:creationId xmlns:p14="http://schemas.microsoft.com/office/powerpoint/2010/main" val="29146529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EBEC284A-EC88-422B-9E42-C4A970A469A5}"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22</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18159717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FD1A2920-FFEB-4719-8184-212C2957EC1A}"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23</a:t>
            </a:fld>
            <a:endParaRPr lang="en-US"/>
          </a:p>
        </p:txBody>
      </p:sp>
      <p:sp>
        <p:nvSpPr>
          <p:cNvPr id="9" name="Header Placeholder 8"/>
          <p:cNvSpPr>
            <a:spLocks noGrp="1"/>
          </p:cNvSpPr>
          <p:nvPr>
            <p:ph type="hdr" sz="quarter" idx="12"/>
          </p:nvPr>
        </p:nvSpPr>
        <p:spPr/>
        <p:txBody>
          <a:bodyPr/>
          <a:lstStyle/>
          <a:p>
            <a:r>
              <a:rPr lang="en-US"/>
              <a:t>Deploying Internet and Intranet Firewalls</a:t>
            </a:r>
          </a:p>
        </p:txBody>
      </p:sp>
      <p:sp>
        <p:nvSpPr>
          <p:cNvPr id="11" name="Slide Image Placeholder 10"/>
          <p:cNvSpPr>
            <a:spLocks noGrp="1" noRot="1" noChangeAspect="1"/>
          </p:cNvSpPr>
          <p:nvPr>
            <p:ph type="sldImg"/>
          </p:nvPr>
        </p:nvSpPr>
        <p:spPr/>
      </p:sp>
    </p:spTree>
    <p:extLst>
      <p:ext uri="{BB962C8B-B14F-4D97-AF65-F5344CB8AC3E}">
        <p14:creationId xmlns:p14="http://schemas.microsoft.com/office/powerpoint/2010/main" val="434141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135BCE08-CC93-43A2-BEEA-172E8B35BBF4}"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24</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9463926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E74DE4A9-F9BF-430C-882C-9EA4F93A683A}"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25</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16474190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193DECA5-4A64-4831-8068-CDC5A93FACF1}"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26</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1806534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62" name="Rectangle 3"/>
          <p:cNvSpPr>
            <a:spLocks noGrp="1" noChangeArrowheads="1"/>
          </p:cNvSpPr>
          <p:nvPr>
            <p:ph type="body" idx="1"/>
          </p:nvPr>
        </p:nvSpPr>
        <p:spPr/>
        <p:txBody>
          <a:bodyPr/>
          <a:lstStyle/>
          <a:p>
            <a:endParaRPr lang="en-US"/>
          </a:p>
        </p:txBody>
      </p:sp>
      <p:sp>
        <p:nvSpPr>
          <p:cNvPr id="5" name="Slide Image Placeholder 4"/>
          <p:cNvSpPr>
            <a:spLocks noGrp="1" noRot="1" noChangeAspect="1"/>
          </p:cNvSpPr>
          <p:nvPr>
            <p:ph type="sldImg"/>
          </p:nvPr>
        </p:nvSpPr>
        <p:spPr/>
      </p:sp>
      <p:sp>
        <p:nvSpPr>
          <p:cNvPr id="6" name="Date Placeholder 5"/>
          <p:cNvSpPr>
            <a:spLocks noGrp="1"/>
          </p:cNvSpPr>
          <p:nvPr>
            <p:ph type="dt" idx="10"/>
          </p:nvPr>
        </p:nvSpPr>
        <p:spPr/>
        <p:txBody>
          <a:bodyPr/>
          <a:lstStyle/>
          <a:p>
            <a:fld id="{AE29D30B-A1A3-4D86-91A6-4133F8D587E4}" type="datetime1">
              <a:rPr lang="en-US" smtClean="0"/>
              <a:t>8/11/25</a:t>
            </a:fld>
            <a:endParaRPr lang="en-US"/>
          </a:p>
        </p:txBody>
      </p:sp>
      <p:sp>
        <p:nvSpPr>
          <p:cNvPr id="7" name="Slide Number Placeholder 6"/>
          <p:cNvSpPr>
            <a:spLocks noGrp="1"/>
          </p:cNvSpPr>
          <p:nvPr>
            <p:ph type="sldNum" sz="quarter" idx="11"/>
          </p:nvPr>
        </p:nvSpPr>
        <p:spPr/>
        <p:txBody>
          <a:bodyPr/>
          <a:lstStyle/>
          <a:p>
            <a:fld id="{A2D9B7C9-1F58-4F07-8711-AA0F3022BC7D}" type="slidenum">
              <a:rPr lang="en-US" smtClean="0"/>
              <a:pPr/>
              <a:t>27</a:t>
            </a:fld>
            <a:endParaRPr lang="en-US" sz="1100"/>
          </a:p>
        </p:txBody>
      </p:sp>
      <p:sp>
        <p:nvSpPr>
          <p:cNvPr id="8" name="Header Placeholder 7"/>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9505823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62" name="Rectangle 3"/>
          <p:cNvSpPr>
            <a:spLocks noGrp="1" noChangeArrowheads="1"/>
          </p:cNvSpPr>
          <p:nvPr>
            <p:ph type="body" idx="1"/>
          </p:nvPr>
        </p:nvSpPr>
        <p:spPr/>
        <p:txBody>
          <a:bodyPr/>
          <a:lstStyle/>
          <a:p>
            <a:endParaRPr lang="en-US"/>
          </a:p>
        </p:txBody>
      </p:sp>
      <p:sp>
        <p:nvSpPr>
          <p:cNvPr id="5" name="Slide Image Placeholder 4"/>
          <p:cNvSpPr>
            <a:spLocks noGrp="1" noRot="1" noChangeAspect="1"/>
          </p:cNvSpPr>
          <p:nvPr>
            <p:ph type="sldImg"/>
          </p:nvPr>
        </p:nvSpPr>
        <p:spPr/>
      </p:sp>
      <p:sp>
        <p:nvSpPr>
          <p:cNvPr id="6" name="Date Placeholder 5"/>
          <p:cNvSpPr>
            <a:spLocks noGrp="1"/>
          </p:cNvSpPr>
          <p:nvPr>
            <p:ph type="dt" idx="10"/>
          </p:nvPr>
        </p:nvSpPr>
        <p:spPr/>
        <p:txBody>
          <a:bodyPr/>
          <a:lstStyle/>
          <a:p>
            <a:fld id="{AE29D30B-A1A3-4D86-91A6-4133F8D587E4}" type="datetime1">
              <a:rPr lang="en-US" smtClean="0"/>
              <a:t>8/11/25</a:t>
            </a:fld>
            <a:endParaRPr lang="en-US"/>
          </a:p>
        </p:txBody>
      </p:sp>
      <p:sp>
        <p:nvSpPr>
          <p:cNvPr id="7" name="Slide Number Placeholder 6"/>
          <p:cNvSpPr>
            <a:spLocks noGrp="1"/>
          </p:cNvSpPr>
          <p:nvPr>
            <p:ph type="sldNum" sz="quarter" idx="11"/>
          </p:nvPr>
        </p:nvSpPr>
        <p:spPr/>
        <p:txBody>
          <a:bodyPr/>
          <a:lstStyle/>
          <a:p>
            <a:fld id="{A2D9B7C9-1F58-4F07-8711-AA0F3022BC7D}" type="slidenum">
              <a:rPr lang="en-US" smtClean="0"/>
              <a:pPr/>
              <a:t>28</a:t>
            </a:fld>
            <a:endParaRPr lang="en-US" sz="1100"/>
          </a:p>
        </p:txBody>
      </p:sp>
      <p:sp>
        <p:nvSpPr>
          <p:cNvPr id="8" name="Header Placeholder 7"/>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9887638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7716" name="Rectangle 4"/>
          <p:cNvSpPr>
            <a:spLocks noGrp="1" noRot="1" noChangeAspect="1" noChangeArrowheads="1" noTextEdit="1"/>
          </p:cNvSpPr>
          <p:nvPr>
            <p:ph type="sldImg"/>
          </p:nvPr>
        </p:nvSpPr>
        <p:spPr>
          <a:ln/>
        </p:spPr>
      </p:sp>
      <p:sp>
        <p:nvSpPr>
          <p:cNvPr id="3827717" name="Rectangle 5"/>
          <p:cNvSpPr>
            <a:spLocks noGrp="1" noChangeArrowheads="1"/>
          </p:cNvSpPr>
          <p:nvPr>
            <p:ph type="body" idx="1"/>
          </p:nvPr>
        </p:nvSpPr>
        <p:spPr/>
        <p:txBody>
          <a:bodyPr/>
          <a:lstStyle/>
          <a:p>
            <a:endParaRPr lang="en-US" altLang="en-US" dirty="0"/>
          </a:p>
        </p:txBody>
      </p:sp>
      <p:sp>
        <p:nvSpPr>
          <p:cNvPr id="5" name="Date Placeholder 4"/>
          <p:cNvSpPr>
            <a:spLocks noGrp="1"/>
          </p:cNvSpPr>
          <p:nvPr>
            <p:ph type="dt" idx="10"/>
          </p:nvPr>
        </p:nvSpPr>
        <p:spPr/>
        <p:txBody>
          <a:bodyPr/>
          <a:lstStyle/>
          <a:p>
            <a:fld id="{C022FB96-8CFB-4DD9-B742-371C4D675048}" type="datetime1">
              <a:rPr lang="en-US" smtClean="0"/>
              <a:t>8/11/25</a:t>
            </a:fld>
            <a:endParaRPr lang="en-US"/>
          </a:p>
        </p:txBody>
      </p:sp>
      <p:sp>
        <p:nvSpPr>
          <p:cNvPr id="6" name="Slide Number Placeholder 5"/>
          <p:cNvSpPr>
            <a:spLocks noGrp="1"/>
          </p:cNvSpPr>
          <p:nvPr>
            <p:ph type="sldNum" sz="quarter" idx="11"/>
          </p:nvPr>
        </p:nvSpPr>
        <p:spPr/>
        <p:txBody>
          <a:bodyPr/>
          <a:lstStyle/>
          <a:p>
            <a:fld id="{A2D9B7C9-1F58-4F07-8711-AA0F3022BC7D}" type="slidenum">
              <a:rPr lang="en-US" smtClean="0"/>
              <a:pPr/>
              <a:t>29</a:t>
            </a:fld>
            <a:endParaRPr lang="en-US" sz="1100"/>
          </a:p>
        </p:txBody>
      </p:sp>
      <p:sp>
        <p:nvSpPr>
          <p:cNvPr id="7" name="Header Placeholder 6"/>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8049873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7476" name="Rectangle 4"/>
          <p:cNvSpPr>
            <a:spLocks noGrp="1" noRot="1" noChangeAspect="1" noChangeArrowheads="1" noTextEdit="1"/>
          </p:cNvSpPr>
          <p:nvPr>
            <p:ph type="sldImg"/>
          </p:nvPr>
        </p:nvSpPr>
        <p:spPr>
          <a:ln/>
        </p:spPr>
      </p:sp>
      <p:sp>
        <p:nvSpPr>
          <p:cNvPr id="3817477" name="Rectangle 5"/>
          <p:cNvSpPr>
            <a:spLocks noGrp="1" noChangeArrowheads="1"/>
          </p:cNvSpPr>
          <p:nvPr>
            <p:ph type="body" idx="1"/>
          </p:nvPr>
        </p:nvSpPr>
        <p:spPr/>
        <p:txBody>
          <a:bodyPr/>
          <a:lstStyle/>
          <a:p>
            <a:endParaRPr lang="en-US" altLang="en-US"/>
          </a:p>
        </p:txBody>
      </p:sp>
      <p:sp>
        <p:nvSpPr>
          <p:cNvPr id="5" name="Date Placeholder 4"/>
          <p:cNvSpPr>
            <a:spLocks noGrp="1"/>
          </p:cNvSpPr>
          <p:nvPr>
            <p:ph type="dt" idx="10"/>
          </p:nvPr>
        </p:nvSpPr>
        <p:spPr/>
        <p:txBody>
          <a:bodyPr/>
          <a:lstStyle/>
          <a:p>
            <a:fld id="{978AE05D-D2F0-4D58-9FEE-A74C8B553202}" type="datetime1">
              <a:rPr lang="en-US" smtClean="0"/>
              <a:t>8/11/25</a:t>
            </a:fld>
            <a:endParaRPr lang="en-US"/>
          </a:p>
        </p:txBody>
      </p:sp>
      <p:sp>
        <p:nvSpPr>
          <p:cNvPr id="6" name="Slide Number Placeholder 5"/>
          <p:cNvSpPr>
            <a:spLocks noGrp="1"/>
          </p:cNvSpPr>
          <p:nvPr>
            <p:ph type="sldNum" sz="quarter" idx="11"/>
          </p:nvPr>
        </p:nvSpPr>
        <p:spPr/>
        <p:txBody>
          <a:bodyPr/>
          <a:lstStyle/>
          <a:p>
            <a:fld id="{A2D9B7C9-1F58-4F07-8711-AA0F3022BC7D}" type="slidenum">
              <a:rPr lang="en-US" smtClean="0"/>
              <a:pPr/>
              <a:t>30</a:t>
            </a:fld>
            <a:endParaRPr lang="en-US" sz="1100"/>
          </a:p>
        </p:txBody>
      </p:sp>
      <p:sp>
        <p:nvSpPr>
          <p:cNvPr id="7" name="Header Placeholder 6"/>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42027625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2354" name="Rectangle 2"/>
          <p:cNvSpPr>
            <a:spLocks noGrp="1" noRot="1" noChangeAspect="1" noChangeArrowheads="1" noTextEdit="1"/>
          </p:cNvSpPr>
          <p:nvPr>
            <p:ph type="sldImg"/>
          </p:nvPr>
        </p:nvSpPr>
        <p:spPr>
          <a:ln/>
        </p:spPr>
      </p:sp>
      <p:sp>
        <p:nvSpPr>
          <p:cNvPr id="3812355" name="Rectangle 3"/>
          <p:cNvSpPr>
            <a:spLocks noGrp="1" noChangeArrowheads="1"/>
          </p:cNvSpPr>
          <p:nvPr>
            <p:ph type="body" idx="1"/>
          </p:nvPr>
        </p:nvSpPr>
        <p:spPr/>
        <p:txBody>
          <a:bodyPr/>
          <a:lstStyle/>
          <a:p>
            <a:endParaRPr lang="en-US" altLang="en-US"/>
          </a:p>
        </p:txBody>
      </p:sp>
      <p:sp>
        <p:nvSpPr>
          <p:cNvPr id="5" name="Date Placeholder 4"/>
          <p:cNvSpPr>
            <a:spLocks noGrp="1"/>
          </p:cNvSpPr>
          <p:nvPr>
            <p:ph type="dt" idx="10"/>
          </p:nvPr>
        </p:nvSpPr>
        <p:spPr/>
        <p:txBody>
          <a:bodyPr/>
          <a:lstStyle/>
          <a:p>
            <a:fld id="{4C6E9ED2-D67E-4D9B-9CD5-7F708F1D52C8}" type="datetime1">
              <a:rPr lang="en-US" smtClean="0"/>
              <a:t>8/11/25</a:t>
            </a:fld>
            <a:endParaRPr lang="en-US"/>
          </a:p>
        </p:txBody>
      </p:sp>
      <p:sp>
        <p:nvSpPr>
          <p:cNvPr id="6" name="Slide Number Placeholder 5"/>
          <p:cNvSpPr>
            <a:spLocks noGrp="1"/>
          </p:cNvSpPr>
          <p:nvPr>
            <p:ph type="sldNum" sz="quarter" idx="11"/>
          </p:nvPr>
        </p:nvSpPr>
        <p:spPr/>
        <p:txBody>
          <a:bodyPr/>
          <a:lstStyle/>
          <a:p>
            <a:fld id="{A2D9B7C9-1F58-4F07-8711-AA0F3022BC7D}" type="slidenum">
              <a:rPr lang="en-US" smtClean="0"/>
              <a:pPr/>
              <a:t>31</a:t>
            </a:fld>
            <a:endParaRPr lang="en-US" sz="1100"/>
          </a:p>
        </p:txBody>
      </p:sp>
      <p:sp>
        <p:nvSpPr>
          <p:cNvPr id="7" name="Header Placeholder 6"/>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668946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22E1E8-19DD-9846-964E-7494B0E7F513}" type="slidenum">
              <a:rPr lang="en-US" smtClean="0"/>
              <a:t>4</a:t>
            </a:fld>
            <a:endParaRPr lang="en-US"/>
          </a:p>
        </p:txBody>
      </p:sp>
    </p:spTree>
    <p:extLst>
      <p:ext uri="{BB962C8B-B14F-4D97-AF65-F5344CB8AC3E}">
        <p14:creationId xmlns:p14="http://schemas.microsoft.com/office/powerpoint/2010/main" val="15985664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4402" name="Rectangle 2"/>
          <p:cNvSpPr>
            <a:spLocks noGrp="1" noRot="1" noChangeAspect="1" noChangeArrowheads="1" noTextEdit="1"/>
          </p:cNvSpPr>
          <p:nvPr>
            <p:ph type="sldImg"/>
          </p:nvPr>
        </p:nvSpPr>
        <p:spPr>
          <a:ln/>
        </p:spPr>
      </p:sp>
      <p:sp>
        <p:nvSpPr>
          <p:cNvPr id="3814403" name="Rectangle 3"/>
          <p:cNvSpPr>
            <a:spLocks noGrp="1" noChangeArrowheads="1"/>
          </p:cNvSpPr>
          <p:nvPr>
            <p:ph type="body" idx="1"/>
          </p:nvPr>
        </p:nvSpPr>
        <p:spPr/>
        <p:txBody>
          <a:bodyPr/>
          <a:lstStyle/>
          <a:p>
            <a:endParaRPr lang="en-US" altLang="en-US"/>
          </a:p>
        </p:txBody>
      </p:sp>
      <p:sp>
        <p:nvSpPr>
          <p:cNvPr id="5" name="Date Placeholder 4"/>
          <p:cNvSpPr>
            <a:spLocks noGrp="1"/>
          </p:cNvSpPr>
          <p:nvPr>
            <p:ph type="dt" idx="10"/>
          </p:nvPr>
        </p:nvSpPr>
        <p:spPr/>
        <p:txBody>
          <a:bodyPr/>
          <a:lstStyle/>
          <a:p>
            <a:fld id="{B5E37BD0-2E1D-4017-BAD9-8FE8448372E9}" type="datetime1">
              <a:rPr lang="en-US" smtClean="0"/>
              <a:t>8/11/25</a:t>
            </a:fld>
            <a:endParaRPr lang="en-US"/>
          </a:p>
        </p:txBody>
      </p:sp>
      <p:sp>
        <p:nvSpPr>
          <p:cNvPr id="6" name="Slide Number Placeholder 5"/>
          <p:cNvSpPr>
            <a:spLocks noGrp="1"/>
          </p:cNvSpPr>
          <p:nvPr>
            <p:ph type="sldNum" sz="quarter" idx="11"/>
          </p:nvPr>
        </p:nvSpPr>
        <p:spPr/>
        <p:txBody>
          <a:bodyPr/>
          <a:lstStyle/>
          <a:p>
            <a:fld id="{A2D9B7C9-1F58-4F07-8711-AA0F3022BC7D}" type="slidenum">
              <a:rPr lang="en-US" smtClean="0"/>
              <a:pPr/>
              <a:t>32</a:t>
            </a:fld>
            <a:endParaRPr lang="en-US" sz="1100"/>
          </a:p>
        </p:txBody>
      </p:sp>
      <p:sp>
        <p:nvSpPr>
          <p:cNvPr id="7" name="Header Placeholder 6"/>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24591021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2354" name="Rectangle 2"/>
          <p:cNvSpPr>
            <a:spLocks noGrp="1" noRot="1" noChangeAspect="1" noChangeArrowheads="1" noTextEdit="1"/>
          </p:cNvSpPr>
          <p:nvPr>
            <p:ph type="sldImg"/>
          </p:nvPr>
        </p:nvSpPr>
        <p:spPr>
          <a:ln/>
        </p:spPr>
      </p:sp>
      <p:sp>
        <p:nvSpPr>
          <p:cNvPr id="3812355" name="Rectangle 3"/>
          <p:cNvSpPr>
            <a:spLocks noGrp="1" noChangeArrowheads="1"/>
          </p:cNvSpPr>
          <p:nvPr>
            <p:ph type="body" idx="1"/>
          </p:nvPr>
        </p:nvSpPr>
        <p:spPr/>
        <p:txBody>
          <a:bodyPr/>
          <a:lstStyle/>
          <a:p>
            <a:endParaRPr lang="en-US" altLang="en-US"/>
          </a:p>
        </p:txBody>
      </p:sp>
      <p:sp>
        <p:nvSpPr>
          <p:cNvPr id="5" name="Date Placeholder 4"/>
          <p:cNvSpPr>
            <a:spLocks noGrp="1"/>
          </p:cNvSpPr>
          <p:nvPr>
            <p:ph type="dt" idx="10"/>
          </p:nvPr>
        </p:nvSpPr>
        <p:spPr/>
        <p:txBody>
          <a:bodyPr/>
          <a:lstStyle/>
          <a:p>
            <a:fld id="{4C6E9ED2-D67E-4D9B-9CD5-7F708F1D52C8}" type="datetime1">
              <a:rPr lang="en-US" smtClean="0"/>
              <a:t>8/11/25</a:t>
            </a:fld>
            <a:endParaRPr lang="en-US"/>
          </a:p>
        </p:txBody>
      </p:sp>
      <p:sp>
        <p:nvSpPr>
          <p:cNvPr id="6" name="Slide Number Placeholder 5"/>
          <p:cNvSpPr>
            <a:spLocks noGrp="1"/>
          </p:cNvSpPr>
          <p:nvPr>
            <p:ph type="sldNum" sz="quarter" idx="11"/>
          </p:nvPr>
        </p:nvSpPr>
        <p:spPr/>
        <p:txBody>
          <a:bodyPr/>
          <a:lstStyle/>
          <a:p>
            <a:fld id="{A2D9B7C9-1F58-4F07-8711-AA0F3022BC7D}" type="slidenum">
              <a:rPr lang="en-US" smtClean="0"/>
              <a:pPr/>
              <a:t>33</a:t>
            </a:fld>
            <a:endParaRPr lang="en-US" sz="1100"/>
          </a:p>
        </p:txBody>
      </p:sp>
      <p:sp>
        <p:nvSpPr>
          <p:cNvPr id="7" name="Header Placeholder 6"/>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42500487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4708" name="Rectangle 4"/>
          <p:cNvSpPr>
            <a:spLocks noGrp="1" noRot="1" noChangeAspect="1" noChangeArrowheads="1" noTextEdit="1"/>
          </p:cNvSpPr>
          <p:nvPr>
            <p:ph type="sldImg"/>
          </p:nvPr>
        </p:nvSpPr>
        <p:spPr>
          <a:ln/>
        </p:spPr>
      </p:sp>
      <p:sp>
        <p:nvSpPr>
          <p:cNvPr id="3784709" name="Rectangle 5"/>
          <p:cNvSpPr>
            <a:spLocks noGrp="1" noChangeArrowheads="1"/>
          </p:cNvSpPr>
          <p:nvPr>
            <p:ph type="body" idx="1"/>
          </p:nvPr>
        </p:nvSpPr>
        <p:spPr/>
        <p:txBody>
          <a:bodyPr/>
          <a:lstStyle/>
          <a:p>
            <a:endParaRPr lang="en-US" altLang="en-US"/>
          </a:p>
        </p:txBody>
      </p:sp>
      <p:sp>
        <p:nvSpPr>
          <p:cNvPr id="5" name="Date Placeholder 4"/>
          <p:cNvSpPr>
            <a:spLocks noGrp="1"/>
          </p:cNvSpPr>
          <p:nvPr>
            <p:ph type="dt" idx="10"/>
          </p:nvPr>
        </p:nvSpPr>
        <p:spPr/>
        <p:txBody>
          <a:bodyPr/>
          <a:lstStyle/>
          <a:p>
            <a:fld id="{38438A63-C103-4290-9F66-9BECA8510719}" type="datetime1">
              <a:rPr lang="en-US" smtClean="0"/>
              <a:t>8/11/25</a:t>
            </a:fld>
            <a:endParaRPr lang="en-US"/>
          </a:p>
        </p:txBody>
      </p:sp>
      <p:sp>
        <p:nvSpPr>
          <p:cNvPr id="6" name="Slide Number Placeholder 5"/>
          <p:cNvSpPr>
            <a:spLocks noGrp="1"/>
          </p:cNvSpPr>
          <p:nvPr>
            <p:ph type="sldNum" sz="quarter" idx="11"/>
          </p:nvPr>
        </p:nvSpPr>
        <p:spPr/>
        <p:txBody>
          <a:bodyPr/>
          <a:lstStyle/>
          <a:p>
            <a:fld id="{A2D9B7C9-1F58-4F07-8711-AA0F3022BC7D}" type="slidenum">
              <a:rPr lang="en-US" smtClean="0"/>
              <a:pPr/>
              <a:t>34</a:t>
            </a:fld>
            <a:endParaRPr lang="en-US" sz="1100"/>
          </a:p>
        </p:txBody>
      </p:sp>
      <p:sp>
        <p:nvSpPr>
          <p:cNvPr id="7" name="Header Placeholder 6"/>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9127846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7" name="Date Placeholder 6"/>
          <p:cNvSpPr>
            <a:spLocks noGrp="1"/>
          </p:cNvSpPr>
          <p:nvPr>
            <p:ph type="dt" idx="10"/>
          </p:nvPr>
        </p:nvSpPr>
        <p:spPr/>
        <p:txBody>
          <a:bodyPr/>
          <a:lstStyle/>
          <a:p>
            <a:fld id="{8D0BA886-4E93-4108-B081-E73D92139F63}"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35</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6996219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63" name="Rectangle 3"/>
          <p:cNvSpPr>
            <a:spLocks noGrp="1" noChangeArrowheads="1"/>
          </p:cNvSpPr>
          <p:nvPr>
            <p:ph type="body" idx="1"/>
          </p:nvPr>
        </p:nvSpPr>
        <p:spPr/>
        <p:txBody>
          <a:bodyPr>
            <a:normAutofit/>
          </a:bodyPr>
          <a:lstStyle/>
          <a:p>
            <a:r>
              <a:rPr lang="en-US" altLang="en-US" dirty="0"/>
              <a:t>Arp pi</a:t>
            </a:r>
          </a:p>
        </p:txBody>
      </p:sp>
      <p:sp>
        <p:nvSpPr>
          <p:cNvPr id="3" name="Slide Image Placeholder 2"/>
          <p:cNvSpPr>
            <a:spLocks noGrp="1" noRot="1" noChangeAspect="1"/>
          </p:cNvSpPr>
          <p:nvPr>
            <p:ph type="sldImg"/>
          </p:nvPr>
        </p:nvSpPr>
        <p:spPr/>
      </p:sp>
      <p:sp>
        <p:nvSpPr>
          <p:cNvPr id="6" name="Date Placeholder 5"/>
          <p:cNvSpPr>
            <a:spLocks noGrp="1"/>
          </p:cNvSpPr>
          <p:nvPr>
            <p:ph type="dt" idx="10"/>
          </p:nvPr>
        </p:nvSpPr>
        <p:spPr/>
        <p:txBody>
          <a:bodyPr/>
          <a:lstStyle/>
          <a:p>
            <a:fld id="{DB9B14D3-057D-4A6B-8824-824567B3BF97}" type="datetime1">
              <a:rPr lang="en-US" smtClean="0"/>
              <a:t>8/11/25</a:t>
            </a:fld>
            <a:endParaRPr lang="en-US"/>
          </a:p>
        </p:txBody>
      </p:sp>
      <p:sp>
        <p:nvSpPr>
          <p:cNvPr id="7" name="Slide Number Placeholder 6"/>
          <p:cNvSpPr>
            <a:spLocks noGrp="1"/>
          </p:cNvSpPr>
          <p:nvPr>
            <p:ph type="sldNum" sz="quarter" idx="11"/>
          </p:nvPr>
        </p:nvSpPr>
        <p:spPr/>
        <p:txBody>
          <a:bodyPr/>
          <a:lstStyle/>
          <a:p>
            <a:fld id="{A2D9B7C9-1F58-4F07-8711-AA0F3022BC7D}" type="slidenum">
              <a:rPr lang="en-US" smtClean="0"/>
              <a:pPr/>
              <a:t>36</a:t>
            </a:fld>
            <a:endParaRPr lang="en-US" sz="1100"/>
          </a:p>
        </p:txBody>
      </p:sp>
      <p:sp>
        <p:nvSpPr>
          <p:cNvPr id="8" name="Header Placeholder 7"/>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20804584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3011" name="Rectangle 3"/>
          <p:cNvSpPr>
            <a:spLocks noGrp="1" noChangeArrowheads="1"/>
          </p:cNvSpPr>
          <p:nvPr>
            <p:ph type="body" idx="1"/>
          </p:nvPr>
        </p:nvSpPr>
        <p:spPr/>
        <p:txBody>
          <a:bodyPr/>
          <a:lstStyle/>
          <a:p>
            <a:r>
              <a:rPr lang="en-US" altLang="en-US" dirty="0"/>
              <a:t>Arp –a for mac too</a:t>
            </a:r>
          </a:p>
          <a:p>
            <a:endParaRPr lang="en-US" altLang="en-US" dirty="0"/>
          </a:p>
        </p:txBody>
      </p:sp>
      <p:sp>
        <p:nvSpPr>
          <p:cNvPr id="5" name="Date Placeholder 4"/>
          <p:cNvSpPr>
            <a:spLocks noGrp="1"/>
          </p:cNvSpPr>
          <p:nvPr>
            <p:ph type="dt" idx="10"/>
          </p:nvPr>
        </p:nvSpPr>
        <p:spPr/>
        <p:txBody>
          <a:bodyPr/>
          <a:lstStyle/>
          <a:p>
            <a:fld id="{9D89503B-F8EA-452F-809E-CBC9959DB9D4}" type="datetime1">
              <a:rPr lang="en-US" smtClean="0"/>
              <a:t>8/11/25</a:t>
            </a:fld>
            <a:endParaRPr lang="en-US"/>
          </a:p>
        </p:txBody>
      </p:sp>
      <p:sp>
        <p:nvSpPr>
          <p:cNvPr id="6" name="Slide Number Placeholder 5"/>
          <p:cNvSpPr>
            <a:spLocks noGrp="1"/>
          </p:cNvSpPr>
          <p:nvPr>
            <p:ph type="sldNum" sz="quarter" idx="11"/>
          </p:nvPr>
        </p:nvSpPr>
        <p:spPr/>
        <p:txBody>
          <a:bodyPr/>
          <a:lstStyle/>
          <a:p>
            <a:fld id="{A2D9B7C9-1F58-4F07-8711-AA0F3022BC7D}" type="slidenum">
              <a:rPr lang="en-US" smtClean="0"/>
              <a:pPr/>
              <a:t>37</a:t>
            </a:fld>
            <a:endParaRPr lang="en-US"/>
          </a:p>
        </p:txBody>
      </p:sp>
      <p:sp>
        <p:nvSpPr>
          <p:cNvPr id="7" name="Header Placeholder 6"/>
          <p:cNvSpPr>
            <a:spLocks noGrp="1"/>
          </p:cNvSpPr>
          <p:nvPr>
            <p:ph type="hdr" sz="quarter" idx="12"/>
          </p:nvPr>
        </p:nvSpPr>
        <p:spPr/>
        <p:txBody>
          <a:bodyPr/>
          <a:lstStyle/>
          <a:p>
            <a:r>
              <a:rPr lang="en-US"/>
              <a:t>Deploying Internet and Intranet Firewalls</a:t>
            </a:r>
          </a:p>
        </p:txBody>
      </p:sp>
      <p:sp>
        <p:nvSpPr>
          <p:cNvPr id="9" name="Slide Image Placeholder 8"/>
          <p:cNvSpPr>
            <a:spLocks noGrp="1" noRot="1" noChangeAspect="1"/>
          </p:cNvSpPr>
          <p:nvPr>
            <p:ph type="sldImg"/>
          </p:nvPr>
        </p:nvSpPr>
        <p:spPr/>
      </p:sp>
    </p:spTree>
    <p:extLst>
      <p:ext uri="{BB962C8B-B14F-4D97-AF65-F5344CB8AC3E}">
        <p14:creationId xmlns:p14="http://schemas.microsoft.com/office/powerpoint/2010/main" val="35520599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6A086EEE-2151-41C1-8515-25FA79BA1BF7}"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38</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21040475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B2037870-F080-4A89-9CA1-5F76F0897237}"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39</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11949728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C0FFF286-8E72-431E-9C03-E8FC4BD57272}"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40</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11331865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E50D9261-B67E-49BF-9956-19A7C46B3ED5}"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41</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2963050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p:sp>
      <p:sp>
        <p:nvSpPr>
          <p:cNvPr id="8" name="Notes Placeholder 7"/>
          <p:cNvSpPr>
            <a:spLocks noGrp="1"/>
          </p:cNvSpPr>
          <p:nvPr>
            <p:ph type="body" idx="1"/>
          </p:nvPr>
        </p:nvSpPr>
        <p:spPr/>
        <p:txBody>
          <a:bodyPr/>
          <a:lstStyle/>
          <a:p>
            <a:endParaRPr lang="en-US"/>
          </a:p>
        </p:txBody>
      </p:sp>
      <p:sp>
        <p:nvSpPr>
          <p:cNvPr id="2" name="Date Placeholder 1"/>
          <p:cNvSpPr>
            <a:spLocks noGrp="1"/>
          </p:cNvSpPr>
          <p:nvPr>
            <p:ph type="dt" idx="10"/>
          </p:nvPr>
        </p:nvSpPr>
        <p:spPr/>
        <p:txBody>
          <a:bodyPr/>
          <a:lstStyle/>
          <a:p>
            <a:fld id="{41A161C8-7D90-4685-B3C0-33CC435F1DAE}" type="datetime1">
              <a:rPr lang="en-US" smtClean="0"/>
              <a:t>8/11/25</a:t>
            </a:fld>
            <a:endParaRPr lang="en-US"/>
          </a:p>
        </p:txBody>
      </p:sp>
      <p:sp>
        <p:nvSpPr>
          <p:cNvPr id="3" name="Slide Number Placeholder 2"/>
          <p:cNvSpPr>
            <a:spLocks noGrp="1"/>
          </p:cNvSpPr>
          <p:nvPr>
            <p:ph type="sldNum" sz="quarter" idx="11"/>
          </p:nvPr>
        </p:nvSpPr>
        <p:spPr/>
        <p:txBody>
          <a:bodyPr/>
          <a:lstStyle/>
          <a:p>
            <a:fld id="{A2D9B7C9-1F58-4F07-8711-AA0F3022BC7D}" type="slidenum">
              <a:rPr lang="en-US" smtClean="0"/>
              <a:pPr/>
              <a:t>5</a:t>
            </a:fld>
            <a:endParaRPr lang="en-US" sz="1100"/>
          </a:p>
        </p:txBody>
      </p:sp>
      <p:sp>
        <p:nvSpPr>
          <p:cNvPr id="4" name="Header Placeholder 3"/>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18518925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8435" name="Rectangle 3"/>
          <p:cNvSpPr>
            <a:spLocks noGrp="1" noChangeArrowheads="1"/>
          </p:cNvSpPr>
          <p:nvPr>
            <p:ph type="body" idx="1"/>
          </p:nvPr>
        </p:nvSpPr>
        <p:spPr/>
        <p:txBody>
          <a:bodyPr/>
          <a:lstStyle/>
          <a:p>
            <a:endParaRPr lang="en-US" altLang="en-US"/>
          </a:p>
        </p:txBody>
      </p:sp>
      <p:sp>
        <p:nvSpPr>
          <p:cNvPr id="3858436" name="Rectangle 4"/>
          <p:cNvSpPr>
            <a:spLocks noGrp="1" noRot="1" noChangeAspect="1" noChangeArrowheads="1" noTextEdit="1"/>
          </p:cNvSpPr>
          <p:nvPr>
            <p:ph type="sldImg"/>
          </p:nvPr>
        </p:nvSpPr>
        <p:spPr>
          <a:ln/>
        </p:spPr>
      </p:sp>
      <p:sp>
        <p:nvSpPr>
          <p:cNvPr id="5" name="Date Placeholder 4"/>
          <p:cNvSpPr>
            <a:spLocks noGrp="1"/>
          </p:cNvSpPr>
          <p:nvPr>
            <p:ph type="dt" idx="10"/>
          </p:nvPr>
        </p:nvSpPr>
        <p:spPr/>
        <p:txBody>
          <a:bodyPr/>
          <a:lstStyle/>
          <a:p>
            <a:fld id="{DA6BF53D-0371-4ABD-A50B-BC8C31340572}" type="datetime1">
              <a:rPr lang="en-US" smtClean="0"/>
              <a:t>8/11/25</a:t>
            </a:fld>
            <a:endParaRPr lang="en-US"/>
          </a:p>
        </p:txBody>
      </p:sp>
      <p:sp>
        <p:nvSpPr>
          <p:cNvPr id="6" name="Slide Number Placeholder 5"/>
          <p:cNvSpPr>
            <a:spLocks noGrp="1"/>
          </p:cNvSpPr>
          <p:nvPr>
            <p:ph type="sldNum" sz="quarter" idx="11"/>
          </p:nvPr>
        </p:nvSpPr>
        <p:spPr/>
        <p:txBody>
          <a:bodyPr/>
          <a:lstStyle/>
          <a:p>
            <a:fld id="{A2D9B7C9-1F58-4F07-8711-AA0F3022BC7D}" type="slidenum">
              <a:rPr lang="en-US" smtClean="0"/>
              <a:pPr/>
              <a:t>42</a:t>
            </a:fld>
            <a:endParaRPr lang="en-US" sz="1100"/>
          </a:p>
        </p:txBody>
      </p:sp>
      <p:sp>
        <p:nvSpPr>
          <p:cNvPr id="7" name="Header Placeholder 6"/>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27627797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809D883E-BF55-420A-8858-CBA7A1B80936}"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43</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15767249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43" name="Rectangle 3"/>
          <p:cNvSpPr>
            <a:spLocks noGrp="1" noChangeArrowheads="1"/>
          </p:cNvSpPr>
          <p:nvPr>
            <p:ph type="body" idx="1"/>
          </p:nvPr>
        </p:nvSpPr>
        <p:spPr/>
        <p:txBody>
          <a:bodyPr/>
          <a:lstStyle/>
          <a:p>
            <a:endParaRPr lang="en-US" altLang="en-US"/>
          </a:p>
        </p:txBody>
      </p:sp>
      <p:sp>
        <p:nvSpPr>
          <p:cNvPr id="3850244" name="Rectangle 4"/>
          <p:cNvSpPr>
            <a:spLocks noGrp="1" noRot="1" noChangeAspect="1" noChangeArrowheads="1" noTextEdit="1"/>
          </p:cNvSpPr>
          <p:nvPr>
            <p:ph type="sldImg"/>
          </p:nvPr>
        </p:nvSpPr>
        <p:spPr>
          <a:ln/>
        </p:spPr>
      </p:sp>
      <p:sp>
        <p:nvSpPr>
          <p:cNvPr id="5" name="Date Placeholder 4"/>
          <p:cNvSpPr>
            <a:spLocks noGrp="1"/>
          </p:cNvSpPr>
          <p:nvPr>
            <p:ph type="dt" idx="10"/>
          </p:nvPr>
        </p:nvSpPr>
        <p:spPr/>
        <p:txBody>
          <a:bodyPr/>
          <a:lstStyle/>
          <a:p>
            <a:fld id="{423A2271-FCDB-4CC7-90B0-06ED1B4E6A40}" type="datetime1">
              <a:rPr lang="en-US" smtClean="0"/>
              <a:t>8/11/25</a:t>
            </a:fld>
            <a:endParaRPr lang="en-US"/>
          </a:p>
        </p:txBody>
      </p:sp>
      <p:sp>
        <p:nvSpPr>
          <p:cNvPr id="6" name="Slide Number Placeholder 5"/>
          <p:cNvSpPr>
            <a:spLocks noGrp="1"/>
          </p:cNvSpPr>
          <p:nvPr>
            <p:ph type="sldNum" sz="quarter" idx="11"/>
          </p:nvPr>
        </p:nvSpPr>
        <p:spPr/>
        <p:txBody>
          <a:bodyPr/>
          <a:lstStyle/>
          <a:p>
            <a:fld id="{A2D9B7C9-1F58-4F07-8711-AA0F3022BC7D}" type="slidenum">
              <a:rPr lang="en-US" smtClean="0"/>
              <a:pPr/>
              <a:t>44</a:t>
            </a:fld>
            <a:endParaRPr lang="en-US" sz="1100"/>
          </a:p>
        </p:txBody>
      </p:sp>
      <p:sp>
        <p:nvSpPr>
          <p:cNvPr id="7" name="Header Placeholder 6"/>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7759841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5059" name="Rectangle 3"/>
          <p:cNvSpPr>
            <a:spLocks noGrp="1" noChangeArrowheads="1"/>
          </p:cNvSpPr>
          <p:nvPr>
            <p:ph type="body" idx="1"/>
          </p:nvPr>
        </p:nvSpPr>
        <p:spPr>
          <a:xfrm>
            <a:off x="645461" y="4157272"/>
            <a:ext cx="5627917" cy="4286321"/>
          </a:xfrm>
        </p:spPr>
        <p:txBody>
          <a:bodyPr/>
          <a:lstStyle/>
          <a:p>
            <a:pPr marL="0" marR="0" indent="0" algn="l" defTabSz="109305" rtl="0" eaLnBrk="1" fontAlgn="base" latinLnBrk="0" hangingPunct="1">
              <a:lnSpc>
                <a:spcPct val="100000"/>
              </a:lnSpc>
              <a:spcBef>
                <a:spcPct val="30000"/>
              </a:spcBef>
              <a:spcAft>
                <a:spcPct val="30000"/>
              </a:spcAft>
              <a:buClrTx/>
              <a:buSzTx/>
              <a:buFontTx/>
              <a:buNone/>
              <a:tabLst/>
              <a:defRPr/>
            </a:pPr>
            <a:endParaRPr lang="en-US" altLang="en-US"/>
          </a:p>
        </p:txBody>
      </p:sp>
      <p:sp>
        <p:nvSpPr>
          <p:cNvPr id="3885060" name="Rectangle 4"/>
          <p:cNvSpPr>
            <a:spLocks noGrp="1" noRot="1" noChangeAspect="1" noChangeArrowheads="1" noTextEdit="1"/>
          </p:cNvSpPr>
          <p:nvPr>
            <p:ph type="sldImg"/>
          </p:nvPr>
        </p:nvSpPr>
        <p:spPr>
          <a:ln/>
        </p:spPr>
      </p:sp>
      <p:sp>
        <p:nvSpPr>
          <p:cNvPr id="5" name="Date Placeholder 4"/>
          <p:cNvSpPr>
            <a:spLocks noGrp="1"/>
          </p:cNvSpPr>
          <p:nvPr>
            <p:ph type="dt" idx="10"/>
          </p:nvPr>
        </p:nvSpPr>
        <p:spPr/>
        <p:txBody>
          <a:bodyPr/>
          <a:lstStyle/>
          <a:p>
            <a:fld id="{8589054B-A462-47B1-B89B-4D398CBDAE60}" type="datetime1">
              <a:rPr lang="en-US" smtClean="0"/>
              <a:t>8/11/25</a:t>
            </a:fld>
            <a:endParaRPr lang="en-US"/>
          </a:p>
        </p:txBody>
      </p:sp>
      <p:sp>
        <p:nvSpPr>
          <p:cNvPr id="6" name="Slide Number Placeholder 5"/>
          <p:cNvSpPr>
            <a:spLocks noGrp="1"/>
          </p:cNvSpPr>
          <p:nvPr>
            <p:ph type="sldNum" sz="quarter" idx="11"/>
          </p:nvPr>
        </p:nvSpPr>
        <p:spPr/>
        <p:txBody>
          <a:bodyPr/>
          <a:lstStyle/>
          <a:p>
            <a:fld id="{A2D9B7C9-1F58-4F07-8711-AA0F3022BC7D}" type="slidenum">
              <a:rPr lang="en-US" smtClean="0"/>
              <a:pPr/>
              <a:t>45</a:t>
            </a:fld>
            <a:endParaRPr lang="en-US" sz="1100"/>
          </a:p>
        </p:txBody>
      </p:sp>
      <p:sp>
        <p:nvSpPr>
          <p:cNvPr id="7" name="Header Placeholder 6"/>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7214881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7107" name="Rectangle 3"/>
          <p:cNvSpPr>
            <a:spLocks noGrp="1" noChangeArrowheads="1"/>
          </p:cNvSpPr>
          <p:nvPr>
            <p:ph type="body" idx="1"/>
          </p:nvPr>
        </p:nvSpPr>
        <p:spPr/>
        <p:txBody>
          <a:bodyPr/>
          <a:lstStyle/>
          <a:p>
            <a:endParaRPr lang="en-US" altLang="en-US"/>
          </a:p>
        </p:txBody>
      </p:sp>
      <p:sp>
        <p:nvSpPr>
          <p:cNvPr id="3887108" name="Rectangle 4"/>
          <p:cNvSpPr>
            <a:spLocks noGrp="1" noRot="1" noChangeAspect="1" noChangeArrowheads="1" noTextEdit="1"/>
          </p:cNvSpPr>
          <p:nvPr>
            <p:ph type="sldImg"/>
          </p:nvPr>
        </p:nvSpPr>
        <p:spPr>
          <a:ln/>
        </p:spPr>
      </p:sp>
      <p:sp>
        <p:nvSpPr>
          <p:cNvPr id="5" name="Date Placeholder 4"/>
          <p:cNvSpPr>
            <a:spLocks noGrp="1"/>
          </p:cNvSpPr>
          <p:nvPr>
            <p:ph type="dt" idx="10"/>
          </p:nvPr>
        </p:nvSpPr>
        <p:spPr/>
        <p:txBody>
          <a:bodyPr/>
          <a:lstStyle/>
          <a:p>
            <a:fld id="{D50446F2-D010-47FC-BFA8-1037FB27A499}" type="datetime1">
              <a:rPr lang="en-US" smtClean="0"/>
              <a:t>8/11/25</a:t>
            </a:fld>
            <a:endParaRPr lang="en-US"/>
          </a:p>
        </p:txBody>
      </p:sp>
      <p:sp>
        <p:nvSpPr>
          <p:cNvPr id="6" name="Slide Number Placeholder 5"/>
          <p:cNvSpPr>
            <a:spLocks noGrp="1"/>
          </p:cNvSpPr>
          <p:nvPr>
            <p:ph type="sldNum" sz="quarter" idx="11"/>
          </p:nvPr>
        </p:nvSpPr>
        <p:spPr/>
        <p:txBody>
          <a:bodyPr/>
          <a:lstStyle/>
          <a:p>
            <a:fld id="{A2D9B7C9-1F58-4F07-8711-AA0F3022BC7D}" type="slidenum">
              <a:rPr lang="en-US" smtClean="0"/>
              <a:pPr/>
              <a:t>46</a:t>
            </a:fld>
            <a:endParaRPr lang="en-US" sz="1100"/>
          </a:p>
        </p:txBody>
      </p:sp>
      <p:sp>
        <p:nvSpPr>
          <p:cNvPr id="7" name="Header Placeholder 6"/>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21866146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9155" name="Rectangle 3"/>
          <p:cNvSpPr>
            <a:spLocks noGrp="1" noChangeArrowheads="1"/>
          </p:cNvSpPr>
          <p:nvPr>
            <p:ph type="body" idx="1"/>
          </p:nvPr>
        </p:nvSpPr>
        <p:spPr/>
        <p:txBody>
          <a:bodyPr/>
          <a:lstStyle/>
          <a:p>
            <a:endParaRPr lang="en-US" altLang="en-US"/>
          </a:p>
        </p:txBody>
      </p:sp>
      <p:sp>
        <p:nvSpPr>
          <p:cNvPr id="3889156" name="Rectangle 4"/>
          <p:cNvSpPr>
            <a:spLocks noGrp="1" noRot="1" noChangeAspect="1" noChangeArrowheads="1" noTextEdit="1"/>
          </p:cNvSpPr>
          <p:nvPr>
            <p:ph type="sldImg"/>
          </p:nvPr>
        </p:nvSpPr>
        <p:spPr>
          <a:ln/>
        </p:spPr>
      </p:sp>
      <p:sp>
        <p:nvSpPr>
          <p:cNvPr id="5" name="Date Placeholder 4"/>
          <p:cNvSpPr>
            <a:spLocks noGrp="1"/>
          </p:cNvSpPr>
          <p:nvPr>
            <p:ph type="dt" idx="10"/>
          </p:nvPr>
        </p:nvSpPr>
        <p:spPr/>
        <p:txBody>
          <a:bodyPr/>
          <a:lstStyle/>
          <a:p>
            <a:fld id="{0EB61B0A-6997-4F86-AEE5-A300D3C8591E}" type="datetime1">
              <a:rPr lang="en-US" smtClean="0"/>
              <a:t>8/11/25</a:t>
            </a:fld>
            <a:endParaRPr lang="en-US"/>
          </a:p>
        </p:txBody>
      </p:sp>
      <p:sp>
        <p:nvSpPr>
          <p:cNvPr id="6" name="Slide Number Placeholder 5"/>
          <p:cNvSpPr>
            <a:spLocks noGrp="1"/>
          </p:cNvSpPr>
          <p:nvPr>
            <p:ph type="sldNum" sz="quarter" idx="11"/>
          </p:nvPr>
        </p:nvSpPr>
        <p:spPr/>
        <p:txBody>
          <a:bodyPr/>
          <a:lstStyle/>
          <a:p>
            <a:fld id="{A2D9B7C9-1F58-4F07-8711-AA0F3022BC7D}" type="slidenum">
              <a:rPr lang="en-US" smtClean="0"/>
              <a:pPr/>
              <a:t>47</a:t>
            </a:fld>
            <a:endParaRPr lang="en-US" sz="1100"/>
          </a:p>
        </p:txBody>
      </p:sp>
      <p:sp>
        <p:nvSpPr>
          <p:cNvPr id="7" name="Header Placeholder 6"/>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8678588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5B555587-058F-4103-B0E7-DF33D6BE06A4}"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48</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22569666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56EFED73-9F39-4584-BE2E-BF5B4BDDB783}"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49</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29135912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6147" name="Rectangle 3"/>
          <p:cNvSpPr>
            <a:spLocks noGrp="1" noChangeArrowheads="1"/>
          </p:cNvSpPr>
          <p:nvPr>
            <p:ph type="body" idx="1"/>
          </p:nvPr>
        </p:nvSpPr>
        <p:spPr/>
        <p:txBody>
          <a:bodyPr>
            <a:normAutofit/>
          </a:bodyPr>
          <a:lstStyle/>
          <a:p>
            <a:endParaRPr lang="en-US" altLang="en-US"/>
          </a:p>
        </p:txBody>
      </p:sp>
      <p:sp>
        <p:nvSpPr>
          <p:cNvPr id="5" name="Date Placeholder 4"/>
          <p:cNvSpPr>
            <a:spLocks noGrp="1"/>
          </p:cNvSpPr>
          <p:nvPr>
            <p:ph type="dt" idx="10"/>
          </p:nvPr>
        </p:nvSpPr>
        <p:spPr/>
        <p:txBody>
          <a:bodyPr/>
          <a:lstStyle/>
          <a:p>
            <a:fld id="{2FC3E971-90D7-46CA-AC59-1654F640E8CF}" type="datetime1">
              <a:rPr lang="en-US" smtClean="0"/>
              <a:t>8/11/25</a:t>
            </a:fld>
            <a:endParaRPr lang="en-US"/>
          </a:p>
        </p:txBody>
      </p:sp>
      <p:sp>
        <p:nvSpPr>
          <p:cNvPr id="6" name="Slide Number Placeholder 5"/>
          <p:cNvSpPr>
            <a:spLocks noGrp="1"/>
          </p:cNvSpPr>
          <p:nvPr>
            <p:ph type="sldNum" sz="quarter" idx="11"/>
          </p:nvPr>
        </p:nvSpPr>
        <p:spPr/>
        <p:txBody>
          <a:bodyPr/>
          <a:lstStyle/>
          <a:p>
            <a:fld id="{A2D9B7C9-1F58-4F07-8711-AA0F3022BC7D}" type="slidenum">
              <a:rPr lang="en-US" smtClean="0"/>
              <a:pPr/>
              <a:t>50</a:t>
            </a:fld>
            <a:endParaRPr lang="en-US"/>
          </a:p>
        </p:txBody>
      </p:sp>
      <p:sp>
        <p:nvSpPr>
          <p:cNvPr id="7" name="Header Placeholder 6"/>
          <p:cNvSpPr>
            <a:spLocks noGrp="1"/>
          </p:cNvSpPr>
          <p:nvPr>
            <p:ph type="hdr" sz="quarter" idx="12"/>
          </p:nvPr>
        </p:nvSpPr>
        <p:spPr/>
        <p:txBody>
          <a:bodyPr/>
          <a:lstStyle/>
          <a:p>
            <a:r>
              <a:rPr lang="en-US"/>
              <a:t>Deploying Internet and Intranet Firewalls</a:t>
            </a: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0110746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D8663515-A45B-48E7-BB2D-C6674668FBB0}"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51</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668695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p:sp>
      <p:sp>
        <p:nvSpPr>
          <p:cNvPr id="8" name="Notes Placeholder 7"/>
          <p:cNvSpPr>
            <a:spLocks noGrp="1"/>
          </p:cNvSpPr>
          <p:nvPr>
            <p:ph type="body" idx="1"/>
          </p:nvPr>
        </p:nvSpPr>
        <p:spPr/>
        <p:txBody>
          <a:bodyPr/>
          <a:lstStyle/>
          <a:p>
            <a:endParaRPr lang="en-US" baseline="0"/>
          </a:p>
        </p:txBody>
      </p:sp>
      <p:sp>
        <p:nvSpPr>
          <p:cNvPr id="2" name="Date Placeholder 1"/>
          <p:cNvSpPr>
            <a:spLocks noGrp="1"/>
          </p:cNvSpPr>
          <p:nvPr>
            <p:ph type="dt" idx="10"/>
          </p:nvPr>
        </p:nvSpPr>
        <p:spPr/>
        <p:txBody>
          <a:bodyPr/>
          <a:lstStyle/>
          <a:p>
            <a:fld id="{40446D1E-2397-46AF-A6C5-B2D8AA9D682E}" type="datetime1">
              <a:rPr lang="en-US" smtClean="0"/>
              <a:t>8/11/25</a:t>
            </a:fld>
            <a:endParaRPr lang="en-US"/>
          </a:p>
        </p:txBody>
      </p:sp>
      <p:sp>
        <p:nvSpPr>
          <p:cNvPr id="3" name="Slide Number Placeholder 2"/>
          <p:cNvSpPr>
            <a:spLocks noGrp="1"/>
          </p:cNvSpPr>
          <p:nvPr>
            <p:ph type="sldNum" sz="quarter" idx="11"/>
          </p:nvPr>
        </p:nvSpPr>
        <p:spPr/>
        <p:txBody>
          <a:bodyPr/>
          <a:lstStyle/>
          <a:p>
            <a:fld id="{A2D9B7C9-1F58-4F07-8711-AA0F3022BC7D}" type="slidenum">
              <a:rPr lang="en-US" smtClean="0"/>
              <a:pPr/>
              <a:t>6</a:t>
            </a:fld>
            <a:endParaRPr lang="en-US" sz="1100"/>
          </a:p>
        </p:txBody>
      </p:sp>
      <p:sp>
        <p:nvSpPr>
          <p:cNvPr id="4" name="Header Placeholder 3"/>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2641481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BD50771F-640A-4392-8458-0F47A5DA4813}"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52</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14457495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Image Placeholder 9"/>
          <p:cNvSpPr>
            <a:spLocks noGrp="1" noRot="1" noChangeAspect="1"/>
          </p:cNvSpPr>
          <p:nvPr>
            <p:ph type="sldImg"/>
          </p:nvPr>
        </p:nvSpPr>
        <p:spPr/>
      </p:sp>
      <p:sp>
        <p:nvSpPr>
          <p:cNvPr id="11" name="Notes Placeholder 10"/>
          <p:cNvSpPr>
            <a:spLocks noGrp="1"/>
          </p:cNvSpPr>
          <p:nvPr>
            <p:ph type="body" idx="1"/>
          </p:nvPr>
        </p:nvSpPr>
        <p:spPr/>
        <p:txBody>
          <a:bodyPr/>
          <a:lstStyle/>
          <a:p>
            <a:endParaRPr lang="en-US"/>
          </a:p>
        </p:txBody>
      </p:sp>
      <p:sp>
        <p:nvSpPr>
          <p:cNvPr id="5" name="Date Placeholder 4"/>
          <p:cNvSpPr>
            <a:spLocks noGrp="1"/>
          </p:cNvSpPr>
          <p:nvPr>
            <p:ph type="dt" idx="10"/>
          </p:nvPr>
        </p:nvSpPr>
        <p:spPr/>
        <p:txBody>
          <a:bodyPr/>
          <a:lstStyle/>
          <a:p>
            <a:fld id="{0A7C585F-1423-4364-9098-8CB6081263E2}" type="datetime1">
              <a:rPr lang="en-US" smtClean="0"/>
              <a:t>8/11/25</a:t>
            </a:fld>
            <a:endParaRPr lang="en-US"/>
          </a:p>
        </p:txBody>
      </p:sp>
      <p:sp>
        <p:nvSpPr>
          <p:cNvPr id="6" name="Slide Number Placeholder 5"/>
          <p:cNvSpPr>
            <a:spLocks noGrp="1"/>
          </p:cNvSpPr>
          <p:nvPr>
            <p:ph type="sldNum" sz="quarter" idx="11"/>
          </p:nvPr>
        </p:nvSpPr>
        <p:spPr/>
        <p:txBody>
          <a:bodyPr/>
          <a:lstStyle/>
          <a:p>
            <a:fld id="{A2D9B7C9-1F58-4F07-8711-AA0F3022BC7D}" type="slidenum">
              <a:rPr lang="en-US" smtClean="0"/>
              <a:pPr/>
              <a:t>54</a:t>
            </a:fld>
            <a:endParaRPr lang="en-US" sz="1100"/>
          </a:p>
        </p:txBody>
      </p:sp>
      <p:sp>
        <p:nvSpPr>
          <p:cNvPr id="7" name="Header Placeholder 6"/>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19957711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DB52C563-DA26-432D-8676-8BEFA8A50302}" type="datetime1">
              <a:rPr lang="en-US" smtClean="0"/>
              <a:t>8/11/25</a:t>
            </a:fld>
            <a:endParaRPr lang="en-US"/>
          </a:p>
        </p:txBody>
      </p:sp>
      <p:sp>
        <p:nvSpPr>
          <p:cNvPr id="5" name="Slide Number Placeholder 4"/>
          <p:cNvSpPr>
            <a:spLocks noGrp="1"/>
          </p:cNvSpPr>
          <p:nvPr>
            <p:ph type="sldNum" sz="quarter" idx="11"/>
          </p:nvPr>
        </p:nvSpPr>
        <p:spPr/>
        <p:txBody>
          <a:bodyPr/>
          <a:lstStyle/>
          <a:p>
            <a:fld id="{A2D9B7C9-1F58-4F07-8711-AA0F3022BC7D}" type="slidenum">
              <a:rPr lang="en-US" smtClean="0"/>
              <a:pPr/>
              <a:t>55</a:t>
            </a:fld>
            <a:endParaRPr lang="en-US" sz="1100"/>
          </a:p>
        </p:txBody>
      </p:sp>
      <p:sp>
        <p:nvSpPr>
          <p:cNvPr id="6" name="Header Placeholder 5"/>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1003918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83E88B45-5D85-44F1-B113-8CBEB48AD9F9}" type="datetime1">
              <a:rPr lang="en-US" smtClean="0"/>
              <a:t>8/11/25</a:t>
            </a:fld>
            <a:endParaRPr lang="en-US"/>
          </a:p>
        </p:txBody>
      </p:sp>
      <p:sp>
        <p:nvSpPr>
          <p:cNvPr id="5" name="Slide Number Placeholder 4"/>
          <p:cNvSpPr>
            <a:spLocks noGrp="1"/>
          </p:cNvSpPr>
          <p:nvPr>
            <p:ph type="sldNum" sz="quarter" idx="11"/>
          </p:nvPr>
        </p:nvSpPr>
        <p:spPr/>
        <p:txBody>
          <a:bodyPr/>
          <a:lstStyle/>
          <a:p>
            <a:fld id="{A2D9B7C9-1F58-4F07-8711-AA0F3022BC7D}" type="slidenum">
              <a:rPr lang="en-US" smtClean="0"/>
              <a:pPr/>
              <a:t>56</a:t>
            </a:fld>
            <a:endParaRPr lang="en-US" sz="1100"/>
          </a:p>
        </p:txBody>
      </p:sp>
      <p:sp>
        <p:nvSpPr>
          <p:cNvPr id="6" name="Header Placeholder 5"/>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8634068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11F12974-4742-4652-B460-F139B82EB91E}" type="datetime1">
              <a:rPr lang="en-US" smtClean="0"/>
              <a:t>8/11/25</a:t>
            </a:fld>
            <a:endParaRPr lang="en-US"/>
          </a:p>
        </p:txBody>
      </p:sp>
      <p:sp>
        <p:nvSpPr>
          <p:cNvPr id="5" name="Slide Number Placeholder 4"/>
          <p:cNvSpPr>
            <a:spLocks noGrp="1"/>
          </p:cNvSpPr>
          <p:nvPr>
            <p:ph type="sldNum" sz="quarter" idx="11"/>
          </p:nvPr>
        </p:nvSpPr>
        <p:spPr/>
        <p:txBody>
          <a:bodyPr/>
          <a:lstStyle/>
          <a:p>
            <a:fld id="{A2D9B7C9-1F58-4F07-8711-AA0F3022BC7D}" type="slidenum">
              <a:rPr lang="en-US" smtClean="0"/>
              <a:pPr/>
              <a:t>57</a:t>
            </a:fld>
            <a:endParaRPr lang="en-US" sz="1100"/>
          </a:p>
        </p:txBody>
      </p:sp>
      <p:sp>
        <p:nvSpPr>
          <p:cNvPr id="6" name="Header Placeholder 5"/>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905024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4AAB7FF1-09C4-4835-ABB9-B83EC84D768F}" type="datetime1">
              <a:rPr lang="en-US" smtClean="0"/>
              <a:t>8/11/25</a:t>
            </a:fld>
            <a:endParaRPr lang="en-US"/>
          </a:p>
        </p:txBody>
      </p:sp>
      <p:sp>
        <p:nvSpPr>
          <p:cNvPr id="5" name="Slide Number Placeholder 4"/>
          <p:cNvSpPr>
            <a:spLocks noGrp="1"/>
          </p:cNvSpPr>
          <p:nvPr>
            <p:ph type="sldNum" sz="quarter" idx="11"/>
          </p:nvPr>
        </p:nvSpPr>
        <p:spPr/>
        <p:txBody>
          <a:bodyPr/>
          <a:lstStyle/>
          <a:p>
            <a:fld id="{A2D9B7C9-1F58-4F07-8711-AA0F3022BC7D}" type="slidenum">
              <a:rPr lang="en-US" smtClean="0"/>
              <a:pPr/>
              <a:t>58</a:t>
            </a:fld>
            <a:endParaRPr lang="en-US" sz="1100"/>
          </a:p>
        </p:txBody>
      </p:sp>
      <p:sp>
        <p:nvSpPr>
          <p:cNvPr id="6" name="Header Placeholder 5"/>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20540917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2C120EE9-8ADD-4EE3-8A3C-123AE2D8A194}" type="datetime1">
              <a:rPr lang="en-US" smtClean="0"/>
              <a:t>8/11/25</a:t>
            </a:fld>
            <a:endParaRPr lang="en-US"/>
          </a:p>
        </p:txBody>
      </p:sp>
      <p:sp>
        <p:nvSpPr>
          <p:cNvPr id="5" name="Slide Number Placeholder 4"/>
          <p:cNvSpPr>
            <a:spLocks noGrp="1"/>
          </p:cNvSpPr>
          <p:nvPr>
            <p:ph type="sldNum" sz="quarter" idx="11"/>
          </p:nvPr>
        </p:nvSpPr>
        <p:spPr/>
        <p:txBody>
          <a:bodyPr/>
          <a:lstStyle/>
          <a:p>
            <a:fld id="{A2D9B7C9-1F58-4F07-8711-AA0F3022BC7D}" type="slidenum">
              <a:rPr lang="en-US" smtClean="0"/>
              <a:pPr/>
              <a:t>59</a:t>
            </a:fld>
            <a:endParaRPr lang="en-US" sz="1100"/>
          </a:p>
        </p:txBody>
      </p:sp>
      <p:sp>
        <p:nvSpPr>
          <p:cNvPr id="6" name="Header Placeholder 5"/>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4782351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604D6792-92C6-48DA-BD71-C091A19F165B}" type="datetime1">
              <a:rPr lang="en-US" smtClean="0"/>
              <a:t>8/11/25</a:t>
            </a:fld>
            <a:endParaRPr lang="en-US"/>
          </a:p>
        </p:txBody>
      </p:sp>
      <p:sp>
        <p:nvSpPr>
          <p:cNvPr id="5" name="Slide Number Placeholder 4"/>
          <p:cNvSpPr>
            <a:spLocks noGrp="1"/>
          </p:cNvSpPr>
          <p:nvPr>
            <p:ph type="sldNum" sz="quarter" idx="11"/>
          </p:nvPr>
        </p:nvSpPr>
        <p:spPr/>
        <p:txBody>
          <a:bodyPr/>
          <a:lstStyle/>
          <a:p>
            <a:fld id="{A2D9B7C9-1F58-4F07-8711-AA0F3022BC7D}" type="slidenum">
              <a:rPr lang="en-US" smtClean="0"/>
              <a:pPr/>
              <a:t>60</a:t>
            </a:fld>
            <a:endParaRPr lang="en-US" sz="1100"/>
          </a:p>
        </p:txBody>
      </p:sp>
      <p:sp>
        <p:nvSpPr>
          <p:cNvPr id="6" name="Header Placeholder 5"/>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9762670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D1D86B61-C03B-4AE9-83E0-2A7D63006CC5}" type="datetime1">
              <a:rPr lang="en-US" smtClean="0"/>
              <a:t>8/11/25</a:t>
            </a:fld>
            <a:endParaRPr lang="en-US"/>
          </a:p>
        </p:txBody>
      </p:sp>
      <p:sp>
        <p:nvSpPr>
          <p:cNvPr id="5" name="Slide Number Placeholder 4"/>
          <p:cNvSpPr>
            <a:spLocks noGrp="1"/>
          </p:cNvSpPr>
          <p:nvPr>
            <p:ph type="sldNum" sz="quarter" idx="11"/>
          </p:nvPr>
        </p:nvSpPr>
        <p:spPr/>
        <p:txBody>
          <a:bodyPr/>
          <a:lstStyle/>
          <a:p>
            <a:fld id="{A2D9B7C9-1F58-4F07-8711-AA0F3022BC7D}" type="slidenum">
              <a:rPr lang="en-US" smtClean="0"/>
              <a:pPr/>
              <a:t>61</a:t>
            </a:fld>
            <a:endParaRPr lang="en-US" sz="1100"/>
          </a:p>
        </p:txBody>
      </p:sp>
      <p:sp>
        <p:nvSpPr>
          <p:cNvPr id="6" name="Header Placeholder 5"/>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24951342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a:p>
        </p:txBody>
      </p:sp>
      <p:sp>
        <p:nvSpPr>
          <p:cNvPr id="11" name="Slide Image Placeholder 10"/>
          <p:cNvSpPr>
            <a:spLocks noGrp="1" noRot="1" noChangeAspect="1"/>
          </p:cNvSpPr>
          <p:nvPr>
            <p:ph type="sldImg"/>
          </p:nvPr>
        </p:nvSpPr>
        <p:spPr/>
      </p:sp>
      <p:sp>
        <p:nvSpPr>
          <p:cNvPr id="4" name="Date Placeholder 3"/>
          <p:cNvSpPr>
            <a:spLocks noGrp="1"/>
          </p:cNvSpPr>
          <p:nvPr>
            <p:ph type="dt" idx="10"/>
          </p:nvPr>
        </p:nvSpPr>
        <p:spPr/>
        <p:txBody>
          <a:bodyPr/>
          <a:lstStyle/>
          <a:p>
            <a:fld id="{83E22EC8-63E3-4B2F-A4DD-BB9ED42795EC}" type="datetime1">
              <a:rPr lang="en-US" smtClean="0"/>
              <a:t>8/11/25</a:t>
            </a:fld>
            <a:endParaRPr lang="en-US"/>
          </a:p>
        </p:txBody>
      </p:sp>
      <p:sp>
        <p:nvSpPr>
          <p:cNvPr id="5" name="Slide Number Placeholder 4"/>
          <p:cNvSpPr>
            <a:spLocks noGrp="1"/>
          </p:cNvSpPr>
          <p:nvPr>
            <p:ph type="sldNum" sz="quarter" idx="11"/>
          </p:nvPr>
        </p:nvSpPr>
        <p:spPr/>
        <p:txBody>
          <a:bodyPr/>
          <a:lstStyle/>
          <a:p>
            <a:fld id="{A2D9B7C9-1F58-4F07-8711-AA0F3022BC7D}" type="slidenum">
              <a:rPr lang="en-US" smtClean="0"/>
              <a:pPr/>
              <a:t>62</a:t>
            </a:fld>
            <a:endParaRPr lang="en-US" sz="1100"/>
          </a:p>
        </p:txBody>
      </p:sp>
      <p:sp>
        <p:nvSpPr>
          <p:cNvPr id="6" name="Header Placeholder 5"/>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362068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13" name="Slide Image Placeholder 12"/>
          <p:cNvSpPr>
            <a:spLocks noGrp="1" noRot="1" noChangeAspect="1"/>
          </p:cNvSpPr>
          <p:nvPr>
            <p:ph type="sldImg"/>
          </p:nvPr>
        </p:nvSpPr>
        <p:spPr/>
      </p:sp>
      <p:sp>
        <p:nvSpPr>
          <p:cNvPr id="2" name="Date Placeholder 1"/>
          <p:cNvSpPr>
            <a:spLocks noGrp="1"/>
          </p:cNvSpPr>
          <p:nvPr>
            <p:ph type="dt" idx="10"/>
          </p:nvPr>
        </p:nvSpPr>
        <p:spPr/>
        <p:txBody>
          <a:bodyPr/>
          <a:lstStyle/>
          <a:p>
            <a:fld id="{64FB9B33-6DDD-4F53-9C95-A427404F053F}" type="datetime1">
              <a:rPr lang="en-US" smtClean="0"/>
              <a:t>8/11/25</a:t>
            </a:fld>
            <a:endParaRPr lang="en-US"/>
          </a:p>
        </p:txBody>
      </p:sp>
      <p:sp>
        <p:nvSpPr>
          <p:cNvPr id="4" name="Slide Number Placeholder 3"/>
          <p:cNvSpPr>
            <a:spLocks noGrp="1"/>
          </p:cNvSpPr>
          <p:nvPr>
            <p:ph type="sldNum" sz="quarter" idx="11"/>
          </p:nvPr>
        </p:nvSpPr>
        <p:spPr/>
        <p:txBody>
          <a:bodyPr/>
          <a:lstStyle/>
          <a:p>
            <a:fld id="{A2D9B7C9-1F58-4F07-8711-AA0F3022BC7D}" type="slidenum">
              <a:rPr lang="en-US" smtClean="0"/>
              <a:pPr/>
              <a:t>7</a:t>
            </a:fld>
            <a:endParaRPr lang="en-US" sz="1100"/>
          </a:p>
        </p:txBody>
      </p:sp>
      <p:sp>
        <p:nvSpPr>
          <p:cNvPr id="5" name="Header Placeholder 4"/>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22268286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7D2A8805-C786-4DA9-A40A-D69C241CF4D4}" type="datetime1">
              <a:rPr lang="en-US" smtClean="0"/>
              <a:t>8/11/25</a:t>
            </a:fld>
            <a:endParaRPr lang="en-US"/>
          </a:p>
        </p:txBody>
      </p:sp>
      <p:sp>
        <p:nvSpPr>
          <p:cNvPr id="5" name="Slide Number Placeholder 4"/>
          <p:cNvSpPr>
            <a:spLocks noGrp="1"/>
          </p:cNvSpPr>
          <p:nvPr>
            <p:ph type="sldNum" sz="quarter" idx="11"/>
          </p:nvPr>
        </p:nvSpPr>
        <p:spPr/>
        <p:txBody>
          <a:bodyPr/>
          <a:lstStyle/>
          <a:p>
            <a:fld id="{A2D9B7C9-1F58-4F07-8711-AA0F3022BC7D}" type="slidenum">
              <a:rPr lang="en-US" smtClean="0"/>
              <a:pPr/>
              <a:t>63</a:t>
            </a:fld>
            <a:endParaRPr lang="en-US" sz="1100"/>
          </a:p>
        </p:txBody>
      </p:sp>
      <p:sp>
        <p:nvSpPr>
          <p:cNvPr id="6" name="Header Placeholder 5"/>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10493069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C49A2993-821C-4C66-BC0B-926ED67AB107}" type="datetime1">
              <a:rPr lang="en-US" smtClean="0"/>
              <a:t>8/11/25</a:t>
            </a:fld>
            <a:endParaRPr lang="en-US"/>
          </a:p>
        </p:txBody>
      </p:sp>
      <p:sp>
        <p:nvSpPr>
          <p:cNvPr id="5" name="Slide Number Placeholder 4"/>
          <p:cNvSpPr>
            <a:spLocks noGrp="1"/>
          </p:cNvSpPr>
          <p:nvPr>
            <p:ph type="sldNum" sz="quarter" idx="11"/>
          </p:nvPr>
        </p:nvSpPr>
        <p:spPr/>
        <p:txBody>
          <a:bodyPr/>
          <a:lstStyle/>
          <a:p>
            <a:fld id="{A2D9B7C9-1F58-4F07-8711-AA0F3022BC7D}" type="slidenum">
              <a:rPr lang="en-US" smtClean="0"/>
              <a:pPr/>
              <a:t>64</a:t>
            </a:fld>
            <a:endParaRPr lang="en-US" sz="1100"/>
          </a:p>
        </p:txBody>
      </p:sp>
      <p:sp>
        <p:nvSpPr>
          <p:cNvPr id="6" name="Header Placeholder 5"/>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740889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50914054-C59F-4001-A2DD-9F9B18B4B6F7}" type="datetime1">
              <a:rPr lang="en-US" smtClean="0"/>
              <a:t>8/11/25</a:t>
            </a:fld>
            <a:endParaRPr lang="en-US"/>
          </a:p>
        </p:txBody>
      </p:sp>
      <p:sp>
        <p:nvSpPr>
          <p:cNvPr id="5" name="Slide Number Placeholder 4"/>
          <p:cNvSpPr>
            <a:spLocks noGrp="1"/>
          </p:cNvSpPr>
          <p:nvPr>
            <p:ph type="sldNum" sz="quarter" idx="11"/>
          </p:nvPr>
        </p:nvSpPr>
        <p:spPr/>
        <p:txBody>
          <a:bodyPr/>
          <a:lstStyle/>
          <a:p>
            <a:fld id="{A2D9B7C9-1F58-4F07-8711-AA0F3022BC7D}" type="slidenum">
              <a:rPr lang="en-US" smtClean="0"/>
              <a:pPr/>
              <a:t>65</a:t>
            </a:fld>
            <a:endParaRPr lang="en-US" sz="1100"/>
          </a:p>
        </p:txBody>
      </p:sp>
      <p:sp>
        <p:nvSpPr>
          <p:cNvPr id="6" name="Header Placeholder 5"/>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1127184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3A6B2250-F77F-49F5-B670-E721EC9C402F}" type="datetime1">
              <a:rPr lang="en-US" smtClean="0"/>
              <a:t>8/11/25</a:t>
            </a:fld>
            <a:endParaRPr lang="en-US"/>
          </a:p>
        </p:txBody>
      </p:sp>
      <p:sp>
        <p:nvSpPr>
          <p:cNvPr id="5" name="Slide Number Placeholder 4"/>
          <p:cNvSpPr>
            <a:spLocks noGrp="1"/>
          </p:cNvSpPr>
          <p:nvPr>
            <p:ph type="sldNum" sz="quarter" idx="11"/>
          </p:nvPr>
        </p:nvSpPr>
        <p:spPr/>
        <p:txBody>
          <a:bodyPr/>
          <a:lstStyle/>
          <a:p>
            <a:fld id="{A2D9B7C9-1F58-4F07-8711-AA0F3022BC7D}" type="slidenum">
              <a:rPr lang="en-US" smtClean="0"/>
              <a:pPr/>
              <a:t>66</a:t>
            </a:fld>
            <a:endParaRPr lang="en-US"/>
          </a:p>
        </p:txBody>
      </p:sp>
      <p:sp>
        <p:nvSpPr>
          <p:cNvPr id="6" name="Header Placeholder 5"/>
          <p:cNvSpPr>
            <a:spLocks noGrp="1"/>
          </p:cNvSpPr>
          <p:nvPr>
            <p:ph type="hdr" sz="quarter" idx="12"/>
          </p:nvPr>
        </p:nvSpPr>
        <p:spPr/>
        <p:txBody>
          <a:bodyPr/>
          <a:lstStyle/>
          <a:p>
            <a:r>
              <a:rPr lang="en-US"/>
              <a:t>Deploying Internet and Intranet Firewalls</a:t>
            </a:r>
          </a:p>
        </p:txBody>
      </p:sp>
      <p:sp>
        <p:nvSpPr>
          <p:cNvPr id="14" name="Slide Image Placeholder 13"/>
          <p:cNvSpPr>
            <a:spLocks noGrp="1" noRot="1" noChangeAspect="1"/>
          </p:cNvSpPr>
          <p:nvPr>
            <p:ph type="sldImg"/>
          </p:nvPr>
        </p:nvSpPr>
        <p:spPr/>
      </p:sp>
    </p:spTree>
    <p:extLst>
      <p:ext uri="{BB962C8B-B14F-4D97-AF65-F5344CB8AC3E}">
        <p14:creationId xmlns:p14="http://schemas.microsoft.com/office/powerpoint/2010/main" val="27078837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60D1711B-A9D3-4A4B-821F-DD1A75D8DB86}" type="datetime1">
              <a:rPr lang="en-US" smtClean="0"/>
              <a:t>8/11/25</a:t>
            </a:fld>
            <a:endParaRPr lang="en-US"/>
          </a:p>
        </p:txBody>
      </p:sp>
      <p:sp>
        <p:nvSpPr>
          <p:cNvPr id="5" name="Slide Number Placeholder 4"/>
          <p:cNvSpPr>
            <a:spLocks noGrp="1"/>
          </p:cNvSpPr>
          <p:nvPr>
            <p:ph type="sldNum" sz="quarter" idx="11"/>
          </p:nvPr>
        </p:nvSpPr>
        <p:spPr/>
        <p:txBody>
          <a:bodyPr/>
          <a:lstStyle/>
          <a:p>
            <a:fld id="{A2D9B7C9-1F58-4F07-8711-AA0F3022BC7D}" type="slidenum">
              <a:rPr lang="en-US" smtClean="0"/>
              <a:pPr/>
              <a:t>67</a:t>
            </a:fld>
            <a:endParaRPr lang="en-US" sz="1100"/>
          </a:p>
        </p:txBody>
      </p:sp>
      <p:sp>
        <p:nvSpPr>
          <p:cNvPr id="6" name="Header Placeholder 5"/>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5904867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EB6F36B9-A4E4-447B-B08C-5FF04B30B6C6}" type="datetime1">
              <a:rPr lang="en-US" smtClean="0"/>
              <a:t>8/11/25</a:t>
            </a:fld>
            <a:endParaRPr lang="en-US"/>
          </a:p>
        </p:txBody>
      </p:sp>
      <p:sp>
        <p:nvSpPr>
          <p:cNvPr id="5" name="Slide Number Placeholder 4"/>
          <p:cNvSpPr>
            <a:spLocks noGrp="1"/>
          </p:cNvSpPr>
          <p:nvPr>
            <p:ph type="sldNum" sz="quarter" idx="11"/>
          </p:nvPr>
        </p:nvSpPr>
        <p:spPr/>
        <p:txBody>
          <a:bodyPr/>
          <a:lstStyle/>
          <a:p>
            <a:fld id="{A2D9B7C9-1F58-4F07-8711-AA0F3022BC7D}" type="slidenum">
              <a:rPr lang="en-US" smtClean="0"/>
              <a:pPr/>
              <a:t>68</a:t>
            </a:fld>
            <a:endParaRPr lang="en-US" sz="1100"/>
          </a:p>
        </p:txBody>
      </p:sp>
      <p:sp>
        <p:nvSpPr>
          <p:cNvPr id="6" name="Header Placeholder 5"/>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13653533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kern="1200">
              <a:solidFill>
                <a:schemeClr val="tx1"/>
              </a:solidFill>
              <a:effectLst/>
              <a:latin typeface="Cambria" pitchFamily="18" charset="0"/>
              <a:ea typeface="+mn-ea"/>
              <a:cs typeface="Arial" charset="0"/>
            </a:endParaRPr>
          </a:p>
        </p:txBody>
      </p:sp>
      <p:sp>
        <p:nvSpPr>
          <p:cNvPr id="4" name="Date Placeholder 3"/>
          <p:cNvSpPr>
            <a:spLocks noGrp="1"/>
          </p:cNvSpPr>
          <p:nvPr>
            <p:ph type="dt" idx="10"/>
          </p:nvPr>
        </p:nvSpPr>
        <p:spPr/>
        <p:txBody>
          <a:bodyPr/>
          <a:lstStyle/>
          <a:p>
            <a:fld id="{787511D7-FB18-4F4E-A78C-1F5BF8C5FE97}" type="datetime1">
              <a:rPr lang="en-US" smtClean="0"/>
              <a:t>8/11/25</a:t>
            </a:fld>
            <a:endParaRPr lang="en-US"/>
          </a:p>
        </p:txBody>
      </p:sp>
      <p:sp>
        <p:nvSpPr>
          <p:cNvPr id="5" name="Slide Number Placeholder 4"/>
          <p:cNvSpPr>
            <a:spLocks noGrp="1"/>
          </p:cNvSpPr>
          <p:nvPr>
            <p:ph type="sldNum" sz="quarter" idx="11"/>
          </p:nvPr>
        </p:nvSpPr>
        <p:spPr/>
        <p:txBody>
          <a:bodyPr/>
          <a:lstStyle/>
          <a:p>
            <a:fld id="{A2D9B7C9-1F58-4F07-8711-AA0F3022BC7D}" type="slidenum">
              <a:rPr lang="en-US" smtClean="0"/>
              <a:pPr/>
              <a:t>69</a:t>
            </a:fld>
            <a:endParaRPr lang="en-US" sz="1100"/>
          </a:p>
        </p:txBody>
      </p:sp>
      <p:sp>
        <p:nvSpPr>
          <p:cNvPr id="6" name="Header Placeholder 5"/>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41650581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257EF715-AEB8-4A62-9E74-CF65E96BB8E0}" type="datetime1">
              <a:rPr lang="en-US" smtClean="0"/>
              <a:t>8/11/25</a:t>
            </a:fld>
            <a:endParaRPr lang="en-US"/>
          </a:p>
        </p:txBody>
      </p:sp>
      <p:sp>
        <p:nvSpPr>
          <p:cNvPr id="5" name="Slide Number Placeholder 4"/>
          <p:cNvSpPr>
            <a:spLocks noGrp="1"/>
          </p:cNvSpPr>
          <p:nvPr>
            <p:ph type="sldNum" sz="quarter" idx="11"/>
          </p:nvPr>
        </p:nvSpPr>
        <p:spPr/>
        <p:txBody>
          <a:bodyPr/>
          <a:lstStyle/>
          <a:p>
            <a:fld id="{A2D9B7C9-1F58-4F07-8711-AA0F3022BC7D}" type="slidenum">
              <a:rPr lang="en-US" smtClean="0"/>
              <a:pPr/>
              <a:t>70</a:t>
            </a:fld>
            <a:endParaRPr lang="en-US" sz="1100"/>
          </a:p>
        </p:txBody>
      </p:sp>
      <p:sp>
        <p:nvSpPr>
          <p:cNvPr id="6" name="Header Placeholder 5"/>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40772750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D5D239D0-393F-479A-A89D-564D13F396DD}" type="datetime1">
              <a:rPr lang="en-US" smtClean="0"/>
              <a:t>8/11/25</a:t>
            </a:fld>
            <a:endParaRPr lang="en-US"/>
          </a:p>
        </p:txBody>
      </p:sp>
      <p:sp>
        <p:nvSpPr>
          <p:cNvPr id="5" name="Slide Number Placeholder 4"/>
          <p:cNvSpPr>
            <a:spLocks noGrp="1"/>
          </p:cNvSpPr>
          <p:nvPr>
            <p:ph type="sldNum" sz="quarter" idx="11"/>
          </p:nvPr>
        </p:nvSpPr>
        <p:spPr/>
        <p:txBody>
          <a:bodyPr/>
          <a:lstStyle/>
          <a:p>
            <a:fld id="{A2D9B7C9-1F58-4F07-8711-AA0F3022BC7D}" type="slidenum">
              <a:rPr lang="en-US" smtClean="0"/>
              <a:pPr/>
              <a:t>71</a:t>
            </a:fld>
            <a:endParaRPr lang="en-US" sz="1100"/>
          </a:p>
        </p:txBody>
      </p:sp>
      <p:sp>
        <p:nvSpPr>
          <p:cNvPr id="6" name="Header Placeholder 5"/>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27687172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3CA3B02F-EE8E-4747-9DC4-E7EB0A7D63E8}" type="datetime1">
              <a:rPr lang="en-US" smtClean="0"/>
              <a:t>8/11/25</a:t>
            </a:fld>
            <a:endParaRPr lang="en-US"/>
          </a:p>
        </p:txBody>
      </p:sp>
      <p:sp>
        <p:nvSpPr>
          <p:cNvPr id="5" name="Slide Number Placeholder 4"/>
          <p:cNvSpPr>
            <a:spLocks noGrp="1"/>
          </p:cNvSpPr>
          <p:nvPr>
            <p:ph type="sldNum" sz="quarter" idx="11"/>
          </p:nvPr>
        </p:nvSpPr>
        <p:spPr/>
        <p:txBody>
          <a:bodyPr/>
          <a:lstStyle/>
          <a:p>
            <a:fld id="{A2D9B7C9-1F58-4F07-8711-AA0F3022BC7D}" type="slidenum">
              <a:rPr lang="en-US" smtClean="0"/>
              <a:pPr/>
              <a:t>72</a:t>
            </a:fld>
            <a:endParaRPr lang="en-US" sz="1100"/>
          </a:p>
        </p:txBody>
      </p:sp>
      <p:sp>
        <p:nvSpPr>
          <p:cNvPr id="6" name="Header Placeholder 5"/>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2806714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7" name="Slide Image Placeholder 6"/>
          <p:cNvSpPr>
            <a:spLocks noGrp="1" noRot="1" noChangeAspect="1"/>
          </p:cNvSpPr>
          <p:nvPr>
            <p:ph type="sldImg"/>
          </p:nvPr>
        </p:nvSpPr>
        <p:spPr/>
      </p:sp>
      <p:sp>
        <p:nvSpPr>
          <p:cNvPr id="2" name="Date Placeholder 1"/>
          <p:cNvSpPr>
            <a:spLocks noGrp="1"/>
          </p:cNvSpPr>
          <p:nvPr>
            <p:ph type="dt" idx="10"/>
          </p:nvPr>
        </p:nvSpPr>
        <p:spPr/>
        <p:txBody>
          <a:bodyPr/>
          <a:lstStyle/>
          <a:p>
            <a:fld id="{62264D1C-ED26-4B61-8A41-2EFFE743BB9F}" type="datetime1">
              <a:rPr lang="en-US" smtClean="0"/>
              <a:t>8/11/25</a:t>
            </a:fld>
            <a:endParaRPr lang="en-US"/>
          </a:p>
        </p:txBody>
      </p:sp>
      <p:sp>
        <p:nvSpPr>
          <p:cNvPr id="4" name="Slide Number Placeholder 3"/>
          <p:cNvSpPr>
            <a:spLocks noGrp="1"/>
          </p:cNvSpPr>
          <p:nvPr>
            <p:ph type="sldNum" sz="quarter" idx="11"/>
          </p:nvPr>
        </p:nvSpPr>
        <p:spPr/>
        <p:txBody>
          <a:bodyPr/>
          <a:lstStyle/>
          <a:p>
            <a:fld id="{A2D9B7C9-1F58-4F07-8711-AA0F3022BC7D}" type="slidenum">
              <a:rPr lang="en-US" smtClean="0"/>
              <a:pPr/>
              <a:t>8</a:t>
            </a:fld>
            <a:endParaRPr lang="en-US" sz="1100"/>
          </a:p>
        </p:txBody>
      </p:sp>
      <p:sp>
        <p:nvSpPr>
          <p:cNvPr id="5" name="Header Placeholder 4"/>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4339780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DC2BC2F2-7E49-400C-91BF-104A1F5D8471}" type="datetime1">
              <a:rPr lang="en-US" smtClean="0"/>
              <a:t>8/11/25</a:t>
            </a:fld>
            <a:endParaRPr lang="en-US"/>
          </a:p>
        </p:txBody>
      </p:sp>
      <p:sp>
        <p:nvSpPr>
          <p:cNvPr id="5" name="Slide Number Placeholder 4"/>
          <p:cNvSpPr>
            <a:spLocks noGrp="1"/>
          </p:cNvSpPr>
          <p:nvPr>
            <p:ph type="sldNum" sz="quarter" idx="11"/>
          </p:nvPr>
        </p:nvSpPr>
        <p:spPr/>
        <p:txBody>
          <a:bodyPr/>
          <a:lstStyle/>
          <a:p>
            <a:fld id="{A2D9B7C9-1F58-4F07-8711-AA0F3022BC7D}" type="slidenum">
              <a:rPr lang="en-US" smtClean="0"/>
              <a:pPr/>
              <a:t>73</a:t>
            </a:fld>
            <a:endParaRPr lang="en-US" sz="1100"/>
          </a:p>
        </p:txBody>
      </p:sp>
      <p:sp>
        <p:nvSpPr>
          <p:cNvPr id="6" name="Header Placeholder 5"/>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404317473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E7FFDB85-071D-43BC-A98E-D56AAF59C9F2}" type="datetime1">
              <a:rPr lang="en-US" smtClean="0"/>
              <a:t>8/11/25</a:t>
            </a:fld>
            <a:endParaRPr lang="en-US"/>
          </a:p>
        </p:txBody>
      </p:sp>
      <p:sp>
        <p:nvSpPr>
          <p:cNvPr id="5" name="Slide Number Placeholder 4"/>
          <p:cNvSpPr>
            <a:spLocks noGrp="1"/>
          </p:cNvSpPr>
          <p:nvPr>
            <p:ph type="sldNum" sz="quarter" idx="11"/>
          </p:nvPr>
        </p:nvSpPr>
        <p:spPr/>
        <p:txBody>
          <a:bodyPr/>
          <a:lstStyle/>
          <a:p>
            <a:fld id="{A2D9B7C9-1F58-4F07-8711-AA0F3022BC7D}" type="slidenum">
              <a:rPr lang="en-US" smtClean="0"/>
              <a:pPr/>
              <a:t>74</a:t>
            </a:fld>
            <a:endParaRPr lang="en-US" sz="1100"/>
          </a:p>
        </p:txBody>
      </p:sp>
      <p:sp>
        <p:nvSpPr>
          <p:cNvPr id="6" name="Header Placeholder 5"/>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4746313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DA3427A0-2124-4A50-AC50-68E74E2A198B}" type="datetime1">
              <a:rPr lang="en-US" smtClean="0"/>
              <a:t>8/11/25</a:t>
            </a:fld>
            <a:endParaRPr lang="en-US"/>
          </a:p>
        </p:txBody>
      </p:sp>
      <p:sp>
        <p:nvSpPr>
          <p:cNvPr id="5" name="Slide Number Placeholder 4"/>
          <p:cNvSpPr>
            <a:spLocks noGrp="1"/>
          </p:cNvSpPr>
          <p:nvPr>
            <p:ph type="sldNum" sz="quarter" idx="11"/>
          </p:nvPr>
        </p:nvSpPr>
        <p:spPr/>
        <p:txBody>
          <a:bodyPr/>
          <a:lstStyle/>
          <a:p>
            <a:fld id="{A2D9B7C9-1F58-4F07-8711-AA0F3022BC7D}" type="slidenum">
              <a:rPr lang="en-US" smtClean="0"/>
              <a:pPr/>
              <a:t>75</a:t>
            </a:fld>
            <a:endParaRPr lang="en-US"/>
          </a:p>
        </p:txBody>
      </p:sp>
      <p:sp>
        <p:nvSpPr>
          <p:cNvPr id="6" name="Header Placeholder 5"/>
          <p:cNvSpPr>
            <a:spLocks noGrp="1"/>
          </p:cNvSpPr>
          <p:nvPr>
            <p:ph type="hdr" sz="quarter" idx="12"/>
          </p:nvPr>
        </p:nvSpPr>
        <p:spPr/>
        <p:txBody>
          <a:bodyPr/>
          <a:lstStyle/>
          <a:p>
            <a:r>
              <a:rPr lang="en-US"/>
              <a:t>Deploying Internet and Intranet Firewalls</a:t>
            </a:r>
          </a:p>
        </p:txBody>
      </p:sp>
      <p:sp>
        <p:nvSpPr>
          <p:cNvPr id="14" name="Slide Image Placeholder 13"/>
          <p:cNvSpPr>
            <a:spLocks noGrp="1" noRot="1" noChangeAspect="1"/>
          </p:cNvSpPr>
          <p:nvPr>
            <p:ph type="sldImg"/>
          </p:nvPr>
        </p:nvSpPr>
        <p:spPr/>
      </p:sp>
    </p:spTree>
    <p:extLst>
      <p:ext uri="{BB962C8B-B14F-4D97-AF65-F5344CB8AC3E}">
        <p14:creationId xmlns:p14="http://schemas.microsoft.com/office/powerpoint/2010/main" val="92707209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B4A384C3-2E9D-44DE-A333-891B70D5389C}"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76</a:t>
            </a:fld>
            <a:endParaRPr lang="en-US"/>
          </a:p>
        </p:txBody>
      </p:sp>
      <p:sp>
        <p:nvSpPr>
          <p:cNvPr id="9" name="Header Placeholder 8"/>
          <p:cNvSpPr>
            <a:spLocks noGrp="1"/>
          </p:cNvSpPr>
          <p:nvPr>
            <p:ph type="hdr" sz="quarter" idx="12"/>
          </p:nvPr>
        </p:nvSpPr>
        <p:spPr/>
        <p:txBody>
          <a:bodyPr/>
          <a:lstStyle/>
          <a:p>
            <a:r>
              <a:rPr lang="en-US"/>
              <a:t>Deploying Internet and Intranet Firewalls</a:t>
            </a:r>
          </a:p>
        </p:txBody>
      </p:sp>
      <p:sp>
        <p:nvSpPr>
          <p:cNvPr id="14" name="Slide Image Placeholder 13"/>
          <p:cNvSpPr>
            <a:spLocks noGrp="1" noRot="1" noChangeAspect="1"/>
          </p:cNvSpPr>
          <p:nvPr>
            <p:ph type="sldImg"/>
          </p:nvPr>
        </p:nvSpPr>
        <p:spPr/>
      </p:sp>
    </p:spTree>
    <p:extLst>
      <p:ext uri="{BB962C8B-B14F-4D97-AF65-F5344CB8AC3E}">
        <p14:creationId xmlns:p14="http://schemas.microsoft.com/office/powerpoint/2010/main" val="105372345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54DFA01D-A5AC-49E0-96AE-7C62CA6F505A}" type="datetime1">
              <a:rPr lang="en-US" smtClean="0"/>
              <a:t>8/11/25</a:t>
            </a:fld>
            <a:endParaRPr lang="en-US"/>
          </a:p>
        </p:txBody>
      </p:sp>
      <p:sp>
        <p:nvSpPr>
          <p:cNvPr id="5" name="Slide Number Placeholder 4"/>
          <p:cNvSpPr>
            <a:spLocks noGrp="1"/>
          </p:cNvSpPr>
          <p:nvPr>
            <p:ph type="sldNum" sz="quarter" idx="11"/>
          </p:nvPr>
        </p:nvSpPr>
        <p:spPr/>
        <p:txBody>
          <a:bodyPr/>
          <a:lstStyle/>
          <a:p>
            <a:fld id="{A2D9B7C9-1F58-4F07-8711-AA0F3022BC7D}" type="slidenum">
              <a:rPr lang="en-US" smtClean="0"/>
              <a:pPr/>
              <a:t>79</a:t>
            </a:fld>
            <a:endParaRPr lang="en-US" sz="1100"/>
          </a:p>
        </p:txBody>
      </p:sp>
      <p:sp>
        <p:nvSpPr>
          <p:cNvPr id="6" name="Header Placeholder 5"/>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272386557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22E1E8-19DD-9846-964E-7494B0E7F513}" type="slidenum">
              <a:rPr lang="en-US" smtClean="0"/>
              <a:t>80</a:t>
            </a:fld>
            <a:endParaRPr lang="en-US"/>
          </a:p>
        </p:txBody>
      </p:sp>
    </p:spTree>
    <p:extLst>
      <p:ext uri="{BB962C8B-B14F-4D97-AF65-F5344CB8AC3E}">
        <p14:creationId xmlns:p14="http://schemas.microsoft.com/office/powerpoint/2010/main" val="8382379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22E1E8-19DD-9846-964E-7494B0E7F513}" type="slidenum">
              <a:rPr lang="en-US" smtClean="0"/>
              <a:t>82</a:t>
            </a:fld>
            <a:endParaRPr lang="en-US"/>
          </a:p>
        </p:txBody>
      </p:sp>
    </p:spTree>
    <p:extLst>
      <p:ext uri="{BB962C8B-B14F-4D97-AF65-F5344CB8AC3E}">
        <p14:creationId xmlns:p14="http://schemas.microsoft.com/office/powerpoint/2010/main" val="30018293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22E1E8-19DD-9846-964E-7494B0E7F513}" type="slidenum">
              <a:rPr lang="en-US" smtClean="0"/>
              <a:t>84</a:t>
            </a:fld>
            <a:endParaRPr lang="en-US"/>
          </a:p>
        </p:txBody>
      </p:sp>
    </p:spTree>
    <p:extLst>
      <p:ext uri="{BB962C8B-B14F-4D97-AF65-F5344CB8AC3E}">
        <p14:creationId xmlns:p14="http://schemas.microsoft.com/office/powerpoint/2010/main" val="249708870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p:nvPr>
        </p:nvSpPr>
        <p:spPr/>
      </p:sp>
      <p:sp>
        <p:nvSpPr>
          <p:cNvPr id="5" name="Notes Placeholder 4"/>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B27E25DD-431A-4717-B56C-0958CBD49E44}"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85</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2004575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Deploying Internet and Intranet Firewalls</a:t>
            </a:r>
          </a:p>
        </p:txBody>
      </p:sp>
      <p:sp>
        <p:nvSpPr>
          <p:cNvPr id="5" name="Date Placeholder 4"/>
          <p:cNvSpPr>
            <a:spLocks noGrp="1"/>
          </p:cNvSpPr>
          <p:nvPr>
            <p:ph type="dt" idx="1"/>
          </p:nvPr>
        </p:nvSpPr>
        <p:spPr/>
        <p:txBody>
          <a:bodyPr/>
          <a:lstStyle/>
          <a:p>
            <a:fld id="{B6683DF6-AAE4-488C-917F-4097CAADA3B7}" type="datetime1">
              <a:rPr lang="en-US" smtClean="0"/>
              <a:t>8/11/25</a:t>
            </a:fld>
            <a:endParaRPr lang="en-US"/>
          </a:p>
        </p:txBody>
      </p:sp>
      <p:sp>
        <p:nvSpPr>
          <p:cNvPr id="6" name="Slide Number Placeholder 5"/>
          <p:cNvSpPr>
            <a:spLocks noGrp="1"/>
          </p:cNvSpPr>
          <p:nvPr>
            <p:ph type="sldNum" sz="quarter" idx="5"/>
          </p:nvPr>
        </p:nvSpPr>
        <p:spPr/>
        <p:txBody>
          <a:bodyPr/>
          <a:lstStyle/>
          <a:p>
            <a:fld id="{A2D9B7C9-1F58-4F07-8711-AA0F3022BC7D}" type="slidenum">
              <a:rPr lang="en-US" smtClean="0"/>
              <a:pPr/>
              <a:t>89</a:t>
            </a:fld>
            <a:endParaRPr lang="en-US" sz="1100"/>
          </a:p>
        </p:txBody>
      </p:sp>
    </p:spTree>
    <p:extLst>
      <p:ext uri="{BB962C8B-B14F-4D97-AF65-F5344CB8AC3E}">
        <p14:creationId xmlns:p14="http://schemas.microsoft.com/office/powerpoint/2010/main" val="3885827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relevant questions"</a:t>
            </a:r>
          </a:p>
        </p:txBody>
      </p:sp>
      <p:sp>
        <p:nvSpPr>
          <p:cNvPr id="4" name="Slide Number Placeholder 3"/>
          <p:cNvSpPr>
            <a:spLocks noGrp="1"/>
          </p:cNvSpPr>
          <p:nvPr>
            <p:ph type="sldNum" sz="quarter" idx="5"/>
          </p:nvPr>
        </p:nvSpPr>
        <p:spPr/>
        <p:txBody>
          <a:bodyPr/>
          <a:lstStyle/>
          <a:p>
            <a:fld id="{4F22E1E8-19DD-9846-964E-7494B0E7F513}" type="slidenum">
              <a:rPr lang="en-US" smtClean="0"/>
              <a:t>9</a:t>
            </a:fld>
            <a:endParaRPr lang="en-US"/>
          </a:p>
        </p:txBody>
      </p:sp>
    </p:spTree>
    <p:extLst>
      <p:ext uri="{BB962C8B-B14F-4D97-AF65-F5344CB8AC3E}">
        <p14:creationId xmlns:p14="http://schemas.microsoft.com/office/powerpoint/2010/main" val="138589061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16" name="Slide Image Placeholder 15"/>
          <p:cNvSpPr>
            <a:spLocks noGrp="1" noRot="1" noChangeAspect="1"/>
          </p:cNvSpPr>
          <p:nvPr>
            <p:ph type="sldImg"/>
          </p:nvPr>
        </p:nvSpPr>
        <p:spPr/>
      </p:sp>
      <p:sp>
        <p:nvSpPr>
          <p:cNvPr id="6" name="Date Placeholder 5"/>
          <p:cNvSpPr>
            <a:spLocks noGrp="1"/>
          </p:cNvSpPr>
          <p:nvPr>
            <p:ph type="dt" idx="10"/>
          </p:nvPr>
        </p:nvSpPr>
        <p:spPr/>
        <p:txBody>
          <a:bodyPr/>
          <a:lstStyle/>
          <a:p>
            <a:fld id="{CADCFDFE-FB61-4C75-A17B-4E96F7D8CC25}" type="datetime1">
              <a:rPr lang="en-US" smtClean="0"/>
              <a:t>8/11/25</a:t>
            </a:fld>
            <a:endParaRPr lang="en-US"/>
          </a:p>
        </p:txBody>
      </p:sp>
      <p:sp>
        <p:nvSpPr>
          <p:cNvPr id="7" name="Slide Number Placeholder 6"/>
          <p:cNvSpPr>
            <a:spLocks noGrp="1"/>
          </p:cNvSpPr>
          <p:nvPr>
            <p:ph type="sldNum" sz="quarter" idx="11"/>
          </p:nvPr>
        </p:nvSpPr>
        <p:spPr/>
        <p:txBody>
          <a:bodyPr/>
          <a:lstStyle/>
          <a:p>
            <a:fld id="{A2D9B7C9-1F58-4F07-8711-AA0F3022BC7D}" type="slidenum">
              <a:rPr lang="en-US" smtClean="0"/>
              <a:pPr/>
              <a:t>91</a:t>
            </a:fld>
            <a:endParaRPr lang="en-US" sz="1100"/>
          </a:p>
        </p:txBody>
      </p:sp>
      <p:sp>
        <p:nvSpPr>
          <p:cNvPr id="8" name="Header Placeholder 7"/>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201080399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Image Placeholder 9"/>
          <p:cNvSpPr>
            <a:spLocks noGrp="1" noRot="1" noChangeAspect="1"/>
          </p:cNvSpPr>
          <p:nvPr>
            <p:ph type="sldImg"/>
          </p:nvPr>
        </p:nvSpPr>
        <p:spPr/>
      </p:sp>
      <p:sp>
        <p:nvSpPr>
          <p:cNvPr id="11" name="Notes Placeholder 10"/>
          <p:cNvSpPr>
            <a:spLocks noGrp="1"/>
          </p:cNvSpPr>
          <p:nvPr>
            <p:ph type="body" idx="1"/>
          </p:nvPr>
        </p:nvSpPr>
        <p:spPr/>
        <p:txBody>
          <a:bodyPr/>
          <a:lstStyle/>
          <a:p>
            <a:endParaRPr lang="en-US"/>
          </a:p>
        </p:txBody>
      </p:sp>
      <p:sp>
        <p:nvSpPr>
          <p:cNvPr id="12" name="Date Placeholder 11"/>
          <p:cNvSpPr>
            <a:spLocks noGrp="1"/>
          </p:cNvSpPr>
          <p:nvPr>
            <p:ph type="dt" idx="10"/>
          </p:nvPr>
        </p:nvSpPr>
        <p:spPr/>
        <p:txBody>
          <a:bodyPr/>
          <a:lstStyle/>
          <a:p>
            <a:fld id="{B960EB9C-EE1D-4397-A0B3-5F5C61582AF7}" type="datetime1">
              <a:rPr lang="en-US" smtClean="0"/>
              <a:t>8/11/25</a:t>
            </a:fld>
            <a:endParaRPr lang="en-US"/>
          </a:p>
        </p:txBody>
      </p:sp>
      <p:sp>
        <p:nvSpPr>
          <p:cNvPr id="13" name="Slide Number Placeholder 12"/>
          <p:cNvSpPr>
            <a:spLocks noGrp="1"/>
          </p:cNvSpPr>
          <p:nvPr>
            <p:ph type="sldNum" sz="quarter" idx="11"/>
          </p:nvPr>
        </p:nvSpPr>
        <p:spPr/>
        <p:txBody>
          <a:bodyPr/>
          <a:lstStyle/>
          <a:p>
            <a:fld id="{A2D9B7C9-1F58-4F07-8711-AA0F3022BC7D}" type="slidenum">
              <a:rPr lang="en-US" smtClean="0"/>
              <a:pPr/>
              <a:t>93</a:t>
            </a:fld>
            <a:endParaRPr lang="en-US" sz="1100"/>
          </a:p>
        </p:txBody>
      </p:sp>
      <p:sp>
        <p:nvSpPr>
          <p:cNvPr id="14" name="Header Placeholder 13"/>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261848132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p:nvPr>
        </p:nvSpPr>
        <p:spPr/>
      </p:sp>
      <p:sp>
        <p:nvSpPr>
          <p:cNvPr id="5" name="Notes Placeholder 4"/>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B27E25DD-431A-4717-B56C-0958CBD49E44}"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94</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245474278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2067" name="Rectangle 3"/>
          <p:cNvSpPr>
            <a:spLocks noGrp="1" noChangeArrowheads="1"/>
          </p:cNvSpPr>
          <p:nvPr>
            <p:ph type="body" idx="1"/>
          </p:nvPr>
        </p:nvSpPr>
        <p:spPr/>
        <p:txBody>
          <a:bodyPr/>
          <a:lstStyle/>
          <a:p>
            <a:endParaRPr lang="en-US"/>
          </a:p>
        </p:txBody>
      </p:sp>
      <p:sp>
        <p:nvSpPr>
          <p:cNvPr id="6" name="Slide Image Placeholder 5"/>
          <p:cNvSpPr>
            <a:spLocks noGrp="1" noRot="1" noChangeAspect="1"/>
          </p:cNvSpPr>
          <p:nvPr>
            <p:ph type="sldImg"/>
          </p:nvPr>
        </p:nvSpPr>
        <p:spPr/>
      </p:sp>
      <p:sp>
        <p:nvSpPr>
          <p:cNvPr id="5" name="Date Placeholder 4"/>
          <p:cNvSpPr>
            <a:spLocks noGrp="1"/>
          </p:cNvSpPr>
          <p:nvPr>
            <p:ph type="dt" idx="10"/>
          </p:nvPr>
        </p:nvSpPr>
        <p:spPr/>
        <p:txBody>
          <a:bodyPr/>
          <a:lstStyle/>
          <a:p>
            <a:fld id="{21C26A03-CE84-4C6B-8B58-ED72DD1B6FF4}" type="datetime1">
              <a:rPr lang="en-US" smtClean="0"/>
              <a:t>8/11/25</a:t>
            </a:fld>
            <a:endParaRPr lang="en-US"/>
          </a:p>
        </p:txBody>
      </p:sp>
      <p:sp>
        <p:nvSpPr>
          <p:cNvPr id="7" name="Slide Number Placeholder 6"/>
          <p:cNvSpPr>
            <a:spLocks noGrp="1"/>
          </p:cNvSpPr>
          <p:nvPr>
            <p:ph type="sldNum" sz="quarter" idx="11"/>
          </p:nvPr>
        </p:nvSpPr>
        <p:spPr/>
        <p:txBody>
          <a:bodyPr/>
          <a:lstStyle/>
          <a:p>
            <a:fld id="{A2D9B7C9-1F58-4F07-8711-AA0F3022BC7D}" type="slidenum">
              <a:rPr lang="en-US" smtClean="0"/>
              <a:pPr/>
              <a:t>95</a:t>
            </a:fld>
            <a:endParaRPr lang="en-US" sz="1100"/>
          </a:p>
        </p:txBody>
      </p:sp>
      <p:sp>
        <p:nvSpPr>
          <p:cNvPr id="8" name="Header Placeholder 7"/>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176601544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AD7453A0-3315-475F-B897-63D25FA30FB9}"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96</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74987469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2DAAE07E-A73E-4965-96B4-35AB73D8E6B2}"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97</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7892753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33F9BACC-C265-43E6-985B-D698C1874B0D}"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98</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25169699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953FBCA0-0E50-44F7-8CB4-D48373A74F1E}"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99</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240083436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D19BE6F6-F7BC-48D0-B009-C7BFD2E5A37E}"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100</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133734407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1261D367-CEB9-4D45-8EF7-7DAD4FD5B34B}"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101</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4185174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7" name="Slide Image Placeholder 6"/>
          <p:cNvSpPr>
            <a:spLocks noGrp="1" noRot="1" noChangeAspect="1"/>
          </p:cNvSpPr>
          <p:nvPr>
            <p:ph type="sldImg"/>
          </p:nvPr>
        </p:nvSpPr>
        <p:spPr/>
      </p:sp>
      <p:sp>
        <p:nvSpPr>
          <p:cNvPr id="2" name="Date Placeholder 1"/>
          <p:cNvSpPr>
            <a:spLocks noGrp="1"/>
          </p:cNvSpPr>
          <p:nvPr>
            <p:ph type="dt" idx="10"/>
          </p:nvPr>
        </p:nvSpPr>
        <p:spPr/>
        <p:txBody>
          <a:bodyPr/>
          <a:lstStyle/>
          <a:p>
            <a:fld id="{0D6DBBF7-3B5E-4856-9669-E6DCD02173E1}" type="datetime1">
              <a:rPr lang="en-US" smtClean="0"/>
              <a:t>8/11/25</a:t>
            </a:fld>
            <a:endParaRPr lang="en-US"/>
          </a:p>
        </p:txBody>
      </p:sp>
      <p:sp>
        <p:nvSpPr>
          <p:cNvPr id="4" name="Slide Number Placeholder 3"/>
          <p:cNvSpPr>
            <a:spLocks noGrp="1"/>
          </p:cNvSpPr>
          <p:nvPr>
            <p:ph type="sldNum" sz="quarter" idx="11"/>
          </p:nvPr>
        </p:nvSpPr>
        <p:spPr/>
        <p:txBody>
          <a:bodyPr/>
          <a:lstStyle/>
          <a:p>
            <a:fld id="{A2D9B7C9-1F58-4F07-8711-AA0F3022BC7D}" type="slidenum">
              <a:rPr lang="en-US" smtClean="0"/>
              <a:pPr/>
              <a:t>11</a:t>
            </a:fld>
            <a:endParaRPr lang="en-US" sz="1100"/>
          </a:p>
        </p:txBody>
      </p:sp>
      <p:sp>
        <p:nvSpPr>
          <p:cNvPr id="5" name="Header Placeholder 4"/>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142524380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8C071479-9F22-4434-9CC8-1AE5C252D2CD}"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102</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120930287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387B377A-20F5-4951-B362-8437301A2640}"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103</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149287303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39AF4647-6C90-4C9C-ADCF-2600E0CF8870}"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104</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40195543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289F7B4E-47CF-473D-BC28-9E1B7E101E0A}"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105</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27647867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5672EF57-6228-4509-A1E0-3B50EA1BC27E}"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106</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18098787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A1DCEEBF-561E-4C5E-9639-FE0E12A7D868}"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107</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269692606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Image Placeholder 9"/>
          <p:cNvSpPr>
            <a:spLocks noGrp="1" noRot="1" noChangeAspect="1"/>
          </p:cNvSpPr>
          <p:nvPr>
            <p:ph type="sldImg"/>
          </p:nvPr>
        </p:nvSpPr>
        <p:spPr/>
      </p:sp>
      <p:sp>
        <p:nvSpPr>
          <p:cNvPr id="11" name="Notes Placeholder 10"/>
          <p:cNvSpPr>
            <a:spLocks noGrp="1"/>
          </p:cNvSpPr>
          <p:nvPr>
            <p:ph type="body" idx="1"/>
          </p:nvPr>
        </p:nvSpPr>
        <p:spPr/>
        <p:txBody>
          <a:bodyPr/>
          <a:lstStyle/>
          <a:p>
            <a:endParaRPr lang="en-US"/>
          </a:p>
        </p:txBody>
      </p:sp>
      <p:sp>
        <p:nvSpPr>
          <p:cNvPr id="5" name="Date Placeholder 4"/>
          <p:cNvSpPr>
            <a:spLocks noGrp="1"/>
          </p:cNvSpPr>
          <p:nvPr>
            <p:ph type="dt" idx="10"/>
          </p:nvPr>
        </p:nvSpPr>
        <p:spPr/>
        <p:txBody>
          <a:bodyPr/>
          <a:lstStyle/>
          <a:p>
            <a:fld id="{2A081DF4-4262-4691-A5FF-123008A299CF}" type="datetime1">
              <a:rPr lang="en-US" smtClean="0"/>
              <a:t>8/11/25</a:t>
            </a:fld>
            <a:endParaRPr lang="en-US"/>
          </a:p>
        </p:txBody>
      </p:sp>
      <p:sp>
        <p:nvSpPr>
          <p:cNvPr id="6" name="Slide Number Placeholder 5"/>
          <p:cNvSpPr>
            <a:spLocks noGrp="1"/>
          </p:cNvSpPr>
          <p:nvPr>
            <p:ph type="sldNum" sz="quarter" idx="11"/>
          </p:nvPr>
        </p:nvSpPr>
        <p:spPr/>
        <p:txBody>
          <a:bodyPr/>
          <a:lstStyle/>
          <a:p>
            <a:fld id="{A2D9B7C9-1F58-4F07-8711-AA0F3022BC7D}" type="slidenum">
              <a:rPr lang="en-US" smtClean="0"/>
              <a:pPr/>
              <a:t>108</a:t>
            </a:fld>
            <a:endParaRPr lang="en-US" sz="1100"/>
          </a:p>
        </p:txBody>
      </p:sp>
      <p:sp>
        <p:nvSpPr>
          <p:cNvPr id="7" name="Header Placeholder 6"/>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362342434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INcident</a:t>
            </a:r>
            <a:r>
              <a:rPr lang="en-US" dirty="0"/>
              <a:t> Res</a:t>
            </a:r>
          </a:p>
        </p:txBody>
      </p:sp>
      <p:sp>
        <p:nvSpPr>
          <p:cNvPr id="7" name="Date Placeholder 6"/>
          <p:cNvSpPr>
            <a:spLocks noGrp="1"/>
          </p:cNvSpPr>
          <p:nvPr>
            <p:ph type="dt" idx="10"/>
          </p:nvPr>
        </p:nvSpPr>
        <p:spPr/>
        <p:txBody>
          <a:bodyPr/>
          <a:lstStyle/>
          <a:p>
            <a:fld id="{A790C736-47C0-49F3-83C7-81D24E2AE354}"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109</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71848184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07EF4585-1A97-4B61-A761-2B52E2E7BBB5}"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110</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293329715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Date Placeholder 6"/>
          <p:cNvSpPr>
            <a:spLocks noGrp="1"/>
          </p:cNvSpPr>
          <p:nvPr>
            <p:ph type="dt" idx="10"/>
          </p:nvPr>
        </p:nvSpPr>
        <p:spPr/>
        <p:txBody>
          <a:bodyPr/>
          <a:lstStyle/>
          <a:p>
            <a:fld id="{A790C736-47C0-49F3-83C7-81D24E2AE354}" type="datetime1">
              <a:rPr lang="en-US" smtClean="0"/>
              <a:t>8/11/25</a:t>
            </a:fld>
            <a:endParaRPr lang="en-US"/>
          </a:p>
        </p:txBody>
      </p:sp>
      <p:sp>
        <p:nvSpPr>
          <p:cNvPr id="8" name="Slide Number Placeholder 7"/>
          <p:cNvSpPr>
            <a:spLocks noGrp="1"/>
          </p:cNvSpPr>
          <p:nvPr>
            <p:ph type="sldNum" sz="quarter" idx="11"/>
          </p:nvPr>
        </p:nvSpPr>
        <p:spPr/>
        <p:txBody>
          <a:bodyPr/>
          <a:lstStyle/>
          <a:p>
            <a:fld id="{A2D9B7C9-1F58-4F07-8711-AA0F3022BC7D}" type="slidenum">
              <a:rPr lang="en-US" smtClean="0"/>
              <a:pPr/>
              <a:t>111</a:t>
            </a:fld>
            <a:endParaRPr lang="en-US" sz="1100"/>
          </a:p>
        </p:txBody>
      </p:sp>
      <p:sp>
        <p:nvSpPr>
          <p:cNvPr id="9" name="Header Placeholder 8"/>
          <p:cNvSpPr>
            <a:spLocks noGrp="1"/>
          </p:cNvSpPr>
          <p:nvPr>
            <p:ph type="hdr" sz="quarter" idx="12"/>
          </p:nvPr>
        </p:nvSpPr>
        <p:spPr/>
        <p:txBody>
          <a:bodyPr/>
          <a:lstStyle/>
          <a:p>
            <a:r>
              <a:rPr lang="en-US"/>
              <a:t>Deploying Internet and Intranet Firewalls</a:t>
            </a:r>
          </a:p>
        </p:txBody>
      </p:sp>
    </p:spTree>
    <p:extLst>
      <p:ext uri="{BB962C8B-B14F-4D97-AF65-F5344CB8AC3E}">
        <p14:creationId xmlns:p14="http://schemas.microsoft.com/office/powerpoint/2010/main" val="425707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r>
              <a:rPr lang="en-US"/>
              <a:t>© Hill Associates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59444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 Hill Associates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28828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 Hill Associates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0551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4_Full Blank">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37D48983-1E68-4266-AEF9-EDACD0A43757}"/>
              </a:ext>
            </a:extLst>
          </p:cNvPr>
          <p:cNvSpPr>
            <a:spLocks noGrp="1"/>
          </p:cNvSpPr>
          <p:nvPr>
            <p:ph type="pic" sz="quarter" idx="10"/>
          </p:nvPr>
        </p:nvSpPr>
        <p:spPr>
          <a:xfrm>
            <a:off x="0" y="0"/>
            <a:ext cx="18288000" cy="10287000"/>
          </a:xfrm>
          <a:custGeom>
            <a:avLst/>
            <a:gdLst>
              <a:gd name="connsiteX0" fmla="*/ 0 w 4409114"/>
              <a:gd name="connsiteY0" fmla="*/ 0 h 2126547"/>
              <a:gd name="connsiteX1" fmla="*/ 4409114 w 4409114"/>
              <a:gd name="connsiteY1" fmla="*/ 0 h 2126547"/>
              <a:gd name="connsiteX2" fmla="*/ 4409114 w 4409114"/>
              <a:gd name="connsiteY2" fmla="*/ 2126547 h 2126547"/>
              <a:gd name="connsiteX3" fmla="*/ 0 w 4409114"/>
              <a:gd name="connsiteY3" fmla="*/ 2126547 h 2126547"/>
            </a:gdLst>
            <a:ahLst/>
            <a:cxnLst>
              <a:cxn ang="0">
                <a:pos x="connsiteX0" y="connsiteY0"/>
              </a:cxn>
              <a:cxn ang="0">
                <a:pos x="connsiteX1" y="connsiteY1"/>
              </a:cxn>
              <a:cxn ang="0">
                <a:pos x="connsiteX2" y="connsiteY2"/>
              </a:cxn>
              <a:cxn ang="0">
                <a:pos x="connsiteX3" y="connsiteY3"/>
              </a:cxn>
            </a:cxnLst>
            <a:rect l="l" t="t" r="r" b="b"/>
            <a:pathLst>
              <a:path w="4409114" h="2126547">
                <a:moveTo>
                  <a:pt x="0" y="0"/>
                </a:moveTo>
                <a:lnTo>
                  <a:pt x="4409114" y="0"/>
                </a:lnTo>
                <a:lnTo>
                  <a:pt x="4409114" y="2126547"/>
                </a:lnTo>
                <a:lnTo>
                  <a:pt x="0" y="2126547"/>
                </a:lnTo>
                <a:close/>
              </a:path>
            </a:pathLst>
          </a:custGeom>
        </p:spPr>
        <p:txBody>
          <a:bodyPr wrap="square">
            <a:noAutofit/>
          </a:bodyPr>
          <a:lstStyle/>
          <a:p>
            <a:endParaRPr lang="en-US"/>
          </a:p>
        </p:txBody>
      </p:sp>
    </p:spTree>
    <p:extLst>
      <p:ext uri="{BB962C8B-B14F-4D97-AF65-F5344CB8AC3E}">
        <p14:creationId xmlns:p14="http://schemas.microsoft.com/office/powerpoint/2010/main" val="25616266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2_Full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863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52628"/>
            <a:ext cx="14484096" cy="1028700"/>
          </a:xfrm>
        </p:spPr>
        <p:txBody>
          <a:bodyPr/>
          <a:lstStyle/>
          <a:p>
            <a:r>
              <a:rPr lang="en-US"/>
              <a:t>Click to edit Master title style</a:t>
            </a:r>
          </a:p>
        </p:txBody>
      </p:sp>
      <p:sp>
        <p:nvSpPr>
          <p:cNvPr id="3" name="Content Placeholder 2"/>
          <p:cNvSpPr>
            <a:spLocks noGrp="1"/>
          </p:cNvSpPr>
          <p:nvPr>
            <p:ph sz="half" idx="1"/>
          </p:nvPr>
        </p:nvSpPr>
        <p:spPr>
          <a:xfrm>
            <a:off x="958851" y="1857375"/>
            <a:ext cx="16719550" cy="37076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58851" y="5793583"/>
            <a:ext cx="16719550" cy="3709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p:cNvSpPr>
            <a:spLocks noGrp="1"/>
          </p:cNvSpPr>
          <p:nvPr>
            <p:ph type="sldNum" sz="quarter" idx="4"/>
          </p:nvPr>
        </p:nvSpPr>
        <p:spPr>
          <a:xfrm>
            <a:off x="457200" y="9701563"/>
            <a:ext cx="4267200" cy="547688"/>
          </a:xfrm>
          <a:prstGeom prst="rect">
            <a:avLst/>
          </a:prstGeom>
        </p:spPr>
        <p:txBody>
          <a:bodyPr vert="horz" lIns="91440" tIns="45720" rIns="91440" bIns="45720" rtlCol="0" anchor="ctr"/>
          <a:lstStyle>
            <a:lvl1pPr algn="l">
              <a:defRPr sz="1350">
                <a:solidFill>
                  <a:schemeClr val="bg1"/>
                </a:solidFill>
              </a:defRPr>
            </a:lvl1pPr>
          </a:lstStyle>
          <a:p>
            <a:fld id="{E32BAFF3-6656-414C-8B73-9825F528EDCE}" type="slidenum">
              <a:rPr lang="en-US" smtClean="0"/>
              <a:pPr/>
              <a:t>‹#›</a:t>
            </a:fld>
            <a:endParaRPr lang="en-US"/>
          </a:p>
        </p:txBody>
      </p:sp>
    </p:spTree>
    <p:custDataLst>
      <p:tags r:id="rId1"/>
    </p:custDataLst>
    <p:extLst>
      <p:ext uri="{BB962C8B-B14F-4D97-AF65-F5344CB8AC3E}">
        <p14:creationId xmlns:p14="http://schemas.microsoft.com/office/powerpoint/2010/main" val="1859697161"/>
      </p:ext>
    </p:extLst>
  </p:cSld>
  <p:clrMapOvr>
    <a:masterClrMapping/>
  </p:clrMapOvr>
  <p:transition>
    <p:pull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802115" name="Rectangle 3"/>
          <p:cNvSpPr>
            <a:spLocks noGrp="1" noChangeArrowheads="1"/>
          </p:cNvSpPr>
          <p:nvPr>
            <p:ph type="ctrTitle"/>
          </p:nvPr>
        </p:nvSpPr>
        <p:spPr>
          <a:xfrm>
            <a:off x="1473200" y="4343402"/>
            <a:ext cx="15544800" cy="2100263"/>
          </a:xfrm>
        </p:spPr>
        <p:txBody>
          <a:bodyPr/>
          <a:lstStyle>
            <a:lvl1pPr algn="ctr">
              <a:lnSpc>
                <a:spcPct val="90000"/>
              </a:lnSpc>
              <a:defRPr sz="7500">
                <a:solidFill>
                  <a:schemeClr val="tx1"/>
                </a:solidFill>
              </a:defRPr>
            </a:lvl1pPr>
          </a:lstStyle>
          <a:p>
            <a:r>
              <a:rPr lang="en-US"/>
              <a:t>Click to edit Master title style</a:t>
            </a:r>
          </a:p>
        </p:txBody>
      </p:sp>
      <p:sp>
        <p:nvSpPr>
          <p:cNvPr id="3802116" name="Rectangle 4"/>
          <p:cNvSpPr>
            <a:spLocks noGrp="1" noChangeArrowheads="1"/>
          </p:cNvSpPr>
          <p:nvPr>
            <p:ph type="subTitle" idx="1"/>
          </p:nvPr>
        </p:nvSpPr>
        <p:spPr>
          <a:xfrm>
            <a:off x="1524000" y="8343902"/>
            <a:ext cx="15544800" cy="1159670"/>
          </a:xfrm>
        </p:spPr>
        <p:txBody>
          <a:bodyPr/>
          <a:lstStyle>
            <a:lvl1pPr marL="0" indent="0" algn="ctr">
              <a:lnSpc>
                <a:spcPct val="80000"/>
              </a:lnSpc>
              <a:buFont typeface="Wingdings" pitchFamily="2" charset="2"/>
              <a:buNone/>
              <a:defRPr sz="3900">
                <a:solidFill>
                  <a:srgbClr val="4C565A"/>
                </a:solidFill>
                <a:latin typeface="Arial" charset="0"/>
              </a:defRPr>
            </a:lvl1pPr>
          </a:lstStyle>
          <a:p>
            <a:r>
              <a:rPr lang="en-US"/>
              <a:t>Click to edit Master subtitle style</a:t>
            </a:r>
          </a:p>
        </p:txBody>
      </p:sp>
      <p:grpSp>
        <p:nvGrpSpPr>
          <p:cNvPr id="4" name="Group 3">
            <a:extLst>
              <a:ext uri="{FF2B5EF4-FFF2-40B4-BE49-F238E27FC236}">
                <a16:creationId xmlns:a16="http://schemas.microsoft.com/office/drawing/2014/main" id="{EFB11B9B-8F4E-4BC4-8130-714A696E3BE8}"/>
              </a:ext>
            </a:extLst>
          </p:cNvPr>
          <p:cNvGrpSpPr/>
          <p:nvPr userDrawn="1"/>
        </p:nvGrpSpPr>
        <p:grpSpPr>
          <a:xfrm>
            <a:off x="685800" y="865550"/>
            <a:ext cx="3657600" cy="2628899"/>
            <a:chOff x="3784600" y="1828800"/>
            <a:chExt cx="2438400" cy="1752599"/>
          </a:xfrm>
        </p:grpSpPr>
        <p:sp>
          <p:nvSpPr>
            <p:cNvPr id="5" name="Rectangle 4">
              <a:extLst>
                <a:ext uri="{FF2B5EF4-FFF2-40B4-BE49-F238E27FC236}">
                  <a16:creationId xmlns:a16="http://schemas.microsoft.com/office/drawing/2014/main" id="{311F65BE-7918-47FF-B64C-0AF634FD4A96}"/>
                </a:ext>
              </a:extLst>
            </p:cNvPr>
            <p:cNvSpPr/>
            <p:nvPr/>
          </p:nvSpPr>
          <p:spPr bwMode="auto">
            <a:xfrm>
              <a:off x="3784600" y="1828800"/>
              <a:ext cx="2438400" cy="1752599"/>
            </a:xfrm>
            <a:prstGeom prst="rect">
              <a:avLst/>
            </a:prstGeom>
            <a:solidFill>
              <a:srgbClr val="FFFFFF"/>
            </a:solidFill>
            <a:ln w="2857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ctr" defTabSz="1540670" rtl="0" eaLnBrk="1" fontAlgn="base" latinLnBrk="0" hangingPunct="1">
                <a:lnSpc>
                  <a:spcPct val="85000"/>
                </a:lnSpc>
                <a:spcBef>
                  <a:spcPct val="0"/>
                </a:spcBef>
                <a:spcAft>
                  <a:spcPct val="0"/>
                </a:spcAft>
                <a:buClrTx/>
                <a:buSzTx/>
                <a:buFontTx/>
                <a:buNone/>
                <a:tabLst/>
              </a:pPr>
              <a:endParaRPr kumimoji="0" lang="en-US" sz="3300" b="1" i="0" u="none" strike="noStrike" cap="none" normalizeH="0" baseline="0">
                <a:ln>
                  <a:noFill/>
                </a:ln>
                <a:solidFill>
                  <a:schemeClr val="tx1"/>
                </a:solidFill>
                <a:effectLst/>
                <a:latin typeface="Arial Narrow" pitchFamily="34" charset="0"/>
              </a:endParaRPr>
            </a:p>
          </p:txBody>
        </p:sp>
        <p:pic>
          <p:nvPicPr>
            <p:cNvPr id="6" name="Picture 5">
              <a:extLst>
                <a:ext uri="{FF2B5EF4-FFF2-40B4-BE49-F238E27FC236}">
                  <a16:creationId xmlns:a16="http://schemas.microsoft.com/office/drawing/2014/main" id="{FEFB8F39-2D7E-47F2-9909-46D0E2F15B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37000" y="2028825"/>
              <a:ext cx="1983183" cy="1400175"/>
            </a:xfrm>
            <a:prstGeom prst="rect">
              <a:avLst/>
            </a:prstGeom>
          </p:spPr>
        </p:pic>
      </p:grpSp>
    </p:spTree>
    <p:extLst>
      <p:ext uri="{BB962C8B-B14F-4D97-AF65-F5344CB8AC3E}">
        <p14:creationId xmlns:p14="http://schemas.microsoft.com/office/powerpoint/2010/main" val="2136144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76E8DCF4-EBDD-4FE1-8465-FD383573D554}" type="slidenum">
              <a:rPr lang="en-US"/>
              <a:pPr/>
              <a:t>‹#›</a:t>
            </a:fld>
            <a:endParaRPr lang="en-US"/>
          </a:p>
        </p:txBody>
      </p:sp>
      <p:grpSp>
        <p:nvGrpSpPr>
          <p:cNvPr id="5" name="Group 4">
            <a:extLst>
              <a:ext uri="{FF2B5EF4-FFF2-40B4-BE49-F238E27FC236}">
                <a16:creationId xmlns:a16="http://schemas.microsoft.com/office/drawing/2014/main" id="{2E36F477-0DD7-4923-A829-813EC8FBB589}"/>
              </a:ext>
            </a:extLst>
          </p:cNvPr>
          <p:cNvGrpSpPr/>
          <p:nvPr userDrawn="1"/>
        </p:nvGrpSpPr>
        <p:grpSpPr>
          <a:xfrm>
            <a:off x="15627536" y="898857"/>
            <a:ext cx="2247990" cy="1615743"/>
            <a:chOff x="3784600" y="1952781"/>
            <a:chExt cx="2438400" cy="1752599"/>
          </a:xfrm>
        </p:grpSpPr>
        <p:sp>
          <p:nvSpPr>
            <p:cNvPr id="6" name="Rectangle 5">
              <a:extLst>
                <a:ext uri="{FF2B5EF4-FFF2-40B4-BE49-F238E27FC236}">
                  <a16:creationId xmlns:a16="http://schemas.microsoft.com/office/drawing/2014/main" id="{64AC1E56-BE08-42FA-A9F9-21BFC34044CE}"/>
                </a:ext>
              </a:extLst>
            </p:cNvPr>
            <p:cNvSpPr/>
            <p:nvPr/>
          </p:nvSpPr>
          <p:spPr bwMode="auto">
            <a:xfrm>
              <a:off x="3784600" y="1952781"/>
              <a:ext cx="2438400" cy="1752599"/>
            </a:xfrm>
            <a:prstGeom prst="rect">
              <a:avLst/>
            </a:prstGeom>
            <a:solidFill>
              <a:srgbClr val="FFFFFF"/>
            </a:solidFill>
            <a:ln w="2857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ctr" defTabSz="1540670" rtl="0" eaLnBrk="1" fontAlgn="base" latinLnBrk="0" hangingPunct="1">
                <a:lnSpc>
                  <a:spcPct val="85000"/>
                </a:lnSpc>
                <a:spcBef>
                  <a:spcPct val="0"/>
                </a:spcBef>
                <a:spcAft>
                  <a:spcPct val="0"/>
                </a:spcAft>
                <a:buClrTx/>
                <a:buSzTx/>
                <a:buFontTx/>
                <a:buNone/>
                <a:tabLst/>
              </a:pPr>
              <a:endParaRPr kumimoji="0" lang="en-US" sz="3300" b="1" i="0" u="none" strike="noStrike" cap="none" normalizeH="0" baseline="0">
                <a:ln>
                  <a:noFill/>
                </a:ln>
                <a:solidFill>
                  <a:schemeClr val="tx1"/>
                </a:solidFill>
                <a:effectLst/>
                <a:latin typeface="Arial Narrow" pitchFamily="34" charset="0"/>
              </a:endParaRPr>
            </a:p>
          </p:txBody>
        </p:sp>
        <p:pic>
          <p:nvPicPr>
            <p:cNvPr id="7" name="Picture 6">
              <a:extLst>
                <a:ext uri="{FF2B5EF4-FFF2-40B4-BE49-F238E27FC236}">
                  <a16:creationId xmlns:a16="http://schemas.microsoft.com/office/drawing/2014/main" id="{7C571F3C-A8F3-44A9-BC7D-DCDD18F0FA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28777" y="2093624"/>
              <a:ext cx="1799629" cy="1270578"/>
            </a:xfrm>
            <a:prstGeom prst="rect">
              <a:avLst/>
            </a:prstGeom>
          </p:spPr>
        </p:pic>
      </p:grpSp>
    </p:spTree>
    <p:extLst>
      <p:ext uri="{BB962C8B-B14F-4D97-AF65-F5344CB8AC3E}">
        <p14:creationId xmlns:p14="http://schemas.microsoft.com/office/powerpoint/2010/main" val="2723370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2" y="2171700"/>
            <a:ext cx="8353427" cy="7658100"/>
          </a:xfrm>
        </p:spPr>
        <p:txBody>
          <a:bodyPr/>
          <a:lstStyle>
            <a:lvl1pPr>
              <a:defRPr sz="3300"/>
            </a:lvl1pPr>
            <a:lvl2pPr>
              <a:defRPr sz="3000"/>
            </a:lvl2pPr>
            <a:lvl3pPr>
              <a:defRPr sz="2700"/>
            </a:lvl3pPr>
            <a:lvl4pPr>
              <a:defRPr sz="2400"/>
            </a:lvl4pPr>
            <a:lvl5pPr>
              <a:defRPr sz="24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15427" y="2171700"/>
            <a:ext cx="8353424" cy="7658100"/>
          </a:xfrm>
        </p:spPr>
        <p:txBody>
          <a:bodyPr/>
          <a:lstStyle>
            <a:lvl1pPr>
              <a:defRPr sz="3300"/>
            </a:lvl1pPr>
            <a:lvl2pPr>
              <a:defRPr sz="3000"/>
            </a:lvl2pPr>
            <a:lvl3pPr>
              <a:defRPr sz="2700"/>
            </a:lvl3pPr>
            <a:lvl4pPr>
              <a:defRPr sz="2400"/>
            </a:lvl4pPr>
            <a:lvl5pPr>
              <a:defRPr sz="24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26728E46-6CCC-4700-BAC6-A5BE0E758C8F}" type="slidenum">
              <a:rPr lang="en-US" smtClean="0"/>
              <a:pPr/>
              <a:t>‹#›</a:t>
            </a:fld>
            <a:endParaRPr lang="en-US"/>
          </a:p>
        </p:txBody>
      </p:sp>
      <p:grpSp>
        <p:nvGrpSpPr>
          <p:cNvPr id="6" name="Group 5">
            <a:extLst>
              <a:ext uri="{FF2B5EF4-FFF2-40B4-BE49-F238E27FC236}">
                <a16:creationId xmlns:a16="http://schemas.microsoft.com/office/drawing/2014/main" id="{A90E1B0E-F32A-4A0E-A603-9D760BD4BF4B}"/>
              </a:ext>
            </a:extLst>
          </p:cNvPr>
          <p:cNvGrpSpPr/>
          <p:nvPr userDrawn="1"/>
        </p:nvGrpSpPr>
        <p:grpSpPr>
          <a:xfrm>
            <a:off x="15627536" y="898857"/>
            <a:ext cx="2247990" cy="1615743"/>
            <a:chOff x="3784600" y="1952781"/>
            <a:chExt cx="2438400" cy="1752599"/>
          </a:xfrm>
        </p:grpSpPr>
        <p:sp>
          <p:nvSpPr>
            <p:cNvPr id="7" name="Rectangle 6">
              <a:extLst>
                <a:ext uri="{FF2B5EF4-FFF2-40B4-BE49-F238E27FC236}">
                  <a16:creationId xmlns:a16="http://schemas.microsoft.com/office/drawing/2014/main" id="{E3CFF9C4-1931-4883-B7CC-082C4FBBC56E}"/>
                </a:ext>
              </a:extLst>
            </p:cNvPr>
            <p:cNvSpPr/>
            <p:nvPr/>
          </p:nvSpPr>
          <p:spPr bwMode="auto">
            <a:xfrm>
              <a:off x="3784600" y="1952781"/>
              <a:ext cx="2438400" cy="1752599"/>
            </a:xfrm>
            <a:prstGeom prst="rect">
              <a:avLst/>
            </a:prstGeom>
            <a:solidFill>
              <a:srgbClr val="FFFFFF"/>
            </a:solidFill>
            <a:ln w="2857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ctr" defTabSz="1540670" rtl="0" eaLnBrk="1" fontAlgn="base" latinLnBrk="0" hangingPunct="1">
                <a:lnSpc>
                  <a:spcPct val="85000"/>
                </a:lnSpc>
                <a:spcBef>
                  <a:spcPct val="0"/>
                </a:spcBef>
                <a:spcAft>
                  <a:spcPct val="0"/>
                </a:spcAft>
                <a:buClrTx/>
                <a:buSzTx/>
                <a:buFontTx/>
                <a:buNone/>
                <a:tabLst/>
              </a:pPr>
              <a:endParaRPr kumimoji="0" lang="en-US" sz="3300" b="1" i="0" u="none" strike="noStrike" cap="none" normalizeH="0" baseline="0">
                <a:ln>
                  <a:noFill/>
                </a:ln>
                <a:solidFill>
                  <a:schemeClr val="tx1"/>
                </a:solidFill>
                <a:effectLst/>
                <a:latin typeface="Arial Narrow" pitchFamily="34" charset="0"/>
              </a:endParaRPr>
            </a:p>
          </p:txBody>
        </p:sp>
        <p:pic>
          <p:nvPicPr>
            <p:cNvPr id="8" name="Picture 7">
              <a:extLst>
                <a:ext uri="{FF2B5EF4-FFF2-40B4-BE49-F238E27FC236}">
                  <a16:creationId xmlns:a16="http://schemas.microsoft.com/office/drawing/2014/main" id="{0A74DFBB-B6D3-4291-BC6E-E3A1926A99B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28777" y="2093624"/>
              <a:ext cx="1799629" cy="1270578"/>
            </a:xfrm>
            <a:prstGeom prst="rect">
              <a:avLst/>
            </a:prstGeom>
          </p:spPr>
        </p:pic>
      </p:grpSp>
    </p:spTree>
    <p:extLst>
      <p:ext uri="{BB962C8B-B14F-4D97-AF65-F5344CB8AC3E}">
        <p14:creationId xmlns:p14="http://schemas.microsoft.com/office/powerpoint/2010/main" val="11546545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4401" y="1828800"/>
            <a:ext cx="8080376" cy="959643"/>
          </a:xfrm>
        </p:spPr>
        <p:txBody>
          <a:bodyPr anchor="b"/>
          <a:lstStyle>
            <a:lvl1pPr marL="0" indent="0">
              <a:buNone/>
              <a:defRPr sz="3600" b="1" i="1">
                <a:solidFill>
                  <a:srgbClr val="E23A30"/>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768409" y="2857500"/>
            <a:ext cx="8226368" cy="6858000"/>
          </a:xfrm>
        </p:spPr>
        <p:txBody>
          <a:bodyPr/>
          <a:lstStyle>
            <a:lvl1pPr>
              <a:defRPr sz="33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3" y="1828800"/>
            <a:ext cx="8083550" cy="959643"/>
          </a:xfrm>
        </p:spPr>
        <p:txBody>
          <a:bodyPr anchor="b"/>
          <a:lstStyle>
            <a:lvl1pPr marL="0" indent="0">
              <a:buNone/>
              <a:defRPr sz="3600" b="1" i="1">
                <a:solidFill>
                  <a:srgbClr val="E23A30"/>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144002" y="2857500"/>
            <a:ext cx="8229600" cy="6858000"/>
          </a:xfrm>
        </p:spPr>
        <p:txBody>
          <a:bodyPr/>
          <a:lstStyle>
            <a:lvl1pPr>
              <a:defRPr sz="33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883B8A5F-FA89-44A6-8CAF-38AEABA5848F}" type="slidenum">
              <a:rPr lang="en-US" smtClean="0"/>
              <a:pPr/>
              <a:t>‹#›</a:t>
            </a:fld>
            <a:endParaRPr lang="en-US"/>
          </a:p>
        </p:txBody>
      </p:sp>
      <p:sp>
        <p:nvSpPr>
          <p:cNvPr id="8" name="Title 1"/>
          <p:cNvSpPr>
            <a:spLocks noGrp="1"/>
          </p:cNvSpPr>
          <p:nvPr>
            <p:ph type="title"/>
          </p:nvPr>
        </p:nvSpPr>
        <p:spPr>
          <a:xfrm>
            <a:off x="457200" y="457200"/>
            <a:ext cx="14478000" cy="1028700"/>
          </a:xfrm>
        </p:spPr>
        <p:txBody>
          <a:bodyPr/>
          <a:lstStyle/>
          <a:p>
            <a:r>
              <a:rPr lang="en-US"/>
              <a:t>Click to edit Master title style</a:t>
            </a:r>
          </a:p>
        </p:txBody>
      </p:sp>
      <p:grpSp>
        <p:nvGrpSpPr>
          <p:cNvPr id="9" name="Group 8">
            <a:extLst>
              <a:ext uri="{FF2B5EF4-FFF2-40B4-BE49-F238E27FC236}">
                <a16:creationId xmlns:a16="http://schemas.microsoft.com/office/drawing/2014/main" id="{2572A2D3-09BF-499A-A004-030D65E3AE69}"/>
              </a:ext>
            </a:extLst>
          </p:cNvPr>
          <p:cNvGrpSpPr/>
          <p:nvPr userDrawn="1"/>
        </p:nvGrpSpPr>
        <p:grpSpPr>
          <a:xfrm>
            <a:off x="15627536" y="898857"/>
            <a:ext cx="2247990" cy="1615743"/>
            <a:chOff x="3784600" y="1952781"/>
            <a:chExt cx="2438400" cy="1752599"/>
          </a:xfrm>
        </p:grpSpPr>
        <p:sp>
          <p:nvSpPr>
            <p:cNvPr id="10" name="Rectangle 9">
              <a:extLst>
                <a:ext uri="{FF2B5EF4-FFF2-40B4-BE49-F238E27FC236}">
                  <a16:creationId xmlns:a16="http://schemas.microsoft.com/office/drawing/2014/main" id="{FD9834F0-6E7D-4116-B271-024B72517E40}"/>
                </a:ext>
              </a:extLst>
            </p:cNvPr>
            <p:cNvSpPr/>
            <p:nvPr/>
          </p:nvSpPr>
          <p:spPr bwMode="auto">
            <a:xfrm>
              <a:off x="3784600" y="1952781"/>
              <a:ext cx="2438400" cy="1752599"/>
            </a:xfrm>
            <a:prstGeom prst="rect">
              <a:avLst/>
            </a:prstGeom>
            <a:solidFill>
              <a:srgbClr val="FFFFFF"/>
            </a:solidFill>
            <a:ln w="2857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ctr" defTabSz="1540670" rtl="0" eaLnBrk="1" fontAlgn="base" latinLnBrk="0" hangingPunct="1">
                <a:lnSpc>
                  <a:spcPct val="85000"/>
                </a:lnSpc>
                <a:spcBef>
                  <a:spcPct val="0"/>
                </a:spcBef>
                <a:spcAft>
                  <a:spcPct val="0"/>
                </a:spcAft>
                <a:buClrTx/>
                <a:buSzTx/>
                <a:buFontTx/>
                <a:buNone/>
                <a:tabLst/>
              </a:pPr>
              <a:endParaRPr kumimoji="0" lang="en-US" sz="3300" b="1" i="0" u="none" strike="noStrike" cap="none" normalizeH="0" baseline="0">
                <a:ln>
                  <a:noFill/>
                </a:ln>
                <a:solidFill>
                  <a:schemeClr val="tx1"/>
                </a:solidFill>
                <a:effectLst/>
                <a:latin typeface="Arial Narrow" pitchFamily="34" charset="0"/>
              </a:endParaRPr>
            </a:p>
          </p:txBody>
        </p:sp>
        <p:pic>
          <p:nvPicPr>
            <p:cNvPr id="11" name="Picture 10">
              <a:extLst>
                <a:ext uri="{FF2B5EF4-FFF2-40B4-BE49-F238E27FC236}">
                  <a16:creationId xmlns:a16="http://schemas.microsoft.com/office/drawing/2014/main" id="{1E2754DD-1969-4A5D-A2B5-C73F881374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28777" y="2093624"/>
              <a:ext cx="1799629" cy="1270578"/>
            </a:xfrm>
            <a:prstGeom prst="rect">
              <a:avLst/>
            </a:prstGeom>
          </p:spPr>
        </p:pic>
      </p:grpSp>
    </p:spTree>
    <p:extLst>
      <p:ext uri="{BB962C8B-B14F-4D97-AF65-F5344CB8AC3E}">
        <p14:creationId xmlns:p14="http://schemas.microsoft.com/office/powerpoint/2010/main" val="2564095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52B67DA5-9DD9-4BCA-8370-9CA784C1DE92}" type="slidenum">
              <a:rPr lang="en-US" smtClean="0"/>
              <a:pPr/>
              <a:t>‹#›</a:t>
            </a:fld>
            <a:endParaRPr lang="en-US"/>
          </a:p>
        </p:txBody>
      </p:sp>
      <p:grpSp>
        <p:nvGrpSpPr>
          <p:cNvPr id="4" name="Group 3">
            <a:extLst>
              <a:ext uri="{FF2B5EF4-FFF2-40B4-BE49-F238E27FC236}">
                <a16:creationId xmlns:a16="http://schemas.microsoft.com/office/drawing/2014/main" id="{FB5DFE1C-4910-4C32-B5CB-59564CAF2AC8}"/>
              </a:ext>
            </a:extLst>
          </p:cNvPr>
          <p:cNvGrpSpPr/>
          <p:nvPr userDrawn="1"/>
        </p:nvGrpSpPr>
        <p:grpSpPr>
          <a:xfrm>
            <a:off x="15627536" y="898857"/>
            <a:ext cx="2247990" cy="1615743"/>
            <a:chOff x="3784600" y="1952781"/>
            <a:chExt cx="2438400" cy="1752599"/>
          </a:xfrm>
        </p:grpSpPr>
        <p:sp>
          <p:nvSpPr>
            <p:cNvPr id="5" name="Rectangle 4">
              <a:extLst>
                <a:ext uri="{FF2B5EF4-FFF2-40B4-BE49-F238E27FC236}">
                  <a16:creationId xmlns:a16="http://schemas.microsoft.com/office/drawing/2014/main" id="{73D6D32C-6F1B-4977-B375-D3D44A6DFA92}"/>
                </a:ext>
              </a:extLst>
            </p:cNvPr>
            <p:cNvSpPr/>
            <p:nvPr/>
          </p:nvSpPr>
          <p:spPr bwMode="auto">
            <a:xfrm>
              <a:off x="3784600" y="1952781"/>
              <a:ext cx="2438400" cy="1752599"/>
            </a:xfrm>
            <a:prstGeom prst="rect">
              <a:avLst/>
            </a:prstGeom>
            <a:solidFill>
              <a:srgbClr val="FFFFFF"/>
            </a:solidFill>
            <a:ln w="2857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ctr" defTabSz="1540670" rtl="0" eaLnBrk="1" fontAlgn="base" latinLnBrk="0" hangingPunct="1">
                <a:lnSpc>
                  <a:spcPct val="85000"/>
                </a:lnSpc>
                <a:spcBef>
                  <a:spcPct val="0"/>
                </a:spcBef>
                <a:spcAft>
                  <a:spcPct val="0"/>
                </a:spcAft>
                <a:buClrTx/>
                <a:buSzTx/>
                <a:buFontTx/>
                <a:buNone/>
                <a:tabLst/>
              </a:pPr>
              <a:endParaRPr kumimoji="0" lang="en-US" sz="3300" b="1" i="0" u="none" strike="noStrike" cap="none" normalizeH="0" baseline="0">
                <a:ln>
                  <a:noFill/>
                </a:ln>
                <a:solidFill>
                  <a:schemeClr val="tx1"/>
                </a:solidFill>
                <a:effectLst/>
                <a:latin typeface="Arial Narrow" pitchFamily="34" charset="0"/>
              </a:endParaRPr>
            </a:p>
          </p:txBody>
        </p:sp>
        <p:pic>
          <p:nvPicPr>
            <p:cNvPr id="6" name="Picture 5">
              <a:extLst>
                <a:ext uri="{FF2B5EF4-FFF2-40B4-BE49-F238E27FC236}">
                  <a16:creationId xmlns:a16="http://schemas.microsoft.com/office/drawing/2014/main" id="{800A7623-599B-48AE-8B02-75813559C1A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28777" y="2093624"/>
              <a:ext cx="1799629" cy="1270578"/>
            </a:xfrm>
            <a:prstGeom prst="rect">
              <a:avLst/>
            </a:prstGeom>
          </p:spPr>
        </p:pic>
      </p:grpSp>
    </p:spTree>
    <p:extLst>
      <p:ext uri="{BB962C8B-B14F-4D97-AF65-F5344CB8AC3E}">
        <p14:creationId xmlns:p14="http://schemas.microsoft.com/office/powerpoint/2010/main" val="998774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4439" y="204786"/>
            <a:ext cx="15773400" cy="1988345"/>
          </a:xfrm>
        </p:spPr>
        <p:txBody>
          <a:bodyPr/>
          <a:lstStyle>
            <a:lvl1pPr>
              <a:defRPr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r>
              <a:rPr lang="en-US"/>
              <a:t>Click to edit Master title style</a:t>
            </a:r>
          </a:p>
        </p:txBody>
      </p:sp>
      <p:sp>
        <p:nvSpPr>
          <p:cNvPr id="3" name="Content Placeholder 2"/>
          <p:cNvSpPr>
            <a:spLocks noGrp="1"/>
          </p:cNvSpPr>
          <p:nvPr>
            <p:ph idx="1"/>
          </p:nvPr>
        </p:nvSpPr>
        <p:spPr>
          <a:xfrm>
            <a:off x="1257300" y="2193131"/>
            <a:ext cx="15773400" cy="6967198"/>
          </a:xfrm>
        </p:spPr>
        <p:txBody>
          <a:bodyPr/>
          <a:lstStyle>
            <a:lvl1pPr>
              <a:defRPr b="0" i="0">
                <a:latin typeface="Helvetica Neue Medium" panose="02000503000000020004" pitchFamily="2" charset="0"/>
                <a:ea typeface="Helvetica Neue Medium" panose="02000503000000020004" pitchFamily="2" charset="0"/>
                <a:cs typeface="Helvetica Neue Medium" panose="02000503000000020004" pitchFamily="2" charset="0"/>
              </a:defRPr>
            </a:lvl1pPr>
            <a:lvl2pPr>
              <a:defRPr b="0" i="0">
                <a:latin typeface="Helvetica Neue Medium" panose="02000503000000020004" pitchFamily="2" charset="0"/>
                <a:ea typeface="Helvetica Neue Medium" panose="02000503000000020004" pitchFamily="2" charset="0"/>
                <a:cs typeface="Helvetica Neue Medium" panose="02000503000000020004" pitchFamily="2" charset="0"/>
              </a:defRPr>
            </a:lvl2pPr>
            <a:lvl3pPr>
              <a:defRPr b="0" i="0">
                <a:latin typeface="Helvetica Neue Medium" panose="02000503000000020004" pitchFamily="2" charset="0"/>
                <a:ea typeface="Helvetica Neue Medium" panose="02000503000000020004" pitchFamily="2" charset="0"/>
                <a:cs typeface="Helvetica Neue Medium" panose="02000503000000020004" pitchFamily="2" charset="0"/>
              </a:defRPr>
            </a:lvl3pPr>
            <a:lvl4pPr>
              <a:defRPr b="0" i="0">
                <a:latin typeface="Helvetica Neue Medium" panose="02000503000000020004" pitchFamily="2" charset="0"/>
                <a:ea typeface="Helvetica Neue Medium" panose="02000503000000020004" pitchFamily="2" charset="0"/>
                <a:cs typeface="Helvetica Neue Medium" panose="02000503000000020004" pitchFamily="2" charset="0"/>
              </a:defRPr>
            </a:lvl4pPr>
            <a:lvl5pPr>
              <a:defRPr b="0" i="0">
                <a:latin typeface="Helvetica Neue Medium" panose="02000503000000020004" pitchFamily="2" charset="0"/>
                <a:ea typeface="Helvetica Neue Medium" panose="02000503000000020004" pitchFamily="2" charset="0"/>
                <a:cs typeface="Helvetica Neue Medium"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 Hill Associates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038873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4D5416C4-976B-49A2-8A0D-BDA9290581E1}" type="slidenum">
              <a:rPr lang="en-US"/>
              <a:pPr/>
              <a:t>‹#›</a:t>
            </a:fld>
            <a:endParaRPr lang="en-US"/>
          </a:p>
        </p:txBody>
      </p:sp>
      <p:grpSp>
        <p:nvGrpSpPr>
          <p:cNvPr id="3" name="Group 2">
            <a:extLst>
              <a:ext uri="{FF2B5EF4-FFF2-40B4-BE49-F238E27FC236}">
                <a16:creationId xmlns:a16="http://schemas.microsoft.com/office/drawing/2014/main" id="{C745445C-72CD-48DC-8306-FF7E10F7C9A2}"/>
              </a:ext>
            </a:extLst>
          </p:cNvPr>
          <p:cNvGrpSpPr/>
          <p:nvPr userDrawn="1"/>
        </p:nvGrpSpPr>
        <p:grpSpPr>
          <a:xfrm>
            <a:off x="15627536" y="898857"/>
            <a:ext cx="2247990" cy="1615743"/>
            <a:chOff x="3784600" y="1952781"/>
            <a:chExt cx="2438400" cy="1752599"/>
          </a:xfrm>
        </p:grpSpPr>
        <p:sp>
          <p:nvSpPr>
            <p:cNvPr id="4" name="Rectangle 3">
              <a:extLst>
                <a:ext uri="{FF2B5EF4-FFF2-40B4-BE49-F238E27FC236}">
                  <a16:creationId xmlns:a16="http://schemas.microsoft.com/office/drawing/2014/main" id="{F373A853-775D-4128-990F-4D959C82815C}"/>
                </a:ext>
              </a:extLst>
            </p:cNvPr>
            <p:cNvSpPr/>
            <p:nvPr/>
          </p:nvSpPr>
          <p:spPr bwMode="auto">
            <a:xfrm>
              <a:off x="3784600" y="1952781"/>
              <a:ext cx="2438400" cy="1752599"/>
            </a:xfrm>
            <a:prstGeom prst="rect">
              <a:avLst/>
            </a:prstGeom>
            <a:solidFill>
              <a:srgbClr val="FFFFFF"/>
            </a:solidFill>
            <a:ln w="2857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ctr" defTabSz="1540670" rtl="0" eaLnBrk="1" fontAlgn="base" latinLnBrk="0" hangingPunct="1">
                <a:lnSpc>
                  <a:spcPct val="85000"/>
                </a:lnSpc>
                <a:spcBef>
                  <a:spcPct val="0"/>
                </a:spcBef>
                <a:spcAft>
                  <a:spcPct val="0"/>
                </a:spcAft>
                <a:buClrTx/>
                <a:buSzTx/>
                <a:buFontTx/>
                <a:buNone/>
                <a:tabLst/>
              </a:pPr>
              <a:endParaRPr kumimoji="0" lang="en-US" sz="3300" b="1" i="0" u="none" strike="noStrike" cap="none" normalizeH="0" baseline="0">
                <a:ln>
                  <a:noFill/>
                </a:ln>
                <a:solidFill>
                  <a:schemeClr val="tx1"/>
                </a:solidFill>
                <a:effectLst/>
                <a:latin typeface="Arial Narrow" pitchFamily="34" charset="0"/>
              </a:endParaRPr>
            </a:p>
          </p:txBody>
        </p:sp>
        <p:pic>
          <p:nvPicPr>
            <p:cNvPr id="5" name="Picture 4">
              <a:extLst>
                <a:ext uri="{FF2B5EF4-FFF2-40B4-BE49-F238E27FC236}">
                  <a16:creationId xmlns:a16="http://schemas.microsoft.com/office/drawing/2014/main" id="{6E586EAC-5C5A-4A6B-9E80-0A0BA3F64F2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28777" y="2093624"/>
              <a:ext cx="1799629" cy="1270578"/>
            </a:xfrm>
            <a:prstGeom prst="rect">
              <a:avLst/>
            </a:prstGeom>
          </p:spPr>
        </p:pic>
      </p:grpSp>
    </p:spTree>
    <p:extLst>
      <p:ext uri="{BB962C8B-B14F-4D97-AF65-F5344CB8AC3E}">
        <p14:creationId xmlns:p14="http://schemas.microsoft.com/office/powerpoint/2010/main" val="39396054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14478000" cy="1028700"/>
          </a:xfrm>
        </p:spPr>
        <p:txBody>
          <a:bodyPr/>
          <a:lstStyle/>
          <a:p>
            <a:r>
              <a:rPr lang="en-US"/>
              <a:t>Click to edit Master title style</a:t>
            </a:r>
          </a:p>
        </p:txBody>
      </p:sp>
      <p:sp>
        <p:nvSpPr>
          <p:cNvPr id="3" name="Table Placeholder 2"/>
          <p:cNvSpPr>
            <a:spLocks noGrp="1"/>
          </p:cNvSpPr>
          <p:nvPr>
            <p:ph type="tbl" idx="1"/>
          </p:nvPr>
        </p:nvSpPr>
        <p:spPr>
          <a:xfrm>
            <a:off x="457202" y="2171700"/>
            <a:ext cx="17011650" cy="7658100"/>
          </a:xfrm>
        </p:spPr>
        <p:txBody>
          <a:bodyPr/>
          <a:lstStyle/>
          <a:p>
            <a:r>
              <a:rPr lang="en-US"/>
              <a:t>Click icon to add table</a:t>
            </a:r>
          </a:p>
        </p:txBody>
      </p:sp>
      <p:sp>
        <p:nvSpPr>
          <p:cNvPr id="4" name="Slide Number Placeholder 3"/>
          <p:cNvSpPr>
            <a:spLocks noGrp="1"/>
          </p:cNvSpPr>
          <p:nvPr>
            <p:ph type="sldNum" sz="quarter" idx="10"/>
          </p:nvPr>
        </p:nvSpPr>
        <p:spPr>
          <a:xfrm>
            <a:off x="25400" y="9829800"/>
            <a:ext cx="1498601" cy="600075"/>
          </a:xfrm>
        </p:spPr>
        <p:txBody>
          <a:bodyPr/>
          <a:lstStyle>
            <a:lvl1pPr>
              <a:defRPr/>
            </a:lvl1pPr>
          </a:lstStyle>
          <a:p>
            <a:fld id="{F3DBB2C8-7501-47ED-BE63-6A2BF2C0A9CF}" type="slidenum">
              <a:rPr lang="en-US" smtClean="0"/>
              <a:pPr/>
              <a:t>‹#›</a:t>
            </a:fld>
            <a:endParaRPr lang="en-US"/>
          </a:p>
        </p:txBody>
      </p:sp>
      <p:grpSp>
        <p:nvGrpSpPr>
          <p:cNvPr id="5" name="Group 4">
            <a:extLst>
              <a:ext uri="{FF2B5EF4-FFF2-40B4-BE49-F238E27FC236}">
                <a16:creationId xmlns:a16="http://schemas.microsoft.com/office/drawing/2014/main" id="{C3E21666-214D-4E25-A102-11D19EC94679}"/>
              </a:ext>
            </a:extLst>
          </p:cNvPr>
          <p:cNvGrpSpPr/>
          <p:nvPr userDrawn="1"/>
        </p:nvGrpSpPr>
        <p:grpSpPr>
          <a:xfrm>
            <a:off x="15627536" y="898857"/>
            <a:ext cx="2247990" cy="1615743"/>
            <a:chOff x="3784600" y="1952781"/>
            <a:chExt cx="2438400" cy="1752599"/>
          </a:xfrm>
        </p:grpSpPr>
        <p:sp>
          <p:nvSpPr>
            <p:cNvPr id="6" name="Rectangle 5">
              <a:extLst>
                <a:ext uri="{FF2B5EF4-FFF2-40B4-BE49-F238E27FC236}">
                  <a16:creationId xmlns:a16="http://schemas.microsoft.com/office/drawing/2014/main" id="{73A0D361-D363-4FCF-A26A-54C18695E0FC}"/>
                </a:ext>
              </a:extLst>
            </p:cNvPr>
            <p:cNvSpPr/>
            <p:nvPr/>
          </p:nvSpPr>
          <p:spPr bwMode="auto">
            <a:xfrm>
              <a:off x="3784600" y="1952781"/>
              <a:ext cx="2438400" cy="1752599"/>
            </a:xfrm>
            <a:prstGeom prst="rect">
              <a:avLst/>
            </a:prstGeom>
            <a:solidFill>
              <a:srgbClr val="FFFFFF"/>
            </a:solidFill>
            <a:ln w="2857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ctr" defTabSz="1540670" rtl="0" eaLnBrk="1" fontAlgn="base" latinLnBrk="0" hangingPunct="1">
                <a:lnSpc>
                  <a:spcPct val="85000"/>
                </a:lnSpc>
                <a:spcBef>
                  <a:spcPct val="0"/>
                </a:spcBef>
                <a:spcAft>
                  <a:spcPct val="0"/>
                </a:spcAft>
                <a:buClrTx/>
                <a:buSzTx/>
                <a:buFontTx/>
                <a:buNone/>
                <a:tabLst/>
              </a:pPr>
              <a:endParaRPr kumimoji="0" lang="en-US" sz="3300" b="1" i="0" u="none" strike="noStrike" cap="none" normalizeH="0" baseline="0">
                <a:ln>
                  <a:noFill/>
                </a:ln>
                <a:solidFill>
                  <a:schemeClr val="tx1"/>
                </a:solidFill>
                <a:effectLst/>
                <a:latin typeface="Arial Narrow" pitchFamily="34" charset="0"/>
              </a:endParaRPr>
            </a:p>
          </p:txBody>
        </p:sp>
        <p:pic>
          <p:nvPicPr>
            <p:cNvPr id="7" name="Picture 6">
              <a:extLst>
                <a:ext uri="{FF2B5EF4-FFF2-40B4-BE49-F238E27FC236}">
                  <a16:creationId xmlns:a16="http://schemas.microsoft.com/office/drawing/2014/main" id="{032E5305-A099-403C-8A8F-EDA0AF4EC8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28777" y="2093624"/>
              <a:ext cx="1799629" cy="1270578"/>
            </a:xfrm>
            <a:prstGeom prst="rect">
              <a:avLst/>
            </a:prstGeom>
          </p:spPr>
        </p:pic>
      </p:grpSp>
    </p:spTree>
    <p:extLst>
      <p:ext uri="{BB962C8B-B14F-4D97-AF65-F5344CB8AC3E}">
        <p14:creationId xmlns:p14="http://schemas.microsoft.com/office/powerpoint/2010/main" val="10346017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9A86CED-FF10-4A3B-B08A-A634AA73B437}"/>
              </a:ext>
            </a:extLst>
          </p:cNvPr>
          <p:cNvGrpSpPr/>
          <p:nvPr userDrawn="1"/>
        </p:nvGrpSpPr>
        <p:grpSpPr>
          <a:xfrm>
            <a:off x="15627536" y="898857"/>
            <a:ext cx="2247990" cy="1615743"/>
            <a:chOff x="3784600" y="1952781"/>
            <a:chExt cx="2438400" cy="1752599"/>
          </a:xfrm>
        </p:grpSpPr>
        <p:sp>
          <p:nvSpPr>
            <p:cNvPr id="8" name="Rectangle 7">
              <a:extLst>
                <a:ext uri="{FF2B5EF4-FFF2-40B4-BE49-F238E27FC236}">
                  <a16:creationId xmlns:a16="http://schemas.microsoft.com/office/drawing/2014/main" id="{1CF5CC47-1C96-43D4-8943-05B86E69EC08}"/>
                </a:ext>
              </a:extLst>
            </p:cNvPr>
            <p:cNvSpPr/>
            <p:nvPr/>
          </p:nvSpPr>
          <p:spPr bwMode="auto">
            <a:xfrm>
              <a:off x="3784600" y="1952781"/>
              <a:ext cx="2438400" cy="1752599"/>
            </a:xfrm>
            <a:prstGeom prst="rect">
              <a:avLst/>
            </a:prstGeom>
            <a:solidFill>
              <a:srgbClr val="FFFFFF"/>
            </a:solidFill>
            <a:ln w="2857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ctr" defTabSz="1540670" rtl="0" eaLnBrk="1" fontAlgn="base" latinLnBrk="0" hangingPunct="1">
                <a:lnSpc>
                  <a:spcPct val="85000"/>
                </a:lnSpc>
                <a:spcBef>
                  <a:spcPct val="0"/>
                </a:spcBef>
                <a:spcAft>
                  <a:spcPct val="0"/>
                </a:spcAft>
                <a:buClrTx/>
                <a:buSzTx/>
                <a:buFontTx/>
                <a:buNone/>
                <a:tabLst/>
              </a:pPr>
              <a:endParaRPr kumimoji="0" lang="en-US" sz="3300" b="1" i="0" u="none" strike="noStrike" cap="none" normalizeH="0" baseline="0">
                <a:ln>
                  <a:noFill/>
                </a:ln>
                <a:solidFill>
                  <a:schemeClr val="tx1"/>
                </a:solidFill>
                <a:effectLst/>
                <a:latin typeface="Arial Narrow" pitchFamily="34" charset="0"/>
              </a:endParaRPr>
            </a:p>
          </p:txBody>
        </p:sp>
        <p:pic>
          <p:nvPicPr>
            <p:cNvPr id="9" name="Picture 8">
              <a:extLst>
                <a:ext uri="{FF2B5EF4-FFF2-40B4-BE49-F238E27FC236}">
                  <a16:creationId xmlns:a16="http://schemas.microsoft.com/office/drawing/2014/main" id="{3C0E1746-3FA3-4614-9B47-3C6ABE1AE6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28777" y="2093624"/>
              <a:ext cx="1799629" cy="1270578"/>
            </a:xfrm>
            <a:prstGeom prst="rect">
              <a:avLst/>
            </a:prstGeom>
          </p:spPr>
        </p:pic>
      </p:grpSp>
      <p:sp>
        <p:nvSpPr>
          <p:cNvPr id="2" name="Title 1">
            <a:extLst>
              <a:ext uri="{FF2B5EF4-FFF2-40B4-BE49-F238E27FC236}">
                <a16:creationId xmlns:a16="http://schemas.microsoft.com/office/drawing/2014/main" id="{99B77CF5-3B72-4D3E-8894-E634CC995497}"/>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249F4C9F-E6A7-45E3-85B8-54315584178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B85ADE-73F2-433C-9F2B-AB922498E23B}"/>
              </a:ext>
            </a:extLst>
          </p:cNvPr>
          <p:cNvSpPr>
            <a:spLocks noGrp="1"/>
          </p:cNvSpPr>
          <p:nvPr>
            <p:ph type="dt" sz="half" idx="10"/>
          </p:nvPr>
        </p:nvSpPr>
        <p:spPr/>
        <p:txBody>
          <a:bodyPr/>
          <a:lstStyle/>
          <a:p>
            <a:fld id="{7DDC3705-8523-46A2-A3B2-2B38235B5344}" type="datetimeFigureOut">
              <a:rPr lang="en-US" smtClean="0"/>
              <a:t>8/11/25</a:t>
            </a:fld>
            <a:endParaRPr lang="en-US"/>
          </a:p>
        </p:txBody>
      </p:sp>
      <p:sp>
        <p:nvSpPr>
          <p:cNvPr id="5" name="Footer Placeholder 4">
            <a:extLst>
              <a:ext uri="{FF2B5EF4-FFF2-40B4-BE49-F238E27FC236}">
                <a16:creationId xmlns:a16="http://schemas.microsoft.com/office/drawing/2014/main" id="{3EB3BD03-2AB0-416A-B3EA-079DE81A04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3DB8E0-4D86-4A6F-8340-85E4C7EF8B3E}"/>
              </a:ext>
            </a:extLst>
          </p:cNvPr>
          <p:cNvSpPr>
            <a:spLocks noGrp="1"/>
          </p:cNvSpPr>
          <p:nvPr>
            <p:ph type="sldNum" sz="quarter" idx="12"/>
          </p:nvPr>
        </p:nvSpPr>
        <p:spPr/>
        <p:txBody>
          <a:bodyPr/>
          <a:lstStyle/>
          <a:p>
            <a:fld id="{F96D9D12-19B9-42AB-8AD7-5653C77A8DE1}" type="slidenum">
              <a:rPr lang="en-US" smtClean="0"/>
              <a:t>‹#›</a:t>
            </a:fld>
            <a:endParaRPr lang="en-US"/>
          </a:p>
        </p:txBody>
      </p:sp>
    </p:spTree>
    <p:extLst>
      <p:ext uri="{BB962C8B-B14F-4D97-AF65-F5344CB8AC3E}">
        <p14:creationId xmlns:p14="http://schemas.microsoft.com/office/powerpoint/2010/main" val="2841505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 Hill Associates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38776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 Hill Associates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44536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 Hill Associates</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80810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 Hill Associates</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39130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 Hill Associates</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23378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 Hill Associates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5929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 Hill Associates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46562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image" Target="../media/image2.jpeg"/><Relationship Id="rId4" Type="http://schemas.openxmlformats.org/officeDocument/2006/relationships/slideLayout" Target="../slideLayouts/slideLayout18.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73D457C-25ED-9A44-A323-71B6ADD9446C}"/>
              </a:ext>
            </a:extLst>
          </p:cNvPr>
          <p:cNvSpPr/>
          <p:nvPr userDrawn="1"/>
        </p:nvSpPr>
        <p:spPr>
          <a:xfrm>
            <a:off x="0" y="0"/>
            <a:ext cx="18288000" cy="547688"/>
          </a:xfrm>
          <a:prstGeom prst="rect">
            <a:avLst/>
          </a:prstGeom>
          <a:solidFill>
            <a:schemeClr val="accent2">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r>
              <a:rPr lang="en-US"/>
              <a:t>© Hill Associates</a:t>
            </a: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48F63A3B-78C7-47BE-AE5E-E10140E04643}" type="slidenum">
              <a:rPr lang="en-US" dirty="0"/>
              <a:t>‹#›</a:t>
            </a:fld>
            <a:endParaRPr lang="en-US"/>
          </a:p>
        </p:txBody>
      </p:sp>
      <p:pic>
        <p:nvPicPr>
          <p:cNvPr id="10" name="Picture 9">
            <a:extLst>
              <a:ext uri="{FF2B5EF4-FFF2-40B4-BE49-F238E27FC236}">
                <a16:creationId xmlns:a16="http://schemas.microsoft.com/office/drawing/2014/main" id="{0EEFABEC-E756-8E44-841A-502FD0AAB099}"/>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17266634" y="0"/>
            <a:ext cx="1021366" cy="565100"/>
          </a:xfrm>
          <a:prstGeom prst="rect">
            <a:avLst/>
          </a:prstGeom>
        </p:spPr>
      </p:pic>
    </p:spTree>
    <p:extLst>
      <p:ext uri="{BB962C8B-B14F-4D97-AF65-F5344CB8AC3E}">
        <p14:creationId xmlns:p14="http://schemas.microsoft.com/office/powerpoint/2010/main" val="284772179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61" r:id="rId13"/>
    <p:sldLayoutId id="2147483797" r:id="rId14"/>
  </p:sldLayoutIdLs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0"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801091" name="Rectangle 3"/>
          <p:cNvSpPr>
            <a:spLocks noGrp="1" noChangeArrowheads="1"/>
          </p:cNvSpPr>
          <p:nvPr>
            <p:ph type="title"/>
          </p:nvPr>
        </p:nvSpPr>
        <p:spPr bwMode="auto">
          <a:xfrm>
            <a:off x="457200" y="457200"/>
            <a:ext cx="14478000" cy="1028700"/>
          </a:xfrm>
          <a:prstGeom prst="rect">
            <a:avLst/>
          </a:prstGeom>
          <a:noFill/>
          <a:ln w="9525">
            <a:noFill/>
            <a:miter lim="800000"/>
            <a:headEnd/>
            <a:tailEnd/>
          </a:ln>
          <a:effectLst/>
        </p:spPr>
        <p:txBody>
          <a:bodyPr vert="horz" wrap="square" lIns="91376" tIns="45689" rIns="91376" bIns="45689" numCol="1" anchor="ctr" anchorCtr="0" compatLnSpc="1">
            <a:prstTxWarp prst="textNoShape">
              <a:avLst/>
            </a:prstTxWarp>
          </a:bodyPr>
          <a:lstStyle/>
          <a:p>
            <a:pPr lvl="0"/>
            <a:r>
              <a:rPr lang="en-US"/>
              <a:t>Click Here for title </a:t>
            </a:r>
          </a:p>
        </p:txBody>
      </p:sp>
      <p:sp>
        <p:nvSpPr>
          <p:cNvPr id="3801092" name="Rectangle 4"/>
          <p:cNvSpPr>
            <a:spLocks noGrp="1" noChangeArrowheads="1"/>
          </p:cNvSpPr>
          <p:nvPr>
            <p:ph type="body" idx="1"/>
          </p:nvPr>
        </p:nvSpPr>
        <p:spPr bwMode="auto">
          <a:xfrm>
            <a:off x="457202" y="2171700"/>
            <a:ext cx="17011650" cy="7658100"/>
          </a:xfrm>
          <a:prstGeom prst="rect">
            <a:avLst/>
          </a:prstGeom>
          <a:noFill/>
          <a:ln w="9525">
            <a:noFill/>
            <a:miter lim="800000"/>
            <a:headEnd/>
            <a:tailEnd/>
          </a:ln>
          <a:effectLst/>
        </p:spPr>
        <p:txBody>
          <a:bodyPr vert="horz" wrap="square" lIns="91376" tIns="45689" rIns="91376" bIns="45689" numCol="1" anchor="t" anchorCtr="0" compatLnSpc="1">
            <a:prstTxWarp prst="textNoShape">
              <a:avLst/>
            </a:prstTxWarp>
          </a:bodyPr>
          <a:lstStyle/>
          <a:p>
            <a:pPr lvl="0"/>
            <a:r>
              <a:rPr lang="en-US"/>
              <a:t>First Bullet</a:t>
            </a:r>
          </a:p>
          <a:p>
            <a:pPr lvl="1"/>
            <a:r>
              <a:rPr lang="en-US"/>
              <a:t>Second level</a:t>
            </a:r>
          </a:p>
          <a:p>
            <a:pPr lvl="2"/>
            <a:r>
              <a:rPr lang="en-US"/>
              <a:t>Third level</a:t>
            </a:r>
          </a:p>
          <a:p>
            <a:pPr lvl="3"/>
            <a:endParaRPr lang="en-US"/>
          </a:p>
          <a:p>
            <a:pPr lvl="4"/>
            <a:endParaRPr lang="en-US"/>
          </a:p>
        </p:txBody>
      </p:sp>
      <p:sp>
        <p:nvSpPr>
          <p:cNvPr id="3801096" name="Rectangle 8"/>
          <p:cNvSpPr>
            <a:spLocks noGrp="1" noChangeArrowheads="1"/>
          </p:cNvSpPr>
          <p:nvPr>
            <p:ph type="sldNum" sz="quarter" idx="4"/>
          </p:nvPr>
        </p:nvSpPr>
        <p:spPr bwMode="auto">
          <a:xfrm>
            <a:off x="25400" y="9829800"/>
            <a:ext cx="1498601" cy="6000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lnSpc>
                <a:spcPct val="80000"/>
              </a:lnSpc>
              <a:defRPr sz="1350" b="0">
                <a:latin typeface="+mj-lt"/>
              </a:defRPr>
            </a:lvl1pPr>
          </a:lstStyle>
          <a:p>
            <a:fld id="{1DB1BB89-678D-4E59-AA99-3F7365C7B2A8}" type="slidenum">
              <a:rPr lang="en-US"/>
              <a:pPr/>
              <a:t>‹#›</a:t>
            </a:fld>
            <a:endParaRPr lang="en-US"/>
          </a:p>
        </p:txBody>
      </p:sp>
    </p:spTree>
    <p:extLst>
      <p:ext uri="{BB962C8B-B14F-4D97-AF65-F5344CB8AC3E}">
        <p14:creationId xmlns:p14="http://schemas.microsoft.com/office/powerpoint/2010/main" val="2544378077"/>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Lst>
  <p:hf hdr="0" ftr="0" dt="0"/>
  <p:txStyles>
    <p:titleStyle>
      <a:lvl1pPr algn="l" defTabSz="1369220" rtl="0" eaLnBrk="1" fontAlgn="base" hangingPunct="1">
        <a:lnSpc>
          <a:spcPct val="95000"/>
        </a:lnSpc>
        <a:spcBef>
          <a:spcPct val="0"/>
        </a:spcBef>
        <a:spcAft>
          <a:spcPct val="0"/>
        </a:spcAft>
        <a:defRPr sz="3900" b="1">
          <a:solidFill>
            <a:schemeClr val="bg1"/>
          </a:solidFill>
          <a:latin typeface="+mj-lt"/>
          <a:ea typeface="+mj-ea"/>
          <a:cs typeface="+mj-cs"/>
        </a:defRPr>
      </a:lvl1pPr>
      <a:lvl2pPr algn="l" defTabSz="1369220" rtl="0" eaLnBrk="1" fontAlgn="base" hangingPunct="1">
        <a:lnSpc>
          <a:spcPct val="95000"/>
        </a:lnSpc>
        <a:spcBef>
          <a:spcPct val="0"/>
        </a:spcBef>
        <a:spcAft>
          <a:spcPct val="0"/>
        </a:spcAft>
        <a:defRPr sz="3900" b="1">
          <a:solidFill>
            <a:schemeClr val="bg1"/>
          </a:solidFill>
          <a:latin typeface="Arial" charset="0"/>
        </a:defRPr>
      </a:lvl2pPr>
      <a:lvl3pPr algn="l" defTabSz="1369220" rtl="0" eaLnBrk="1" fontAlgn="base" hangingPunct="1">
        <a:lnSpc>
          <a:spcPct val="95000"/>
        </a:lnSpc>
        <a:spcBef>
          <a:spcPct val="0"/>
        </a:spcBef>
        <a:spcAft>
          <a:spcPct val="0"/>
        </a:spcAft>
        <a:defRPr sz="3900" b="1">
          <a:solidFill>
            <a:schemeClr val="bg1"/>
          </a:solidFill>
          <a:latin typeface="Arial" charset="0"/>
        </a:defRPr>
      </a:lvl3pPr>
      <a:lvl4pPr algn="l" defTabSz="1369220" rtl="0" eaLnBrk="1" fontAlgn="base" hangingPunct="1">
        <a:lnSpc>
          <a:spcPct val="95000"/>
        </a:lnSpc>
        <a:spcBef>
          <a:spcPct val="0"/>
        </a:spcBef>
        <a:spcAft>
          <a:spcPct val="0"/>
        </a:spcAft>
        <a:defRPr sz="3900" b="1">
          <a:solidFill>
            <a:schemeClr val="bg1"/>
          </a:solidFill>
          <a:latin typeface="Arial" charset="0"/>
        </a:defRPr>
      </a:lvl4pPr>
      <a:lvl5pPr algn="l" defTabSz="1369220" rtl="0" eaLnBrk="1" fontAlgn="base" hangingPunct="1">
        <a:lnSpc>
          <a:spcPct val="95000"/>
        </a:lnSpc>
        <a:spcBef>
          <a:spcPct val="0"/>
        </a:spcBef>
        <a:spcAft>
          <a:spcPct val="0"/>
        </a:spcAft>
        <a:defRPr sz="3900" b="1">
          <a:solidFill>
            <a:schemeClr val="bg1"/>
          </a:solidFill>
          <a:latin typeface="Arial" charset="0"/>
        </a:defRPr>
      </a:lvl5pPr>
      <a:lvl6pPr marL="685800" algn="l" defTabSz="1369220" rtl="0" eaLnBrk="1" fontAlgn="base" hangingPunct="1">
        <a:lnSpc>
          <a:spcPct val="95000"/>
        </a:lnSpc>
        <a:spcBef>
          <a:spcPct val="0"/>
        </a:spcBef>
        <a:spcAft>
          <a:spcPct val="0"/>
        </a:spcAft>
        <a:defRPr sz="3900" b="1">
          <a:solidFill>
            <a:schemeClr val="bg1"/>
          </a:solidFill>
          <a:latin typeface="Arial" charset="0"/>
        </a:defRPr>
      </a:lvl6pPr>
      <a:lvl7pPr marL="1371600" algn="l" defTabSz="1369220" rtl="0" eaLnBrk="1" fontAlgn="base" hangingPunct="1">
        <a:lnSpc>
          <a:spcPct val="95000"/>
        </a:lnSpc>
        <a:spcBef>
          <a:spcPct val="0"/>
        </a:spcBef>
        <a:spcAft>
          <a:spcPct val="0"/>
        </a:spcAft>
        <a:defRPr sz="3900" b="1">
          <a:solidFill>
            <a:schemeClr val="bg1"/>
          </a:solidFill>
          <a:latin typeface="Arial" charset="0"/>
        </a:defRPr>
      </a:lvl7pPr>
      <a:lvl8pPr marL="2057400" algn="l" defTabSz="1369220" rtl="0" eaLnBrk="1" fontAlgn="base" hangingPunct="1">
        <a:lnSpc>
          <a:spcPct val="95000"/>
        </a:lnSpc>
        <a:spcBef>
          <a:spcPct val="0"/>
        </a:spcBef>
        <a:spcAft>
          <a:spcPct val="0"/>
        </a:spcAft>
        <a:defRPr sz="3900" b="1">
          <a:solidFill>
            <a:schemeClr val="bg1"/>
          </a:solidFill>
          <a:latin typeface="Arial" charset="0"/>
        </a:defRPr>
      </a:lvl8pPr>
      <a:lvl9pPr marL="2743200" algn="l" defTabSz="1369220" rtl="0" eaLnBrk="1" fontAlgn="base" hangingPunct="1">
        <a:lnSpc>
          <a:spcPct val="95000"/>
        </a:lnSpc>
        <a:spcBef>
          <a:spcPct val="0"/>
        </a:spcBef>
        <a:spcAft>
          <a:spcPct val="0"/>
        </a:spcAft>
        <a:defRPr sz="3900" b="1">
          <a:solidFill>
            <a:schemeClr val="bg1"/>
          </a:solidFill>
          <a:latin typeface="Arial" charset="0"/>
        </a:defRPr>
      </a:lvl9pPr>
    </p:titleStyle>
    <p:bodyStyle>
      <a:lvl1pPr marL="433388" indent="-433388" algn="l" defTabSz="1369220" rtl="0" eaLnBrk="1" fontAlgn="base" hangingPunct="1">
        <a:spcBef>
          <a:spcPct val="0"/>
        </a:spcBef>
        <a:spcAft>
          <a:spcPct val="20000"/>
        </a:spcAft>
        <a:buClr>
          <a:schemeClr val="tx1"/>
        </a:buClr>
        <a:buSzPct val="75000"/>
        <a:buFont typeface="Wingdings" pitchFamily="2" charset="2"/>
        <a:buChar char="l"/>
        <a:defRPr sz="3300" b="1">
          <a:solidFill>
            <a:schemeClr val="tx1"/>
          </a:solidFill>
          <a:latin typeface="+mn-lt"/>
          <a:ea typeface="+mn-ea"/>
          <a:cs typeface="+mn-cs"/>
        </a:defRPr>
      </a:lvl1pPr>
      <a:lvl2pPr marL="1119188" indent="-442913" algn="l" defTabSz="1369220" rtl="0" eaLnBrk="1" fontAlgn="base" hangingPunct="1">
        <a:spcBef>
          <a:spcPct val="0"/>
        </a:spcBef>
        <a:spcAft>
          <a:spcPct val="20000"/>
        </a:spcAft>
        <a:buClr>
          <a:schemeClr val="tx1"/>
        </a:buClr>
        <a:buFont typeface="Symbol" pitchFamily="18" charset="2"/>
        <a:buChar char="-"/>
        <a:defRPr sz="3000" b="1">
          <a:solidFill>
            <a:schemeClr val="tx1"/>
          </a:solidFill>
          <a:latin typeface="+mn-lt"/>
        </a:defRPr>
      </a:lvl2pPr>
      <a:lvl3pPr marL="1719263" indent="-381000" algn="l" defTabSz="1369220" rtl="0" eaLnBrk="1" fontAlgn="base" hangingPunct="1">
        <a:spcBef>
          <a:spcPct val="0"/>
        </a:spcBef>
        <a:spcAft>
          <a:spcPct val="20000"/>
        </a:spcAft>
        <a:buClr>
          <a:schemeClr val="tx1"/>
        </a:buClr>
        <a:buFont typeface="Symbol" pitchFamily="18" charset="2"/>
        <a:buChar char="-"/>
        <a:defRPr b="1">
          <a:solidFill>
            <a:schemeClr val="tx1"/>
          </a:solidFill>
          <a:latin typeface="+mn-lt"/>
        </a:defRPr>
      </a:lvl3pPr>
      <a:lvl4pPr marL="2202657" indent="-292895" algn="l" defTabSz="1369220" rtl="0" eaLnBrk="1" fontAlgn="base" hangingPunct="1">
        <a:spcBef>
          <a:spcPct val="20000"/>
        </a:spcBef>
        <a:spcAft>
          <a:spcPct val="0"/>
        </a:spcAft>
        <a:buClr>
          <a:schemeClr val="tx1"/>
        </a:buClr>
        <a:buFont typeface="Symbol" pitchFamily="18" charset="2"/>
        <a:buChar char="-"/>
        <a:defRPr b="1">
          <a:solidFill>
            <a:schemeClr val="tx1"/>
          </a:solidFill>
          <a:latin typeface="+mn-lt"/>
        </a:defRPr>
      </a:lvl4pPr>
      <a:lvl5pPr marL="2686050" indent="-290513" algn="l" defTabSz="1369220" rtl="0" eaLnBrk="1" fontAlgn="base" hangingPunct="1">
        <a:spcBef>
          <a:spcPct val="20000"/>
        </a:spcBef>
        <a:spcAft>
          <a:spcPct val="0"/>
        </a:spcAft>
        <a:buClr>
          <a:schemeClr val="tx1"/>
        </a:buClr>
        <a:buFont typeface="Symbol" pitchFamily="18" charset="2"/>
        <a:buChar char="-"/>
        <a:defRPr sz="3000" b="1">
          <a:solidFill>
            <a:schemeClr val="tx1"/>
          </a:solidFill>
          <a:latin typeface="+mn-lt"/>
        </a:defRPr>
      </a:lvl5pPr>
      <a:lvl6pPr marL="3371850" indent="-290513" algn="l" defTabSz="1369220" rtl="0" eaLnBrk="1" fontAlgn="base" hangingPunct="1">
        <a:spcBef>
          <a:spcPct val="20000"/>
        </a:spcBef>
        <a:spcAft>
          <a:spcPct val="0"/>
        </a:spcAft>
        <a:buClr>
          <a:schemeClr val="tx1"/>
        </a:buClr>
        <a:buFont typeface="Symbol" pitchFamily="18" charset="2"/>
        <a:buChar char="-"/>
        <a:defRPr sz="3000" b="1">
          <a:solidFill>
            <a:schemeClr val="tx1"/>
          </a:solidFill>
          <a:latin typeface="+mn-lt"/>
        </a:defRPr>
      </a:lvl6pPr>
      <a:lvl7pPr marL="4057650" indent="-290513" algn="l" defTabSz="1369220" rtl="0" eaLnBrk="1" fontAlgn="base" hangingPunct="1">
        <a:spcBef>
          <a:spcPct val="20000"/>
        </a:spcBef>
        <a:spcAft>
          <a:spcPct val="0"/>
        </a:spcAft>
        <a:buClr>
          <a:schemeClr val="tx1"/>
        </a:buClr>
        <a:buFont typeface="Symbol" pitchFamily="18" charset="2"/>
        <a:buChar char="-"/>
        <a:defRPr sz="3000" b="1">
          <a:solidFill>
            <a:schemeClr val="tx1"/>
          </a:solidFill>
          <a:latin typeface="+mn-lt"/>
        </a:defRPr>
      </a:lvl7pPr>
      <a:lvl8pPr marL="4743450" indent="-290513" algn="l" defTabSz="1369220" rtl="0" eaLnBrk="1" fontAlgn="base" hangingPunct="1">
        <a:spcBef>
          <a:spcPct val="20000"/>
        </a:spcBef>
        <a:spcAft>
          <a:spcPct val="0"/>
        </a:spcAft>
        <a:buClr>
          <a:schemeClr val="tx1"/>
        </a:buClr>
        <a:buFont typeface="Symbol" pitchFamily="18" charset="2"/>
        <a:buChar char="-"/>
        <a:defRPr sz="3000" b="1">
          <a:solidFill>
            <a:schemeClr val="tx1"/>
          </a:solidFill>
          <a:latin typeface="+mn-lt"/>
        </a:defRPr>
      </a:lvl8pPr>
      <a:lvl9pPr marL="5429250" indent="-290513" algn="l" defTabSz="1369220" rtl="0" eaLnBrk="1" fontAlgn="base" hangingPunct="1">
        <a:spcBef>
          <a:spcPct val="20000"/>
        </a:spcBef>
        <a:spcAft>
          <a:spcPct val="0"/>
        </a:spcAft>
        <a:buClr>
          <a:schemeClr val="tx1"/>
        </a:buClr>
        <a:buFont typeface="Symbol" pitchFamily="18" charset="2"/>
        <a:buChar char="-"/>
        <a:defRPr sz="3000" b="1">
          <a:solidFill>
            <a:schemeClr val="tx1"/>
          </a:solidFill>
          <a:latin typeface="+mn-lt"/>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hyperlink" Target="https://ithandbook.ffiec.gov/it-booklets/information-security/iii-security-operations/" TargetMode="Externa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notesSlide" Target="../notesSlides/notesSlide88.xml"/><Relationship Id="rId7" Type="http://schemas.openxmlformats.org/officeDocument/2006/relationships/image" Target="../media/image91.png"/><Relationship Id="rId12" Type="http://schemas.openxmlformats.org/officeDocument/2006/relationships/image" Target="../media/image95.png"/><Relationship Id="rId2" Type="http://schemas.openxmlformats.org/officeDocument/2006/relationships/slideLayout" Target="../slideLayouts/slideLayout2.xml"/><Relationship Id="rId1" Type="http://schemas.openxmlformats.org/officeDocument/2006/relationships/tags" Target="../tags/tag81.xml"/><Relationship Id="rId6" Type="http://schemas.openxmlformats.org/officeDocument/2006/relationships/image" Target="../media/image90.png"/><Relationship Id="rId11" Type="http://schemas.openxmlformats.org/officeDocument/2006/relationships/image" Target="../media/image45.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82.xml"/><Relationship Id="rId4" Type="http://schemas.openxmlformats.org/officeDocument/2006/relationships/image" Target="../media/image43.png"/></Relationships>
</file>

<file path=ppt/slides/_rels/slide102.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notesSlide" Target="../notesSlides/notesSlide90.xml"/><Relationship Id="rId7" Type="http://schemas.openxmlformats.org/officeDocument/2006/relationships/image" Target="../media/image99.png"/><Relationship Id="rId2" Type="http://schemas.openxmlformats.org/officeDocument/2006/relationships/slideLayout" Target="../slideLayouts/slideLayout6.xml"/><Relationship Id="rId1" Type="http://schemas.openxmlformats.org/officeDocument/2006/relationships/tags" Target="../tags/tag83.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101.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84.xml"/><Relationship Id="rId5" Type="http://schemas.openxmlformats.org/officeDocument/2006/relationships/image" Target="../media/image103.png"/><Relationship Id="rId4" Type="http://schemas.openxmlformats.org/officeDocument/2006/relationships/image" Target="../media/image102.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4.xml"/><Relationship Id="rId1" Type="http://schemas.openxmlformats.org/officeDocument/2006/relationships/tags" Target="../tags/tag85.xml"/><Relationship Id="rId5" Type="http://schemas.openxmlformats.org/officeDocument/2006/relationships/image" Target="../media/image105.jpeg"/><Relationship Id="rId4" Type="http://schemas.openxmlformats.org/officeDocument/2006/relationships/image" Target="../media/image104.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6.xml"/><Relationship Id="rId1" Type="http://schemas.openxmlformats.org/officeDocument/2006/relationships/tags" Target="../tags/tag86.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6.xml"/><Relationship Id="rId1" Type="http://schemas.openxmlformats.org/officeDocument/2006/relationships/tags" Target="../tags/tag87.xml"/></Relationships>
</file>

<file path=ppt/slides/_rels/slide107.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notesSlide" Target="../notesSlides/notesSlide95.xml"/><Relationship Id="rId7" Type="http://schemas.openxmlformats.org/officeDocument/2006/relationships/image" Target="../media/image108.png"/><Relationship Id="rId2" Type="http://schemas.openxmlformats.org/officeDocument/2006/relationships/slideLayout" Target="../slideLayouts/slideLayout2.xml"/><Relationship Id="rId1" Type="http://schemas.openxmlformats.org/officeDocument/2006/relationships/tags" Target="../tags/tag88.xml"/><Relationship Id="rId6" Type="http://schemas.openxmlformats.org/officeDocument/2006/relationships/image" Target="../media/image107.png"/><Relationship Id="rId5" Type="http://schemas.openxmlformats.org/officeDocument/2006/relationships/image" Target="../media/image87.png"/><Relationship Id="rId4" Type="http://schemas.openxmlformats.org/officeDocument/2006/relationships/image" Target="../media/image106.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89.xml"/><Relationship Id="rId4" Type="http://schemas.openxmlformats.org/officeDocument/2006/relationships/image" Target="../media/image62.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90.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3.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xml"/><Relationship Id="rId1" Type="http://schemas.openxmlformats.org/officeDocument/2006/relationships/tags" Target="../tags/tag91.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92.xml"/><Relationship Id="rId4" Type="http://schemas.openxmlformats.org/officeDocument/2006/relationships/image" Target="../media/image17.pn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93.xml"/><Relationship Id="rId4" Type="http://schemas.openxmlformats.org/officeDocument/2006/relationships/image" Target="../media/image110.tiff"/></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94.xml"/><Relationship Id="rId4" Type="http://schemas.openxmlformats.org/officeDocument/2006/relationships/image" Target="../media/image111.tiff"/></Relationships>
</file>

<file path=ppt/slides/_rels/slide114.xml.rels><?xml version="1.0" encoding="UTF-8" standalone="yes"?>
<Relationships xmlns="http://schemas.openxmlformats.org/package/2006/relationships"><Relationship Id="rId8" Type="http://schemas.openxmlformats.org/officeDocument/2006/relationships/image" Target="../media/image116.tiff"/><Relationship Id="rId3" Type="http://schemas.openxmlformats.org/officeDocument/2006/relationships/notesSlide" Target="../notesSlides/notesSlide102.xml"/><Relationship Id="rId7" Type="http://schemas.openxmlformats.org/officeDocument/2006/relationships/image" Target="../media/image115.tiff"/><Relationship Id="rId2" Type="http://schemas.openxmlformats.org/officeDocument/2006/relationships/slideLayout" Target="../slideLayouts/slideLayout6.xml"/><Relationship Id="rId1" Type="http://schemas.openxmlformats.org/officeDocument/2006/relationships/tags" Target="../tags/tag95.xml"/><Relationship Id="rId6" Type="http://schemas.openxmlformats.org/officeDocument/2006/relationships/image" Target="../media/image114.tiff"/><Relationship Id="rId5" Type="http://schemas.openxmlformats.org/officeDocument/2006/relationships/image" Target="../media/image113.tiff"/><Relationship Id="rId4" Type="http://schemas.openxmlformats.org/officeDocument/2006/relationships/image" Target="../media/image112.tiff"/></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96.xml"/><Relationship Id="rId4" Type="http://schemas.openxmlformats.org/officeDocument/2006/relationships/image" Target="../media/image117.tiff"/></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97.xml"/><Relationship Id="rId4" Type="http://schemas.openxmlformats.org/officeDocument/2006/relationships/image" Target="../media/image118.tiff"/></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6.xml"/><Relationship Id="rId1" Type="http://schemas.openxmlformats.org/officeDocument/2006/relationships/tags" Target="../tags/tag98.xml"/><Relationship Id="rId4" Type="http://schemas.openxmlformats.org/officeDocument/2006/relationships/image" Target="../media/image119.pn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6.xml"/><Relationship Id="rId1" Type="http://schemas.openxmlformats.org/officeDocument/2006/relationships/tags" Target="../tags/tag99.xml"/><Relationship Id="rId4" Type="http://schemas.openxmlformats.org/officeDocument/2006/relationships/image" Target="../media/image120.pn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6.xml"/><Relationship Id="rId1" Type="http://schemas.openxmlformats.org/officeDocument/2006/relationships/tags" Target="../tags/tag100.xml"/><Relationship Id="rId4" Type="http://schemas.openxmlformats.org/officeDocument/2006/relationships/image" Target="../media/image12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4.png"/></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6.xml"/><Relationship Id="rId1" Type="http://schemas.openxmlformats.org/officeDocument/2006/relationships/tags" Target="../tags/tag101.xml"/><Relationship Id="rId4" Type="http://schemas.openxmlformats.org/officeDocument/2006/relationships/image" Target="../media/image122.pn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6.xml"/><Relationship Id="rId1" Type="http://schemas.openxmlformats.org/officeDocument/2006/relationships/tags" Target="../tags/tag102.xml"/><Relationship Id="rId4" Type="http://schemas.openxmlformats.org/officeDocument/2006/relationships/image" Target="../media/image123.pn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103.xml"/><Relationship Id="rId5" Type="http://schemas.openxmlformats.org/officeDocument/2006/relationships/image" Target="../media/image62.png"/><Relationship Id="rId4" Type="http://schemas.openxmlformats.org/officeDocument/2006/relationships/slide" Target="slide150.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1.xml"/><Relationship Id="rId1" Type="http://schemas.openxmlformats.org/officeDocument/2006/relationships/tags" Target="../tags/tag104.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ags" Target="../tags/tag105.xml"/><Relationship Id="rId4" Type="http://schemas.openxmlformats.org/officeDocument/2006/relationships/image" Target="../media/image17.pn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xml"/><Relationship Id="rId1" Type="http://schemas.openxmlformats.org/officeDocument/2006/relationships/tags" Target="../tags/tag106.xml"/><Relationship Id="rId4" Type="http://schemas.openxmlformats.org/officeDocument/2006/relationships/image" Target="../media/image124.tiff"/></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ags" Target="../tags/tag107.xml"/><Relationship Id="rId4" Type="http://schemas.openxmlformats.org/officeDocument/2006/relationships/image" Target="../media/image125.tiff"/></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tags" Target="../tags/tag108.xml"/><Relationship Id="rId4" Type="http://schemas.openxmlformats.org/officeDocument/2006/relationships/image" Target="../media/image126.tiff"/></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tags" Target="../tags/tag109.xml"/><Relationship Id="rId4" Type="http://schemas.openxmlformats.org/officeDocument/2006/relationships/image" Target="../media/image127.tiff"/></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tags" Target="../tags/tag110.xml"/><Relationship Id="rId4" Type="http://schemas.openxmlformats.org/officeDocument/2006/relationships/image" Target="../media/image12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5.png"/></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2.xml"/><Relationship Id="rId1" Type="http://schemas.openxmlformats.org/officeDocument/2006/relationships/tags" Target="../tags/tag111.xml"/><Relationship Id="rId4" Type="http://schemas.openxmlformats.org/officeDocument/2006/relationships/image" Target="../media/image129.tiff"/></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112.xml"/><Relationship Id="rId4" Type="http://schemas.openxmlformats.org/officeDocument/2006/relationships/image" Target="../media/image62.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1.xml"/><Relationship Id="rId1" Type="http://schemas.openxmlformats.org/officeDocument/2006/relationships/tags" Target="../tags/tag113.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tags" Target="../tags/tag114.xml"/><Relationship Id="rId4" Type="http://schemas.openxmlformats.org/officeDocument/2006/relationships/image" Target="../media/image17.pn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xml"/><Relationship Id="rId1" Type="http://schemas.openxmlformats.org/officeDocument/2006/relationships/tags" Target="../tags/tag115.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6.xml"/><Relationship Id="rId1" Type="http://schemas.openxmlformats.org/officeDocument/2006/relationships/tags" Target="../tags/tag116.xml"/><Relationship Id="rId4" Type="http://schemas.openxmlformats.org/officeDocument/2006/relationships/image" Target="../media/image130.emf"/></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xml"/><Relationship Id="rId1" Type="http://schemas.openxmlformats.org/officeDocument/2006/relationships/tags" Target="../tags/tag117.xml"/><Relationship Id="rId4" Type="http://schemas.openxmlformats.org/officeDocument/2006/relationships/image" Target="../media/image131.tiff"/></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xml"/><Relationship Id="rId1" Type="http://schemas.openxmlformats.org/officeDocument/2006/relationships/tags" Target="../tags/tag118.xml"/><Relationship Id="rId4" Type="http://schemas.openxmlformats.org/officeDocument/2006/relationships/image" Target="../media/image132.tiff"/></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6.xml"/><Relationship Id="rId1" Type="http://schemas.openxmlformats.org/officeDocument/2006/relationships/tags" Target="../tags/tag119.xml"/><Relationship Id="rId4" Type="http://schemas.openxmlformats.org/officeDocument/2006/relationships/image" Target="../media/image82.tiff"/></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xml"/><Relationship Id="rId1" Type="http://schemas.openxmlformats.org/officeDocument/2006/relationships/tags" Target="../tags/tag120.xml"/><Relationship Id="rId4" Type="http://schemas.openxmlformats.org/officeDocument/2006/relationships/image" Target="../media/image133.tif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16.png"/><Relationship Id="rId4" Type="http://schemas.openxmlformats.org/officeDocument/2006/relationships/hyperlink" Target="https://www.csoonline.com/article/3262972/7-hot-cyber-security-trends-and-4-going-cold.html" TargetMode="Externa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xml"/><Relationship Id="rId1" Type="http://schemas.openxmlformats.org/officeDocument/2006/relationships/tags" Target="../tags/tag121.xml"/><Relationship Id="rId4" Type="http://schemas.openxmlformats.org/officeDocument/2006/relationships/image" Target="../media/image134.tiff"/></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xml"/><Relationship Id="rId1" Type="http://schemas.openxmlformats.org/officeDocument/2006/relationships/tags" Target="../tags/tag122.xml"/><Relationship Id="rId4" Type="http://schemas.openxmlformats.org/officeDocument/2006/relationships/image" Target="../media/image135.tiff"/></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6.xml"/><Relationship Id="rId1" Type="http://schemas.openxmlformats.org/officeDocument/2006/relationships/tags" Target="../tags/tag123.xml"/><Relationship Id="rId4" Type="http://schemas.openxmlformats.org/officeDocument/2006/relationships/image" Target="../media/image82.tiff"/></Relationships>
</file>

<file path=ppt/slides/_rels/slide143.xml.rels><?xml version="1.0" encoding="UTF-8" standalone="yes"?>
<Relationships xmlns="http://schemas.openxmlformats.org/package/2006/relationships"><Relationship Id="rId8" Type="http://schemas.openxmlformats.org/officeDocument/2006/relationships/image" Target="../media/image140.tiff"/><Relationship Id="rId3" Type="http://schemas.openxmlformats.org/officeDocument/2006/relationships/notesSlide" Target="../notesSlides/notesSlide131.xml"/><Relationship Id="rId7" Type="http://schemas.openxmlformats.org/officeDocument/2006/relationships/image" Target="../media/image139.tiff"/><Relationship Id="rId2" Type="http://schemas.openxmlformats.org/officeDocument/2006/relationships/slideLayout" Target="../slideLayouts/slideLayout6.xml"/><Relationship Id="rId1" Type="http://schemas.openxmlformats.org/officeDocument/2006/relationships/tags" Target="../tags/tag124.xml"/><Relationship Id="rId6" Type="http://schemas.openxmlformats.org/officeDocument/2006/relationships/image" Target="../media/image138.tiff"/><Relationship Id="rId5" Type="http://schemas.openxmlformats.org/officeDocument/2006/relationships/image" Target="../media/image137.tiff"/><Relationship Id="rId4" Type="http://schemas.openxmlformats.org/officeDocument/2006/relationships/image" Target="../media/image136.tiff"/></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2.xml"/><Relationship Id="rId1" Type="http://schemas.openxmlformats.org/officeDocument/2006/relationships/tags" Target="../tags/tag125.xml"/><Relationship Id="rId4" Type="http://schemas.openxmlformats.org/officeDocument/2006/relationships/image" Target="../media/image141.png"/></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2.xml"/><Relationship Id="rId1" Type="http://schemas.openxmlformats.org/officeDocument/2006/relationships/tags" Target="../tags/tag126.xml"/><Relationship Id="rId4" Type="http://schemas.openxmlformats.org/officeDocument/2006/relationships/image" Target="../media/image142.tiff"/></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xml"/><Relationship Id="rId1" Type="http://schemas.openxmlformats.org/officeDocument/2006/relationships/tags" Target="../tags/tag127.xml"/><Relationship Id="rId4" Type="http://schemas.openxmlformats.org/officeDocument/2006/relationships/image" Target="../media/image143.tiff"/></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6.xml"/><Relationship Id="rId1" Type="http://schemas.openxmlformats.org/officeDocument/2006/relationships/tags" Target="../tags/tag128.xml"/><Relationship Id="rId4" Type="http://schemas.openxmlformats.org/officeDocument/2006/relationships/image" Target="../media/image144.emf"/></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6.xml"/><Relationship Id="rId1" Type="http://schemas.openxmlformats.org/officeDocument/2006/relationships/tags" Target="../tags/tag129.xml"/><Relationship Id="rId4" Type="http://schemas.openxmlformats.org/officeDocument/2006/relationships/image" Target="../media/image82.tiff"/></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2.xml"/><Relationship Id="rId1" Type="http://schemas.openxmlformats.org/officeDocument/2006/relationships/tags" Target="../tags/tag130.xml"/><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16.png"/><Relationship Id="rId4" Type="http://schemas.openxmlformats.org/officeDocument/2006/relationships/hyperlink" Target="https://www.csoonline.com/article/3262972/7-hot-cyber-security-trends-and-4-going-cold.html" TargetMode="Externa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1.xml"/><Relationship Id="rId1" Type="http://schemas.openxmlformats.org/officeDocument/2006/relationships/tags" Target="../tags/tag131.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xml"/><Relationship Id="rId1" Type="http://schemas.openxmlformats.org/officeDocument/2006/relationships/tags" Target="../tags/tag132.xml"/><Relationship Id="rId4" Type="http://schemas.openxmlformats.org/officeDocument/2006/relationships/image" Target="../media/image17.pn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2.xml"/><Relationship Id="rId1" Type="http://schemas.openxmlformats.org/officeDocument/2006/relationships/tags" Target="../tags/tag133.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41.xml"/><Relationship Id="rId7" Type="http://schemas.openxmlformats.org/officeDocument/2006/relationships/image" Target="../media/image146.png"/><Relationship Id="rId2" Type="http://schemas.openxmlformats.org/officeDocument/2006/relationships/slideLayout" Target="../slideLayouts/slideLayout2.xml"/><Relationship Id="rId1" Type="http://schemas.openxmlformats.org/officeDocument/2006/relationships/tags" Target="../tags/tag134.xml"/><Relationship Id="rId6" Type="http://schemas.openxmlformats.org/officeDocument/2006/relationships/image" Target="../media/image145.png"/><Relationship Id="rId5" Type="http://schemas.openxmlformats.org/officeDocument/2006/relationships/image" Target="../media/image42.png"/><Relationship Id="rId4" Type="http://schemas.openxmlformats.org/officeDocument/2006/relationships/image" Target="../media/image46.pn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xml"/><Relationship Id="rId1" Type="http://schemas.openxmlformats.org/officeDocument/2006/relationships/tags" Target="../tags/tag135.xml"/></Relationships>
</file>

<file path=ppt/slides/_rels/slide155.xml.rels><?xml version="1.0" encoding="UTF-8" standalone="yes"?>
<Relationships xmlns="http://schemas.openxmlformats.org/package/2006/relationships"><Relationship Id="rId8" Type="http://schemas.openxmlformats.org/officeDocument/2006/relationships/image" Target="../media/image149.jpeg"/><Relationship Id="rId3" Type="http://schemas.openxmlformats.org/officeDocument/2006/relationships/notesSlide" Target="../notesSlides/notesSlide143.xml"/><Relationship Id="rId7"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136.xml"/><Relationship Id="rId6" Type="http://schemas.openxmlformats.org/officeDocument/2006/relationships/image" Target="../media/image148.png"/><Relationship Id="rId5" Type="http://schemas.openxmlformats.org/officeDocument/2006/relationships/image" Target="../media/image145.png"/><Relationship Id="rId10" Type="http://schemas.openxmlformats.org/officeDocument/2006/relationships/image" Target="../media/image151.png"/><Relationship Id="rId4" Type="http://schemas.openxmlformats.org/officeDocument/2006/relationships/image" Target="../media/image147.png"/><Relationship Id="rId9" Type="http://schemas.openxmlformats.org/officeDocument/2006/relationships/image" Target="../media/image150.jpeg"/></Relationships>
</file>

<file path=ppt/slides/_rels/slide156.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notesSlide" Target="../notesSlides/notesSlide144.xml"/><Relationship Id="rId7"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137.xml"/><Relationship Id="rId6" Type="http://schemas.openxmlformats.org/officeDocument/2006/relationships/image" Target="../media/image46.png"/><Relationship Id="rId5" Type="http://schemas.openxmlformats.org/officeDocument/2006/relationships/image" Target="../media/image145.png"/><Relationship Id="rId4" Type="http://schemas.openxmlformats.org/officeDocument/2006/relationships/image" Target="../media/image41.png"/></Relationships>
</file>

<file path=ppt/slides/_rels/slide157.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notesSlide" Target="../notesSlides/notesSlide145.xml"/><Relationship Id="rId7" Type="http://schemas.openxmlformats.org/officeDocument/2006/relationships/image" Target="../media/image145.png"/><Relationship Id="rId2" Type="http://schemas.openxmlformats.org/officeDocument/2006/relationships/slideLayout" Target="../slideLayouts/slideLayout2.xml"/><Relationship Id="rId1" Type="http://schemas.openxmlformats.org/officeDocument/2006/relationships/tags" Target="../tags/tag138.xml"/><Relationship Id="rId6" Type="http://schemas.openxmlformats.org/officeDocument/2006/relationships/image" Target="../media/image149.jpeg"/><Relationship Id="rId5" Type="http://schemas.openxmlformats.org/officeDocument/2006/relationships/image" Target="../media/image152.png"/><Relationship Id="rId10" Type="http://schemas.openxmlformats.org/officeDocument/2006/relationships/image" Target="../media/image154.png"/><Relationship Id="rId4" Type="http://schemas.openxmlformats.org/officeDocument/2006/relationships/image" Target="../media/image41.png"/><Relationship Id="rId9" Type="http://schemas.openxmlformats.org/officeDocument/2006/relationships/image" Target="../media/image153.png"/></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2.xml"/><Relationship Id="rId1" Type="http://schemas.openxmlformats.org/officeDocument/2006/relationships/tags" Target="../tags/tag139.xml"/><Relationship Id="rId4" Type="http://schemas.openxmlformats.org/officeDocument/2006/relationships/image" Target="../media/image155.png"/></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2.xml"/><Relationship Id="rId1" Type="http://schemas.openxmlformats.org/officeDocument/2006/relationships/tags" Target="../tags/tag140.xml"/><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1.xml"/><Relationship Id="rId1" Type="http://schemas.openxmlformats.org/officeDocument/2006/relationships/tags" Target="../tags/tag141.x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2.xml"/><Relationship Id="rId1" Type="http://schemas.openxmlformats.org/officeDocument/2006/relationships/tags" Target="../tags/tag142.xml"/><Relationship Id="rId4" Type="http://schemas.openxmlformats.org/officeDocument/2006/relationships/image" Target="../media/image17.png"/></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6.xml"/><Relationship Id="rId1" Type="http://schemas.openxmlformats.org/officeDocument/2006/relationships/tags" Target="../tags/tag143.xml"/><Relationship Id="rId4" Type="http://schemas.openxmlformats.org/officeDocument/2006/relationships/image" Target="../media/image65.png"/></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51.xml"/><Relationship Id="rId7" Type="http://schemas.openxmlformats.org/officeDocument/2006/relationships/hyperlink" Target="http://www.anybank.com/" TargetMode="External"/><Relationship Id="rId2" Type="http://schemas.openxmlformats.org/officeDocument/2006/relationships/slideLayout" Target="../slideLayouts/slideLayout6.xml"/><Relationship Id="rId1" Type="http://schemas.openxmlformats.org/officeDocument/2006/relationships/tags" Target="../tags/tag144.xml"/><Relationship Id="rId6" Type="http://schemas.openxmlformats.org/officeDocument/2006/relationships/image" Target="../media/image43.png"/><Relationship Id="rId5" Type="http://schemas.openxmlformats.org/officeDocument/2006/relationships/image" Target="../media/image102.png"/><Relationship Id="rId4" Type="http://schemas.openxmlformats.org/officeDocument/2006/relationships/image" Target="../media/image65.png"/></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6.xml"/><Relationship Id="rId1" Type="http://schemas.openxmlformats.org/officeDocument/2006/relationships/tags" Target="../tags/tag145.xml"/><Relationship Id="rId5" Type="http://schemas.openxmlformats.org/officeDocument/2006/relationships/image" Target="../media/image157.png"/><Relationship Id="rId4" Type="http://schemas.openxmlformats.org/officeDocument/2006/relationships/image" Target="../media/image156.png"/></Relationships>
</file>

<file path=ppt/slides/_rels/slide165.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notesSlide" Target="../notesSlides/notesSlide153.xml"/><Relationship Id="rId7" Type="http://schemas.openxmlformats.org/officeDocument/2006/relationships/image" Target="../media/image158.tiff"/><Relationship Id="rId2" Type="http://schemas.openxmlformats.org/officeDocument/2006/relationships/slideLayout" Target="../slideLayouts/slideLayout6.xml"/><Relationship Id="rId1" Type="http://schemas.openxmlformats.org/officeDocument/2006/relationships/tags" Target="../tags/tag146.xml"/><Relationship Id="rId6" Type="http://schemas.openxmlformats.org/officeDocument/2006/relationships/image" Target="../media/image102.png"/><Relationship Id="rId5" Type="http://schemas.openxmlformats.org/officeDocument/2006/relationships/image" Target="../media/image43.png"/><Relationship Id="rId4" Type="http://schemas.openxmlformats.org/officeDocument/2006/relationships/image" Target="../media/image65.png"/><Relationship Id="rId9" Type="http://schemas.openxmlformats.org/officeDocument/2006/relationships/image" Target="../media/image160.pn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2.xml"/><Relationship Id="rId1" Type="http://schemas.openxmlformats.org/officeDocument/2006/relationships/tags" Target="../tags/tag147.xml"/><Relationship Id="rId4" Type="http://schemas.openxmlformats.org/officeDocument/2006/relationships/image" Target="../media/image161.jpeg"/></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2.xml"/><Relationship Id="rId1" Type="http://schemas.openxmlformats.org/officeDocument/2006/relationships/tags" Target="../tags/tag148.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2.xml"/><Relationship Id="rId1" Type="http://schemas.openxmlformats.org/officeDocument/2006/relationships/tags" Target="../tags/tag149.xm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2.xml"/><Relationship Id="rId1" Type="http://schemas.openxmlformats.org/officeDocument/2006/relationships/tags" Target="../tags/tag150.xml"/><Relationship Id="rId4" Type="http://schemas.openxmlformats.org/officeDocument/2006/relationships/image" Target="../media/image162.tif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7.png"/></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2.xml"/><Relationship Id="rId1" Type="http://schemas.openxmlformats.org/officeDocument/2006/relationships/tags" Target="../tags/tag151.xml"/><Relationship Id="rId4" Type="http://schemas.openxmlformats.org/officeDocument/2006/relationships/image" Target="../media/image102.png"/></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6.xml"/><Relationship Id="rId1" Type="http://schemas.openxmlformats.org/officeDocument/2006/relationships/tags" Target="../tags/tag152.xml"/><Relationship Id="rId4" Type="http://schemas.openxmlformats.org/officeDocument/2006/relationships/image" Target="../media/image163.png"/></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60.xml"/><Relationship Id="rId7" Type="http://schemas.openxmlformats.org/officeDocument/2006/relationships/image" Target="../media/image166.png"/><Relationship Id="rId2" Type="http://schemas.openxmlformats.org/officeDocument/2006/relationships/slideLayout" Target="../slideLayouts/slideLayout2.xml"/><Relationship Id="rId1" Type="http://schemas.openxmlformats.org/officeDocument/2006/relationships/tags" Target="../tags/tag153.xml"/><Relationship Id="rId6" Type="http://schemas.openxmlformats.org/officeDocument/2006/relationships/image" Target="../media/image43.png"/><Relationship Id="rId5" Type="http://schemas.openxmlformats.org/officeDocument/2006/relationships/image" Target="../media/image165.png"/><Relationship Id="rId4" Type="http://schemas.openxmlformats.org/officeDocument/2006/relationships/image" Target="../media/image164.png"/></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2.xml"/><Relationship Id="rId1" Type="http://schemas.openxmlformats.org/officeDocument/2006/relationships/tags" Target="../tags/tag154.xml"/><Relationship Id="rId4" Type="http://schemas.openxmlformats.org/officeDocument/2006/relationships/image" Target="../media/image167.tiff"/></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2.xml"/><Relationship Id="rId1" Type="http://schemas.openxmlformats.org/officeDocument/2006/relationships/tags" Target="../tags/tag155.xml"/><Relationship Id="rId4" Type="http://schemas.openxmlformats.org/officeDocument/2006/relationships/image" Target="../media/image62.png"/></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1.xml"/><Relationship Id="rId1" Type="http://schemas.openxmlformats.org/officeDocument/2006/relationships/tags" Target="../tags/tag156.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2.xml"/><Relationship Id="rId1" Type="http://schemas.openxmlformats.org/officeDocument/2006/relationships/tags" Target="../tags/tag157.xml"/><Relationship Id="rId4" Type="http://schemas.openxmlformats.org/officeDocument/2006/relationships/image" Target="../media/image17.pn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2.xml"/><Relationship Id="rId1" Type="http://schemas.openxmlformats.org/officeDocument/2006/relationships/tags" Target="../tags/tag158.xml"/><Relationship Id="rId4" Type="http://schemas.openxmlformats.org/officeDocument/2006/relationships/image" Target="../media/image168.jpeg"/></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2.xml"/><Relationship Id="rId1" Type="http://schemas.openxmlformats.org/officeDocument/2006/relationships/tags" Target="../tags/tag159.xml"/><Relationship Id="rId4" Type="http://schemas.openxmlformats.org/officeDocument/2006/relationships/image" Target="../media/image169.jpeg"/></Relationships>
</file>

<file path=ppt/slides/_rels/slide179.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notesSlide" Target="../notesSlides/notesSlide167.xml"/><Relationship Id="rId7" Type="http://schemas.openxmlformats.org/officeDocument/2006/relationships/image" Target="../media/image173.png"/><Relationship Id="rId2" Type="http://schemas.openxmlformats.org/officeDocument/2006/relationships/slideLayout" Target="../slideLayouts/slideLayout2.xml"/><Relationship Id="rId1" Type="http://schemas.openxmlformats.org/officeDocument/2006/relationships/tags" Target="../tags/tag160.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 Id="rId9" Type="http://schemas.openxmlformats.org/officeDocument/2006/relationships/image" Target="../media/image175.png"/></Relationships>
</file>

<file path=ppt/slides/_rels/slide18.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3" Type="http://schemas.openxmlformats.org/officeDocument/2006/relationships/notesSlide" Target="../notesSlides/notesSlide16.xml"/><Relationship Id="rId7" Type="http://schemas.openxmlformats.org/officeDocument/2006/relationships/image" Target="../media/image21.jpeg"/><Relationship Id="rId12" Type="http://schemas.openxmlformats.org/officeDocument/2006/relationships/image" Target="../media/image26.jpeg"/><Relationship Id="rId2" Type="http://schemas.openxmlformats.org/officeDocument/2006/relationships/slideLayout" Target="../slideLayouts/slideLayout6.xml"/><Relationship Id="rId16" Type="http://schemas.openxmlformats.org/officeDocument/2006/relationships/image" Target="../media/image30.jpeg"/><Relationship Id="rId1" Type="http://schemas.openxmlformats.org/officeDocument/2006/relationships/tags" Target="../tags/tag13.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5" Type="http://schemas.openxmlformats.org/officeDocument/2006/relationships/image" Target="../media/image2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 Id="rId14" Type="http://schemas.openxmlformats.org/officeDocument/2006/relationships/image" Target="../media/image28.jpeg"/></Relationships>
</file>

<file path=ppt/slides/_rels/slide180.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notesSlide" Target="../notesSlides/notesSlide168.xml"/><Relationship Id="rId7" Type="http://schemas.openxmlformats.org/officeDocument/2006/relationships/image" Target="../media/image178.png"/><Relationship Id="rId2" Type="http://schemas.openxmlformats.org/officeDocument/2006/relationships/slideLayout" Target="../slideLayouts/slideLayout2.xml"/><Relationship Id="rId1" Type="http://schemas.openxmlformats.org/officeDocument/2006/relationships/tags" Target="../tags/tag161.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45.png"/></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2.xml"/><Relationship Id="rId1" Type="http://schemas.openxmlformats.org/officeDocument/2006/relationships/tags" Target="../tags/tag162.xml"/><Relationship Id="rId4" Type="http://schemas.openxmlformats.org/officeDocument/2006/relationships/image" Target="../media/image179.png"/></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2.xml"/><Relationship Id="rId1" Type="http://schemas.openxmlformats.org/officeDocument/2006/relationships/tags" Target="../tags/tag163.xml"/><Relationship Id="rId4" Type="http://schemas.openxmlformats.org/officeDocument/2006/relationships/image" Target="../media/image180.png"/></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2.xml"/><Relationship Id="rId1" Type="http://schemas.openxmlformats.org/officeDocument/2006/relationships/tags" Target="../tags/tag164.xml"/><Relationship Id="rId4" Type="http://schemas.openxmlformats.org/officeDocument/2006/relationships/image" Target="../media/image181.png"/></Relationships>
</file>

<file path=ppt/slides/_rels/slide184.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2.xml"/><Relationship Id="rId1" Type="http://schemas.openxmlformats.org/officeDocument/2006/relationships/tags" Target="../tags/tag165.xml"/><Relationship Id="rId4" Type="http://schemas.openxmlformats.org/officeDocument/2006/relationships/image" Target="../media/image183.png"/></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2.xml"/><Relationship Id="rId1" Type="http://schemas.openxmlformats.org/officeDocument/2006/relationships/tags" Target="../tags/tag166.xml"/><Relationship Id="rId4" Type="http://schemas.openxmlformats.org/officeDocument/2006/relationships/image" Target="../media/image184.png"/></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2.xml"/><Relationship Id="rId1" Type="http://schemas.openxmlformats.org/officeDocument/2006/relationships/tags" Target="../tags/tag167.xml"/><Relationship Id="rId4" Type="http://schemas.openxmlformats.org/officeDocument/2006/relationships/image" Target="../media/image185.jpeg"/></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2.xml"/><Relationship Id="rId1" Type="http://schemas.openxmlformats.org/officeDocument/2006/relationships/tags" Target="../tags/tag168.xml"/><Relationship Id="rId4" Type="http://schemas.openxmlformats.org/officeDocument/2006/relationships/image" Target="../media/image186.png"/></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2.xml"/><Relationship Id="rId1" Type="http://schemas.openxmlformats.org/officeDocument/2006/relationships/tags" Target="../tags/tag169.xml"/><Relationship Id="rId4" Type="http://schemas.openxmlformats.org/officeDocument/2006/relationships/image" Target="../media/image187.png"/></Relationships>
</file>

<file path=ppt/slides/_rels/slide19.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18" Type="http://schemas.openxmlformats.org/officeDocument/2006/relationships/image" Target="../media/image32.jpeg"/><Relationship Id="rId3" Type="http://schemas.openxmlformats.org/officeDocument/2006/relationships/notesSlide" Target="../notesSlides/notesSlide17.xml"/><Relationship Id="rId21" Type="http://schemas.openxmlformats.org/officeDocument/2006/relationships/image" Target="../media/image35.jpeg"/><Relationship Id="rId7" Type="http://schemas.openxmlformats.org/officeDocument/2006/relationships/image" Target="../media/image21.jpeg"/><Relationship Id="rId12" Type="http://schemas.openxmlformats.org/officeDocument/2006/relationships/image" Target="../media/image26.jpeg"/><Relationship Id="rId17" Type="http://schemas.openxmlformats.org/officeDocument/2006/relationships/image" Target="../media/image31.jpeg"/><Relationship Id="rId2" Type="http://schemas.openxmlformats.org/officeDocument/2006/relationships/slideLayout" Target="../slideLayouts/slideLayout6.xml"/><Relationship Id="rId16" Type="http://schemas.openxmlformats.org/officeDocument/2006/relationships/image" Target="../media/image30.jpeg"/><Relationship Id="rId20" Type="http://schemas.openxmlformats.org/officeDocument/2006/relationships/image" Target="../media/image34.jpeg"/><Relationship Id="rId1" Type="http://schemas.openxmlformats.org/officeDocument/2006/relationships/tags" Target="../tags/tag14.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5" Type="http://schemas.openxmlformats.org/officeDocument/2006/relationships/image" Target="../media/image29.jpeg"/><Relationship Id="rId10" Type="http://schemas.openxmlformats.org/officeDocument/2006/relationships/image" Target="../media/image24.jpeg"/><Relationship Id="rId19" Type="http://schemas.openxmlformats.org/officeDocument/2006/relationships/image" Target="../media/image33.jpeg"/><Relationship Id="rId4" Type="http://schemas.openxmlformats.org/officeDocument/2006/relationships/image" Target="../media/image18.jpeg"/><Relationship Id="rId9" Type="http://schemas.openxmlformats.org/officeDocument/2006/relationships/image" Target="../media/image23.jpeg"/><Relationship Id="rId14" Type="http://schemas.openxmlformats.org/officeDocument/2006/relationships/image" Target="../media/image28.jpeg"/></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2.xml"/><Relationship Id="rId1" Type="http://schemas.openxmlformats.org/officeDocument/2006/relationships/tags" Target="../tags/tag170.xml"/><Relationship Id="rId4" Type="http://schemas.openxmlformats.org/officeDocument/2006/relationships/image" Target="../media/image188.png"/></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2.xml"/><Relationship Id="rId1" Type="http://schemas.openxmlformats.org/officeDocument/2006/relationships/tags" Target="../tags/tag171.xml"/><Relationship Id="rId5" Type="http://schemas.openxmlformats.org/officeDocument/2006/relationships/image" Target="../media/image62.png"/><Relationship Id="rId4" Type="http://schemas.openxmlformats.org/officeDocument/2006/relationships/slide" Target="slide110.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1.xml"/><Relationship Id="rId1" Type="http://schemas.openxmlformats.org/officeDocument/2006/relationships/tags" Target="../tags/tag172.xml"/></Relationships>
</file>

<file path=ppt/slides/_rels/slide198.xml.rels><?xml version="1.0" encoding="UTF-8" standalone="yes"?>
<Relationships xmlns="http://schemas.openxmlformats.org/package/2006/relationships"><Relationship Id="rId3" Type="http://schemas.openxmlformats.org/officeDocument/2006/relationships/hyperlink" Target="https://www.varchev.com/wp-content/uploads/2015/12/150518_r26512-1200-630-06150519.jpg" TargetMode="External"/><Relationship Id="rId2" Type="http://schemas.openxmlformats.org/officeDocument/2006/relationships/notesSlide" Target="../notesSlides/notesSlide183.xml"/><Relationship Id="rId1" Type="http://schemas.openxmlformats.org/officeDocument/2006/relationships/slideLayout" Target="../slideLayouts/slideLayout2.xml"/><Relationship Id="rId4" Type="http://schemas.openxmlformats.org/officeDocument/2006/relationships/image" Target="../media/image189.jpeg"/></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2.xml"/><Relationship Id="rId1" Type="http://schemas.openxmlformats.org/officeDocument/2006/relationships/tags" Target="../tags/tag173.xml"/><Relationship Id="rId5" Type="http://schemas.openxmlformats.org/officeDocument/2006/relationships/image" Target="../media/image191.png"/><Relationship Id="rId4" Type="http://schemas.openxmlformats.org/officeDocument/2006/relationships/image" Target="../media/image190.jpg"/></Relationships>
</file>

<file path=ppt/slides/_rels/slide2.xml.rels><?xml version="1.0" encoding="UTF-8" standalone="yes"?>
<Relationships xmlns="http://schemas.openxmlformats.org/package/2006/relationships"><Relationship Id="rId2" Type="http://schemas.openxmlformats.org/officeDocument/2006/relationships/hyperlink" Target="https://class.hillvt.com/"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15.xml"/><Relationship Id="rId4" Type="http://schemas.openxmlformats.org/officeDocument/2006/relationships/image" Target="../media/image36.png"/></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85.xml"/><Relationship Id="rId7" Type="http://schemas.openxmlformats.org/officeDocument/2006/relationships/image" Target="../media/image195.png"/><Relationship Id="rId2" Type="http://schemas.openxmlformats.org/officeDocument/2006/relationships/slideLayout" Target="../slideLayouts/slideLayout2.xml"/><Relationship Id="rId1" Type="http://schemas.openxmlformats.org/officeDocument/2006/relationships/tags" Target="../tags/tag174.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jpeg"/></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186.xml"/><Relationship Id="rId7" Type="http://schemas.openxmlformats.org/officeDocument/2006/relationships/image" Target="../media/image194.png"/><Relationship Id="rId2" Type="http://schemas.openxmlformats.org/officeDocument/2006/relationships/slideLayout" Target="../slideLayouts/slideLayout2.xml"/><Relationship Id="rId1" Type="http://schemas.openxmlformats.org/officeDocument/2006/relationships/tags" Target="../tags/tag175.xml"/><Relationship Id="rId6" Type="http://schemas.openxmlformats.org/officeDocument/2006/relationships/image" Target="../media/image193.png"/><Relationship Id="rId5" Type="http://schemas.openxmlformats.org/officeDocument/2006/relationships/image" Target="../media/image192.jpeg"/><Relationship Id="rId4" Type="http://schemas.openxmlformats.org/officeDocument/2006/relationships/image" Target="../media/image195.png"/></Relationships>
</file>

<file path=ppt/slides/_rels/slide202.xml.rels><?xml version="1.0" encoding="UTF-8" standalone="yes"?>
<Relationships xmlns="http://schemas.openxmlformats.org/package/2006/relationships"><Relationship Id="rId8" Type="http://schemas.openxmlformats.org/officeDocument/2006/relationships/tags" Target="../tags/tag183.xml"/><Relationship Id="rId13" Type="http://schemas.openxmlformats.org/officeDocument/2006/relationships/image" Target="../media/image197.png"/><Relationship Id="rId3" Type="http://schemas.openxmlformats.org/officeDocument/2006/relationships/tags" Target="../tags/tag178.xml"/><Relationship Id="rId7" Type="http://schemas.openxmlformats.org/officeDocument/2006/relationships/tags" Target="../tags/tag182.xml"/><Relationship Id="rId12" Type="http://schemas.openxmlformats.org/officeDocument/2006/relationships/image" Target="../media/image196.png"/><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tags" Target="../tags/tag181.xml"/><Relationship Id="rId11" Type="http://schemas.openxmlformats.org/officeDocument/2006/relationships/notesSlide" Target="../notesSlides/notesSlide187.xml"/><Relationship Id="rId5" Type="http://schemas.openxmlformats.org/officeDocument/2006/relationships/tags" Target="../tags/tag180.xml"/><Relationship Id="rId15" Type="http://schemas.openxmlformats.org/officeDocument/2006/relationships/image" Target="../media/image199.png"/><Relationship Id="rId10" Type="http://schemas.openxmlformats.org/officeDocument/2006/relationships/slideLayout" Target="../slideLayouts/slideLayout6.xml"/><Relationship Id="rId4" Type="http://schemas.openxmlformats.org/officeDocument/2006/relationships/tags" Target="../tags/tag179.xml"/><Relationship Id="rId9" Type="http://schemas.openxmlformats.org/officeDocument/2006/relationships/tags" Target="../tags/tag184.xml"/><Relationship Id="rId14" Type="http://schemas.openxmlformats.org/officeDocument/2006/relationships/image" Target="../media/image198.png"/></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2.xml"/><Relationship Id="rId1" Type="http://schemas.openxmlformats.org/officeDocument/2006/relationships/tags" Target="../tags/tag186.xml"/></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2.xml"/><Relationship Id="rId1" Type="http://schemas.openxmlformats.org/officeDocument/2006/relationships/tags" Target="../tags/tag187.xml"/><Relationship Id="rId5" Type="http://schemas.openxmlformats.org/officeDocument/2006/relationships/image" Target="../media/image201.png"/><Relationship Id="rId4" Type="http://schemas.openxmlformats.org/officeDocument/2006/relationships/image" Target="../media/image200.png"/></Relationships>
</file>

<file path=ppt/slides/_rels/slide205.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202.png"/><Relationship Id="rId7" Type="http://schemas.openxmlformats.org/officeDocument/2006/relationships/image" Target="../media/image206.png"/><Relationship Id="rId2" Type="http://schemas.openxmlformats.org/officeDocument/2006/relationships/notesSlide" Target="../notesSlides/notesSlide190.xml"/><Relationship Id="rId1" Type="http://schemas.openxmlformats.org/officeDocument/2006/relationships/slideLayout" Target="../slideLayouts/slideLayout2.xml"/><Relationship Id="rId6" Type="http://schemas.openxmlformats.org/officeDocument/2006/relationships/image" Target="../media/image205.png"/><Relationship Id="rId5" Type="http://schemas.openxmlformats.org/officeDocument/2006/relationships/image" Target="../media/image204.jpeg"/><Relationship Id="rId4" Type="http://schemas.openxmlformats.org/officeDocument/2006/relationships/image" Target="../media/image203.png"/></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8" Type="http://schemas.openxmlformats.org/officeDocument/2006/relationships/image" Target="../media/image213.jpeg"/><Relationship Id="rId3" Type="http://schemas.openxmlformats.org/officeDocument/2006/relationships/image" Target="../media/image208.jpeg"/><Relationship Id="rId7" Type="http://schemas.openxmlformats.org/officeDocument/2006/relationships/image" Target="../media/image212.png"/><Relationship Id="rId2" Type="http://schemas.openxmlformats.org/officeDocument/2006/relationships/notesSlide" Target="../notesSlides/notesSlide192.xml"/><Relationship Id="rId1" Type="http://schemas.openxmlformats.org/officeDocument/2006/relationships/slideLayout" Target="../slideLayouts/slideLayout2.xml"/><Relationship Id="rId6" Type="http://schemas.openxmlformats.org/officeDocument/2006/relationships/image" Target="../media/image211.png"/><Relationship Id="rId5" Type="http://schemas.openxmlformats.org/officeDocument/2006/relationships/image" Target="../media/image210.png"/><Relationship Id="rId4" Type="http://schemas.openxmlformats.org/officeDocument/2006/relationships/image" Target="../media/image209.png"/><Relationship Id="rId9" Type="http://schemas.openxmlformats.org/officeDocument/2006/relationships/image" Target="../media/image214.png"/></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1.xml"/><Relationship Id="rId1" Type="http://schemas.openxmlformats.org/officeDocument/2006/relationships/tags" Target="../tags/tag188.xml"/></Relationships>
</file>

<file path=ppt/slides/_rels/slide209.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hyperlink" Target="https://www.jackhenrybanking.com/" TargetMode="External"/><Relationship Id="rId7" Type="http://schemas.openxmlformats.org/officeDocument/2006/relationships/hyperlink" Target="https://www.finastra.com/" TargetMode="External"/><Relationship Id="rId2" Type="http://schemas.openxmlformats.org/officeDocument/2006/relationships/notesSlide" Target="../notesSlides/notesSlide194.xml"/><Relationship Id="rId1" Type="http://schemas.openxmlformats.org/officeDocument/2006/relationships/slideLayout" Target="../slideLayouts/slideLayout2.xml"/><Relationship Id="rId6" Type="http://schemas.openxmlformats.org/officeDocument/2006/relationships/image" Target="../media/image217.svg"/><Relationship Id="rId5" Type="http://schemas.openxmlformats.org/officeDocument/2006/relationships/image" Target="../media/image216.png"/><Relationship Id="rId10" Type="http://schemas.openxmlformats.org/officeDocument/2006/relationships/image" Target="../media/image219.png"/><Relationship Id="rId4" Type="http://schemas.openxmlformats.org/officeDocument/2006/relationships/image" Target="../media/image215.png"/><Relationship Id="rId9" Type="http://schemas.openxmlformats.org/officeDocument/2006/relationships/hyperlink" Target="https://www.nymbus.com/" TargetMode="Externa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37.png"/></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1.xml"/><Relationship Id="rId1" Type="http://schemas.openxmlformats.org/officeDocument/2006/relationships/tags" Target="../tags/tag189.xml"/></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198.xml"/><Relationship Id="rId2" Type="http://schemas.openxmlformats.org/officeDocument/2006/relationships/slideLayout" Target="../slideLayouts/slideLayout1.xml"/><Relationship Id="rId1" Type="http://schemas.openxmlformats.org/officeDocument/2006/relationships/tags" Target="../tags/tag190.xml"/><Relationship Id="rId4" Type="http://schemas.openxmlformats.org/officeDocument/2006/relationships/image" Target="../media/image220.png"/></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199.xml"/><Relationship Id="rId2" Type="http://schemas.openxmlformats.org/officeDocument/2006/relationships/slideLayout" Target="../slideLayouts/slideLayout4.xml"/><Relationship Id="rId1" Type="http://schemas.openxmlformats.org/officeDocument/2006/relationships/tags" Target="../tags/tag19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19.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comments" Target="../comments/comment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tags" Target="../tags/tag21.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4.xml"/><Relationship Id="rId1" Type="http://schemas.openxmlformats.org/officeDocument/2006/relationships/tags" Target="../tags/tag25.xml"/><Relationship Id="rId6" Type="http://schemas.openxmlformats.org/officeDocument/2006/relationships/image" Target="../media/image41.png"/><Relationship Id="rId5" Type="http://schemas.openxmlformats.org/officeDocument/2006/relationships/image" Target="../media/image43.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44.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28.xml"/><Relationship Id="rId5" Type="http://schemas.openxmlformats.org/officeDocument/2006/relationships/image" Target="../media/image41.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41.png"/><Relationship Id="rId5" Type="http://schemas.openxmlformats.org/officeDocument/2006/relationships/image" Target="../media/image46.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tags" Target="../tags/tag30.xml"/><Relationship Id="rId4" Type="http://schemas.openxmlformats.org/officeDocument/2006/relationships/image" Target="../media/image47.emf"/></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48.em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2.xml"/><Relationship Id="rId5" Type="http://schemas.openxmlformats.org/officeDocument/2006/relationships/image" Target="../media/image38.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33.xml"/><Relationship Id="rId4" Type="http://schemas.openxmlformats.org/officeDocument/2006/relationships/image" Target="../media/image50.emf"/></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tags" Target="../tags/tag35.xml"/><Relationship Id="rId4" Type="http://schemas.openxmlformats.org/officeDocument/2006/relationships/image" Target="../media/image51.emf"/></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52.emf"/></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41.xml"/><Relationship Id="rId5" Type="http://schemas.openxmlformats.org/officeDocument/2006/relationships/image" Target="../media/image54.png"/><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6.xml"/><Relationship Id="rId1" Type="http://schemas.openxmlformats.org/officeDocument/2006/relationships/tags" Target="../tags/tag43.xml"/><Relationship Id="rId4" Type="http://schemas.openxmlformats.org/officeDocument/2006/relationships/image" Target="../media/image56.emf"/></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44.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45.xml"/><Relationship Id="rId5" Type="http://schemas.openxmlformats.org/officeDocument/2006/relationships/image" Target="../media/image43.png"/><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46.xml"/><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47.xml"/><Relationship Id="rId6" Type="http://schemas.openxmlformats.org/officeDocument/2006/relationships/image" Target="../media/image38.png"/><Relationship Id="rId5" Type="http://schemas.openxmlformats.org/officeDocument/2006/relationships/image" Target="../media/image61.png"/><Relationship Id="rId4" Type="http://schemas.openxmlformats.org/officeDocument/2006/relationships/hyperlink" Target="https://pentest-tools.com/home"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48.xml"/><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xml"/><Relationship Id="rId1" Type="http://schemas.openxmlformats.org/officeDocument/2006/relationships/tags" Target="../tags/tag49.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50.xml"/><Relationship Id="rId4" Type="http://schemas.openxmlformats.org/officeDocument/2006/relationships/image" Target="../media/image17.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6.xml"/><Relationship Id="rId1" Type="http://schemas.openxmlformats.org/officeDocument/2006/relationships/tags" Target="../tags/tag51.xml"/><Relationship Id="rId5" Type="http://schemas.openxmlformats.org/officeDocument/2006/relationships/image" Target="../media/image64.png"/><Relationship Id="rId4" Type="http://schemas.openxmlformats.org/officeDocument/2006/relationships/image" Target="../media/image63.tiff"/></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52.xml"/><Relationship Id="rId4" Type="http://schemas.openxmlformats.org/officeDocument/2006/relationships/image" Target="../media/image65.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6.xml"/><Relationship Id="rId1" Type="http://schemas.openxmlformats.org/officeDocument/2006/relationships/tags" Target="../tags/tag53.xml"/><Relationship Id="rId4" Type="http://schemas.openxmlformats.org/officeDocument/2006/relationships/image" Target="../media/image66.e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3.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4.xml"/><Relationship Id="rId1" Type="http://schemas.openxmlformats.org/officeDocument/2006/relationships/tags" Target="../tags/tag54.xml"/><Relationship Id="rId4" Type="http://schemas.openxmlformats.org/officeDocument/2006/relationships/image" Target="../media/image67.tiff"/></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6.xml"/><Relationship Id="rId1" Type="http://schemas.openxmlformats.org/officeDocument/2006/relationships/tags" Target="../tags/tag55.xml"/><Relationship Id="rId4" Type="http://schemas.openxmlformats.org/officeDocument/2006/relationships/image" Target="../media/image68.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5.xml"/><Relationship Id="rId1" Type="http://schemas.openxmlformats.org/officeDocument/2006/relationships/tags" Target="../tags/tag56.xml"/><Relationship Id="rId4" Type="http://schemas.openxmlformats.org/officeDocument/2006/relationships/image" Target="../media/image69.tiff"/></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59.xml"/><Relationship Id="rId4" Type="http://schemas.openxmlformats.org/officeDocument/2006/relationships/image" Target="../media/image70.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5.xml"/><Relationship Id="rId1" Type="http://schemas.openxmlformats.org/officeDocument/2006/relationships/tags" Target="../tags/tag60.xml"/><Relationship Id="rId4" Type="http://schemas.openxmlformats.org/officeDocument/2006/relationships/image" Target="../media/image69.tiff"/></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6.xml"/><Relationship Id="rId1" Type="http://schemas.openxmlformats.org/officeDocument/2006/relationships/tags" Target="../tags/tag6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3.tiff"/></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5.xml"/><Relationship Id="rId1" Type="http://schemas.openxmlformats.org/officeDocument/2006/relationships/tags" Target="../tags/tag63.xml"/><Relationship Id="rId4" Type="http://schemas.openxmlformats.org/officeDocument/2006/relationships/image" Target="../media/image69.tif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64.xml"/><Relationship Id="rId4" Type="http://schemas.openxmlformats.org/officeDocument/2006/relationships/image" Target="../media/image73.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65.xml"/><Relationship Id="rId4" Type="http://schemas.openxmlformats.org/officeDocument/2006/relationships/image" Target="../media/image74.tiff"/></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6.xml"/><Relationship Id="rId1" Type="http://schemas.openxmlformats.org/officeDocument/2006/relationships/tags" Target="../tags/tag66.xml"/><Relationship Id="rId4" Type="http://schemas.openxmlformats.org/officeDocument/2006/relationships/image" Target="../media/image75.emf"/></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68.xml"/><Relationship Id="rId4" Type="http://schemas.openxmlformats.org/officeDocument/2006/relationships/image" Target="../media/image76.tiff"/></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5.xml"/><Relationship Id="rId1" Type="http://schemas.openxmlformats.org/officeDocument/2006/relationships/tags" Target="../tags/tag69.xml"/><Relationship Id="rId4" Type="http://schemas.openxmlformats.org/officeDocument/2006/relationships/image" Target="../media/image69.tiff"/></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6.xml"/><Relationship Id="rId1" Type="http://schemas.openxmlformats.org/officeDocument/2006/relationships/tags" Target="../tags/tag70.xml"/><Relationship Id="rId4" Type="http://schemas.openxmlformats.org/officeDocument/2006/relationships/image" Target="../media/image77.emf"/></Relationships>
</file>

<file path=ppt/slides/_rels/slide7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71.xml"/><Relationship Id="rId4" Type="http://schemas.openxmlformats.org/officeDocument/2006/relationships/image" Target="../media/image6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xml"/><Relationship Id="rId1" Type="http://schemas.openxmlformats.org/officeDocument/2006/relationships/tags" Target="../tags/tag7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gif"/></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6.xml"/><Relationship Id="rId1" Type="http://schemas.openxmlformats.org/officeDocument/2006/relationships/tags" Target="../tags/tag73.xml"/><Relationship Id="rId4" Type="http://schemas.openxmlformats.org/officeDocument/2006/relationships/image" Target="../media/image82.tiff"/></Relationships>
</file>

<file path=ppt/slides/_rels/slide9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74.xml"/><Relationship Id="rId4" Type="http://schemas.openxmlformats.org/officeDocument/2006/relationships/image" Target="../media/image62.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xml"/><Relationship Id="rId1" Type="http://schemas.openxmlformats.org/officeDocument/2006/relationships/tags" Target="../tags/tag75.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76.xml"/><Relationship Id="rId4" Type="http://schemas.openxmlformats.org/officeDocument/2006/relationships/image" Target="../media/image17.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77.xml"/><Relationship Id="rId4" Type="http://schemas.openxmlformats.org/officeDocument/2006/relationships/image" Target="../media/image84.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6.xml"/><Relationship Id="rId1" Type="http://schemas.openxmlformats.org/officeDocument/2006/relationships/tags" Target="../tags/tag78.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86.xml"/><Relationship Id="rId7" Type="http://schemas.openxmlformats.org/officeDocument/2006/relationships/image" Target="../media/image87.png"/><Relationship Id="rId2" Type="http://schemas.openxmlformats.org/officeDocument/2006/relationships/slideLayout" Target="../slideLayouts/slideLayout6.xml"/><Relationship Id="rId1" Type="http://schemas.openxmlformats.org/officeDocument/2006/relationships/tags" Target="../tags/tag79.xml"/><Relationship Id="rId6" Type="http://schemas.openxmlformats.org/officeDocument/2006/relationships/image" Target="../media/image86.png"/><Relationship Id="rId5" Type="http://schemas.openxmlformats.org/officeDocument/2006/relationships/image" Target="../media/image41.png"/><Relationship Id="rId4" Type="http://schemas.openxmlformats.org/officeDocument/2006/relationships/image" Target="../media/image85.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80.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a:extLst>
              <a:ext uri="{FF2B5EF4-FFF2-40B4-BE49-F238E27FC236}">
                <a16:creationId xmlns:a16="http://schemas.microsoft.com/office/drawing/2014/main" id="{64CB1EFC-E3A4-474D-8DB7-49F104781E24}"/>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p:pic>
      <p:sp>
        <p:nvSpPr>
          <p:cNvPr id="10" name="Rectangle 9">
            <a:extLst>
              <a:ext uri="{FF2B5EF4-FFF2-40B4-BE49-F238E27FC236}">
                <a16:creationId xmlns:a16="http://schemas.microsoft.com/office/drawing/2014/main" id="{9727C84C-D9BF-47A0-B840-3E88032B0279}"/>
              </a:ext>
            </a:extLst>
          </p:cNvPr>
          <p:cNvSpPr/>
          <p:nvPr/>
        </p:nvSpPr>
        <p:spPr>
          <a:xfrm>
            <a:off x="0" y="1"/>
            <a:ext cx="3665496" cy="10287002"/>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34" name="Rectangle 33">
            <a:extLst>
              <a:ext uri="{FF2B5EF4-FFF2-40B4-BE49-F238E27FC236}">
                <a16:creationId xmlns:a16="http://schemas.microsoft.com/office/drawing/2014/main" id="{3291BCC6-7DAA-440E-BEAC-6130A4C08093}"/>
              </a:ext>
            </a:extLst>
          </p:cNvPr>
          <p:cNvSpPr/>
          <p:nvPr/>
        </p:nvSpPr>
        <p:spPr>
          <a:xfrm>
            <a:off x="3665496" y="1"/>
            <a:ext cx="3659409" cy="10287002"/>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36" name="Rectangle 35">
            <a:extLst>
              <a:ext uri="{FF2B5EF4-FFF2-40B4-BE49-F238E27FC236}">
                <a16:creationId xmlns:a16="http://schemas.microsoft.com/office/drawing/2014/main" id="{22D593C3-3BF2-4F73-BF37-D38FBCDF0A33}"/>
              </a:ext>
            </a:extLst>
          </p:cNvPr>
          <p:cNvSpPr/>
          <p:nvPr/>
        </p:nvSpPr>
        <p:spPr>
          <a:xfrm>
            <a:off x="7324907" y="1"/>
            <a:ext cx="3659409" cy="10287002"/>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38" name="Rectangle 37">
            <a:extLst>
              <a:ext uri="{FF2B5EF4-FFF2-40B4-BE49-F238E27FC236}">
                <a16:creationId xmlns:a16="http://schemas.microsoft.com/office/drawing/2014/main" id="{07202170-1242-41D1-9D32-16B2939CE504}"/>
              </a:ext>
            </a:extLst>
          </p:cNvPr>
          <p:cNvSpPr/>
          <p:nvPr/>
        </p:nvSpPr>
        <p:spPr>
          <a:xfrm>
            <a:off x="10976748" y="0"/>
            <a:ext cx="3659409" cy="10287002"/>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40" name="Rectangle 39">
            <a:extLst>
              <a:ext uri="{FF2B5EF4-FFF2-40B4-BE49-F238E27FC236}">
                <a16:creationId xmlns:a16="http://schemas.microsoft.com/office/drawing/2014/main" id="{34A84246-08D2-4D1F-AAE2-CAEE1F6220E7}"/>
              </a:ext>
            </a:extLst>
          </p:cNvPr>
          <p:cNvSpPr/>
          <p:nvPr/>
        </p:nvSpPr>
        <p:spPr>
          <a:xfrm>
            <a:off x="14628588" y="1"/>
            <a:ext cx="3659409" cy="10287002"/>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6" name="TextBox 5">
            <a:extLst>
              <a:ext uri="{FF2B5EF4-FFF2-40B4-BE49-F238E27FC236}">
                <a16:creationId xmlns:a16="http://schemas.microsoft.com/office/drawing/2014/main" id="{EC8BDAD2-3899-4ADE-8705-1FE5ACC6A9C0}"/>
              </a:ext>
            </a:extLst>
          </p:cNvPr>
          <p:cNvSpPr txBox="1"/>
          <p:nvPr/>
        </p:nvSpPr>
        <p:spPr>
          <a:xfrm>
            <a:off x="1522872" y="5529182"/>
            <a:ext cx="13744338" cy="2100575"/>
          </a:xfrm>
          <a:prstGeom prst="rect">
            <a:avLst/>
          </a:prstGeom>
          <a:noFill/>
        </p:spPr>
        <p:txBody>
          <a:bodyPr wrap="square" rtlCol="0">
            <a:spAutoFit/>
          </a:bodyPr>
          <a:lstStyle/>
          <a:p>
            <a:r>
              <a:rPr lang="en-US" sz="13050" b="1" i="1" spc="450" dirty="0">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DEPLOYING</a:t>
            </a:r>
            <a:endParaRPr lang="en-US" sz="13050" b="1" i="1" spc="450" dirty="0">
              <a:solidFill>
                <a:schemeClr val="accent2"/>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119" name="TextBox 118">
            <a:extLst>
              <a:ext uri="{FF2B5EF4-FFF2-40B4-BE49-F238E27FC236}">
                <a16:creationId xmlns:a16="http://schemas.microsoft.com/office/drawing/2014/main" id="{5D7657F2-4E68-4FF7-96AA-5DE6BBC64767}"/>
              </a:ext>
            </a:extLst>
          </p:cNvPr>
          <p:cNvSpPr txBox="1"/>
          <p:nvPr/>
        </p:nvSpPr>
        <p:spPr>
          <a:xfrm>
            <a:off x="1528266" y="7471658"/>
            <a:ext cx="9631224" cy="692497"/>
          </a:xfrm>
          <a:prstGeom prst="rect">
            <a:avLst/>
          </a:prstGeom>
          <a:noFill/>
        </p:spPr>
        <p:txBody>
          <a:bodyPr wrap="square" rtlCol="0">
            <a:spAutoFit/>
          </a:bodyPr>
          <a:lstStyle/>
          <a:p>
            <a:r>
              <a:rPr lang="en-US" sz="39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Internet and Intranet Firewalls</a:t>
            </a:r>
          </a:p>
        </p:txBody>
      </p:sp>
      <p:sp>
        <p:nvSpPr>
          <p:cNvPr id="5" name="Rectangle 4">
            <a:extLst>
              <a:ext uri="{FF2B5EF4-FFF2-40B4-BE49-F238E27FC236}">
                <a16:creationId xmlns:a16="http://schemas.microsoft.com/office/drawing/2014/main" id="{BEC38C05-7779-114F-B7AC-56481098E0FD}"/>
              </a:ext>
            </a:extLst>
          </p:cNvPr>
          <p:cNvSpPr/>
          <p:nvPr/>
        </p:nvSpPr>
        <p:spPr>
          <a:xfrm>
            <a:off x="6955971" y="9040911"/>
            <a:ext cx="10287000" cy="369332"/>
          </a:xfrm>
          <a:prstGeom prst="rect">
            <a:avLst/>
          </a:prstGeom>
        </p:spPr>
        <p:txBody>
          <a:bodyPr wrap="square">
            <a:spAutoFit/>
          </a:bodyPr>
          <a:lstStyle/>
          <a:p>
            <a:r>
              <a:rPr lang="en-US"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 Virtual Instructor-led Course Designed Specifically for FDIC Risk Management Examiners</a:t>
            </a:r>
          </a:p>
        </p:txBody>
      </p:sp>
      <p:pic>
        <p:nvPicPr>
          <p:cNvPr id="4" name="Picture 3">
            <a:extLst>
              <a:ext uri="{FF2B5EF4-FFF2-40B4-BE49-F238E27FC236}">
                <a16:creationId xmlns:a16="http://schemas.microsoft.com/office/drawing/2014/main" id="{2EAEA6E3-C518-CA4D-9C89-5DCF82AD530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067910" y="450375"/>
            <a:ext cx="3037345" cy="1680498"/>
          </a:xfrm>
          <a:prstGeom prst="rect">
            <a:avLst/>
          </a:prstGeom>
        </p:spPr>
      </p:pic>
    </p:spTree>
    <p:extLst>
      <p:ext uri="{BB962C8B-B14F-4D97-AF65-F5344CB8AC3E}">
        <p14:creationId xmlns:p14="http://schemas.microsoft.com/office/powerpoint/2010/main" val="226962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20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strVal val="#ppt_w+.3"/>
                                          </p:val>
                                        </p:tav>
                                        <p:tav tm="100000">
                                          <p:val>
                                            <p:strVal val="#ppt_w"/>
                                          </p:val>
                                        </p:tav>
                                      </p:tavLst>
                                    </p:anim>
                                    <p:anim calcmode="lin" valueType="num">
                                      <p:cBhvr>
                                        <p:cTn id="8" dur="1000" fill="hold"/>
                                        <p:tgtEl>
                                          <p:spTgt spid="34"/>
                                        </p:tgtEl>
                                        <p:attrNameLst>
                                          <p:attrName>ppt_h</p:attrName>
                                        </p:attrNameLst>
                                      </p:cBhvr>
                                      <p:tavLst>
                                        <p:tav tm="0">
                                          <p:val>
                                            <p:strVal val="#ppt_h"/>
                                          </p:val>
                                        </p:tav>
                                        <p:tav tm="100000">
                                          <p:val>
                                            <p:strVal val="#ppt_h"/>
                                          </p:val>
                                        </p:tav>
                                      </p:tavLst>
                                    </p:anim>
                                    <p:animEffect transition="in" filter="fade">
                                      <p:cBhvr>
                                        <p:cTn id="9" dur="1000"/>
                                        <p:tgtEl>
                                          <p:spTgt spid="34"/>
                                        </p:tgtEl>
                                      </p:cBhvr>
                                    </p:animEffect>
                                  </p:childTnLst>
                                </p:cTn>
                              </p:par>
                              <p:par>
                                <p:cTn id="10" presetID="55" presetClass="entr" presetSubtype="0" fill="hold" grpId="0" nodeType="withEffect">
                                  <p:stCondLst>
                                    <p:cond delay="100"/>
                                  </p:stCondLst>
                                  <p:childTnLst>
                                    <p:set>
                                      <p:cBhvr>
                                        <p:cTn id="11" dur="1" fill="hold">
                                          <p:stCondLst>
                                            <p:cond delay="0"/>
                                          </p:stCondLst>
                                        </p:cTn>
                                        <p:tgtEl>
                                          <p:spTgt spid="10"/>
                                        </p:tgtEl>
                                        <p:attrNameLst>
                                          <p:attrName>style.visibility</p:attrName>
                                        </p:attrNameLst>
                                      </p:cBhvr>
                                      <p:to>
                                        <p:strVal val="visible"/>
                                      </p:to>
                                    </p:set>
                                    <p:anim calcmode="lin" valueType="num">
                                      <p:cBhvr>
                                        <p:cTn id="12" dur="800" fill="hold"/>
                                        <p:tgtEl>
                                          <p:spTgt spid="10"/>
                                        </p:tgtEl>
                                        <p:attrNameLst>
                                          <p:attrName>ppt_w</p:attrName>
                                        </p:attrNameLst>
                                      </p:cBhvr>
                                      <p:tavLst>
                                        <p:tav tm="0">
                                          <p:val>
                                            <p:strVal val="#ppt_w*0.70"/>
                                          </p:val>
                                        </p:tav>
                                        <p:tav tm="100000">
                                          <p:val>
                                            <p:strVal val="#ppt_w"/>
                                          </p:val>
                                        </p:tav>
                                      </p:tavLst>
                                    </p:anim>
                                    <p:anim calcmode="lin" valueType="num">
                                      <p:cBhvr>
                                        <p:cTn id="13" dur="800" fill="hold"/>
                                        <p:tgtEl>
                                          <p:spTgt spid="10"/>
                                        </p:tgtEl>
                                        <p:attrNameLst>
                                          <p:attrName>ppt_h</p:attrName>
                                        </p:attrNameLst>
                                      </p:cBhvr>
                                      <p:tavLst>
                                        <p:tav tm="0">
                                          <p:val>
                                            <p:strVal val="#ppt_h"/>
                                          </p:val>
                                        </p:tav>
                                        <p:tav tm="100000">
                                          <p:val>
                                            <p:strVal val="#ppt_h"/>
                                          </p:val>
                                        </p:tav>
                                      </p:tavLst>
                                    </p:anim>
                                    <p:animEffect transition="in" filter="fade">
                                      <p:cBhvr>
                                        <p:cTn id="14" dur="800"/>
                                        <p:tgtEl>
                                          <p:spTgt spid="10"/>
                                        </p:tgtEl>
                                      </p:cBhvr>
                                    </p:animEffect>
                                  </p:childTnLst>
                                </p:cTn>
                              </p:par>
                              <p:par>
                                <p:cTn id="15" presetID="55" presetClass="entr" presetSubtype="0" fill="hold" grpId="0" nodeType="withEffect">
                                  <p:stCondLst>
                                    <p:cond delay="500"/>
                                  </p:stCondLst>
                                  <p:childTnLst>
                                    <p:set>
                                      <p:cBhvr>
                                        <p:cTn id="16" dur="1" fill="hold">
                                          <p:stCondLst>
                                            <p:cond delay="0"/>
                                          </p:stCondLst>
                                        </p:cTn>
                                        <p:tgtEl>
                                          <p:spTgt spid="40"/>
                                        </p:tgtEl>
                                        <p:attrNameLst>
                                          <p:attrName>style.visibility</p:attrName>
                                        </p:attrNameLst>
                                      </p:cBhvr>
                                      <p:to>
                                        <p:strVal val="visible"/>
                                      </p:to>
                                    </p:set>
                                    <p:anim calcmode="lin" valueType="num">
                                      <p:cBhvr>
                                        <p:cTn id="17" dur="1000" fill="hold"/>
                                        <p:tgtEl>
                                          <p:spTgt spid="40"/>
                                        </p:tgtEl>
                                        <p:attrNameLst>
                                          <p:attrName>ppt_w</p:attrName>
                                        </p:attrNameLst>
                                      </p:cBhvr>
                                      <p:tavLst>
                                        <p:tav tm="0">
                                          <p:val>
                                            <p:strVal val="#ppt_w*0.70"/>
                                          </p:val>
                                        </p:tav>
                                        <p:tav tm="100000">
                                          <p:val>
                                            <p:strVal val="#ppt_w"/>
                                          </p:val>
                                        </p:tav>
                                      </p:tavLst>
                                    </p:anim>
                                    <p:anim calcmode="lin" valueType="num">
                                      <p:cBhvr>
                                        <p:cTn id="18" dur="1000" fill="hold"/>
                                        <p:tgtEl>
                                          <p:spTgt spid="40"/>
                                        </p:tgtEl>
                                        <p:attrNameLst>
                                          <p:attrName>ppt_h</p:attrName>
                                        </p:attrNameLst>
                                      </p:cBhvr>
                                      <p:tavLst>
                                        <p:tav tm="0">
                                          <p:val>
                                            <p:strVal val="#ppt_h"/>
                                          </p:val>
                                        </p:tav>
                                        <p:tav tm="100000">
                                          <p:val>
                                            <p:strVal val="#ppt_h"/>
                                          </p:val>
                                        </p:tav>
                                      </p:tavLst>
                                    </p:anim>
                                    <p:animEffect transition="in" filter="fade">
                                      <p:cBhvr>
                                        <p:cTn id="19" dur="1000"/>
                                        <p:tgtEl>
                                          <p:spTgt spid="40"/>
                                        </p:tgtEl>
                                      </p:cBhvr>
                                    </p:animEffect>
                                  </p:childTnLst>
                                </p:cTn>
                              </p:par>
                              <p:par>
                                <p:cTn id="20" presetID="50" presetClass="entr" presetSubtype="0" decel="100000" fill="hold" grpId="0" nodeType="withEffect">
                                  <p:stCondLst>
                                    <p:cond delay="400"/>
                                  </p:stCondLst>
                                  <p:childTnLst>
                                    <p:set>
                                      <p:cBhvr>
                                        <p:cTn id="21" dur="1" fill="hold">
                                          <p:stCondLst>
                                            <p:cond delay="0"/>
                                          </p:stCondLst>
                                        </p:cTn>
                                        <p:tgtEl>
                                          <p:spTgt spid="36"/>
                                        </p:tgtEl>
                                        <p:attrNameLst>
                                          <p:attrName>style.visibility</p:attrName>
                                        </p:attrNameLst>
                                      </p:cBhvr>
                                      <p:to>
                                        <p:strVal val="visible"/>
                                      </p:to>
                                    </p:set>
                                    <p:anim calcmode="lin" valueType="num">
                                      <p:cBhvr>
                                        <p:cTn id="22" dur="1000" fill="hold"/>
                                        <p:tgtEl>
                                          <p:spTgt spid="36"/>
                                        </p:tgtEl>
                                        <p:attrNameLst>
                                          <p:attrName>ppt_w</p:attrName>
                                        </p:attrNameLst>
                                      </p:cBhvr>
                                      <p:tavLst>
                                        <p:tav tm="0">
                                          <p:val>
                                            <p:strVal val="#ppt_w+.3"/>
                                          </p:val>
                                        </p:tav>
                                        <p:tav tm="100000">
                                          <p:val>
                                            <p:strVal val="#ppt_w"/>
                                          </p:val>
                                        </p:tav>
                                      </p:tavLst>
                                    </p:anim>
                                    <p:anim calcmode="lin" valueType="num">
                                      <p:cBhvr>
                                        <p:cTn id="23" dur="1000" fill="hold"/>
                                        <p:tgtEl>
                                          <p:spTgt spid="36"/>
                                        </p:tgtEl>
                                        <p:attrNameLst>
                                          <p:attrName>ppt_h</p:attrName>
                                        </p:attrNameLst>
                                      </p:cBhvr>
                                      <p:tavLst>
                                        <p:tav tm="0">
                                          <p:val>
                                            <p:strVal val="#ppt_h"/>
                                          </p:val>
                                        </p:tav>
                                        <p:tav tm="100000">
                                          <p:val>
                                            <p:strVal val="#ppt_h"/>
                                          </p:val>
                                        </p:tav>
                                      </p:tavLst>
                                    </p:anim>
                                    <p:animEffect transition="in" filter="fade">
                                      <p:cBhvr>
                                        <p:cTn id="24" dur="1000"/>
                                        <p:tgtEl>
                                          <p:spTgt spid="36"/>
                                        </p:tgtEl>
                                      </p:cBhvr>
                                    </p:animEffect>
                                  </p:childTnLst>
                                </p:cTn>
                              </p:par>
                              <p:par>
                                <p:cTn id="25" presetID="50" presetClass="entr" presetSubtype="0" decel="100000" fill="hold" grpId="0" nodeType="withEffect">
                                  <p:stCondLst>
                                    <p:cond delay="600"/>
                                  </p:stCondLst>
                                  <p:childTnLst>
                                    <p:set>
                                      <p:cBhvr>
                                        <p:cTn id="26" dur="1" fill="hold">
                                          <p:stCondLst>
                                            <p:cond delay="0"/>
                                          </p:stCondLst>
                                        </p:cTn>
                                        <p:tgtEl>
                                          <p:spTgt spid="38"/>
                                        </p:tgtEl>
                                        <p:attrNameLst>
                                          <p:attrName>style.visibility</p:attrName>
                                        </p:attrNameLst>
                                      </p:cBhvr>
                                      <p:to>
                                        <p:strVal val="visible"/>
                                      </p:to>
                                    </p:set>
                                    <p:anim calcmode="lin" valueType="num">
                                      <p:cBhvr>
                                        <p:cTn id="27" dur="1000" fill="hold"/>
                                        <p:tgtEl>
                                          <p:spTgt spid="38"/>
                                        </p:tgtEl>
                                        <p:attrNameLst>
                                          <p:attrName>ppt_w</p:attrName>
                                        </p:attrNameLst>
                                      </p:cBhvr>
                                      <p:tavLst>
                                        <p:tav tm="0">
                                          <p:val>
                                            <p:strVal val="#ppt_w+.3"/>
                                          </p:val>
                                        </p:tav>
                                        <p:tav tm="100000">
                                          <p:val>
                                            <p:strVal val="#ppt_w"/>
                                          </p:val>
                                        </p:tav>
                                      </p:tavLst>
                                    </p:anim>
                                    <p:anim calcmode="lin" valueType="num">
                                      <p:cBhvr>
                                        <p:cTn id="28" dur="1000" fill="hold"/>
                                        <p:tgtEl>
                                          <p:spTgt spid="38"/>
                                        </p:tgtEl>
                                        <p:attrNameLst>
                                          <p:attrName>ppt_h</p:attrName>
                                        </p:attrNameLst>
                                      </p:cBhvr>
                                      <p:tavLst>
                                        <p:tav tm="0">
                                          <p:val>
                                            <p:strVal val="#ppt_h"/>
                                          </p:val>
                                        </p:tav>
                                        <p:tav tm="100000">
                                          <p:val>
                                            <p:strVal val="#ppt_h"/>
                                          </p:val>
                                        </p:tav>
                                      </p:tavLst>
                                    </p:anim>
                                    <p:animEffect transition="in" filter="fade">
                                      <p:cBhvr>
                                        <p:cTn id="29" dur="1000"/>
                                        <p:tgtEl>
                                          <p:spTgt spid="38"/>
                                        </p:tgtEl>
                                      </p:cBhvr>
                                    </p:animEffect>
                                  </p:childTnLst>
                                </p:cTn>
                              </p:par>
                              <p:par>
                                <p:cTn id="30" presetID="5" presetClass="entr" presetSubtype="10" fill="hold" grpId="0" nodeType="withEffect">
                                  <p:stCondLst>
                                    <p:cond delay="1400"/>
                                  </p:stCondLst>
                                  <p:childTnLst>
                                    <p:set>
                                      <p:cBhvr>
                                        <p:cTn id="31" dur="1" fill="hold">
                                          <p:stCondLst>
                                            <p:cond delay="0"/>
                                          </p:stCondLst>
                                        </p:cTn>
                                        <p:tgtEl>
                                          <p:spTgt spid="6"/>
                                        </p:tgtEl>
                                        <p:attrNameLst>
                                          <p:attrName>style.visibility</p:attrName>
                                        </p:attrNameLst>
                                      </p:cBhvr>
                                      <p:to>
                                        <p:strVal val="visible"/>
                                      </p:to>
                                    </p:set>
                                    <p:animEffect transition="in" filter="checkerboard(across)">
                                      <p:cBhvr>
                                        <p:cTn id="32" dur="700"/>
                                        <p:tgtEl>
                                          <p:spTgt spid="6"/>
                                        </p:tgtEl>
                                      </p:cBhvr>
                                    </p:animEffect>
                                  </p:childTnLst>
                                </p:cTn>
                              </p:par>
                              <p:par>
                                <p:cTn id="33" presetID="47" presetClass="entr" presetSubtype="0" fill="hold" grpId="0" nodeType="withEffect">
                                  <p:stCondLst>
                                    <p:cond delay="1900"/>
                                  </p:stCondLst>
                                  <p:childTnLst>
                                    <p:set>
                                      <p:cBhvr>
                                        <p:cTn id="34" dur="1" fill="hold">
                                          <p:stCondLst>
                                            <p:cond delay="0"/>
                                          </p:stCondLst>
                                        </p:cTn>
                                        <p:tgtEl>
                                          <p:spTgt spid="119"/>
                                        </p:tgtEl>
                                        <p:attrNameLst>
                                          <p:attrName>style.visibility</p:attrName>
                                        </p:attrNameLst>
                                      </p:cBhvr>
                                      <p:to>
                                        <p:strVal val="visible"/>
                                      </p:to>
                                    </p:set>
                                    <p:animEffect transition="in" filter="fade">
                                      <p:cBhvr>
                                        <p:cTn id="35" dur="1000"/>
                                        <p:tgtEl>
                                          <p:spTgt spid="119"/>
                                        </p:tgtEl>
                                      </p:cBhvr>
                                    </p:animEffect>
                                    <p:anim calcmode="lin" valueType="num">
                                      <p:cBhvr>
                                        <p:cTn id="36" dur="1000" fill="hold"/>
                                        <p:tgtEl>
                                          <p:spTgt spid="119"/>
                                        </p:tgtEl>
                                        <p:attrNameLst>
                                          <p:attrName>ppt_x</p:attrName>
                                        </p:attrNameLst>
                                      </p:cBhvr>
                                      <p:tavLst>
                                        <p:tav tm="0">
                                          <p:val>
                                            <p:strVal val="#ppt_x"/>
                                          </p:val>
                                        </p:tav>
                                        <p:tav tm="100000">
                                          <p:val>
                                            <p:strVal val="#ppt_x"/>
                                          </p:val>
                                        </p:tav>
                                      </p:tavLst>
                                    </p:anim>
                                    <p:anim calcmode="lin" valueType="num">
                                      <p:cBhvr>
                                        <p:cTn id="37"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4" grpId="0" animBg="1"/>
      <p:bldP spid="36" grpId="0" animBg="1"/>
      <p:bldP spid="38" grpId="0" animBg="1"/>
      <p:bldP spid="40" grpId="0" animBg="1"/>
      <p:bldP spid="6" grpId="0"/>
      <p:bldP spid="1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79F02-034A-518E-05A1-F6621EE1C78E}"/>
              </a:ext>
            </a:extLst>
          </p:cNvPr>
          <p:cNvSpPr>
            <a:spLocks noGrp="1"/>
          </p:cNvSpPr>
          <p:nvPr>
            <p:ph type="title"/>
          </p:nvPr>
        </p:nvSpPr>
        <p:spPr/>
        <p:txBody>
          <a:bodyPr/>
          <a:lstStyle/>
          <a:p>
            <a:r>
              <a:rPr lang="en-US" dirty="0"/>
              <a:t>What does the FFIEC say?</a:t>
            </a:r>
          </a:p>
        </p:txBody>
      </p:sp>
      <p:sp>
        <p:nvSpPr>
          <p:cNvPr id="3" name="Content Placeholder 2">
            <a:extLst>
              <a:ext uri="{FF2B5EF4-FFF2-40B4-BE49-F238E27FC236}">
                <a16:creationId xmlns:a16="http://schemas.microsoft.com/office/drawing/2014/main" id="{5033C3DF-C95B-EDC7-26A7-F144734A2200}"/>
              </a:ext>
            </a:extLst>
          </p:cNvPr>
          <p:cNvSpPr>
            <a:spLocks noGrp="1"/>
          </p:cNvSpPr>
          <p:nvPr>
            <p:ph idx="1"/>
          </p:nvPr>
        </p:nvSpPr>
        <p:spPr/>
        <p:txBody>
          <a:bodyPr/>
          <a:lstStyle/>
          <a:p>
            <a:r>
              <a:rPr lang="en-US" dirty="0"/>
              <a:t>Under Security Operations, the Information Security Booklet assigns important responsibilities to Firewalls and related devices and functions:</a:t>
            </a:r>
          </a:p>
          <a:p>
            <a:pPr lvl="1"/>
            <a:r>
              <a:rPr lang="en-US" dirty="0"/>
              <a:t>Threat Identification and Assessment</a:t>
            </a:r>
          </a:p>
          <a:p>
            <a:pPr lvl="1"/>
            <a:r>
              <a:rPr lang="en-US" dirty="0"/>
              <a:t>Threat Monitoring</a:t>
            </a:r>
          </a:p>
          <a:p>
            <a:pPr lvl="1"/>
            <a:r>
              <a:rPr lang="en-US" dirty="0"/>
              <a:t>Incident Identification and Assessment</a:t>
            </a:r>
          </a:p>
          <a:p>
            <a:pPr lvl="1"/>
            <a:r>
              <a:rPr lang="en-US" dirty="0"/>
              <a:t>Incident Response</a:t>
            </a:r>
          </a:p>
          <a:p>
            <a:r>
              <a:rPr lang="en-US" dirty="0">
                <a:solidFill>
                  <a:schemeClr val="tx1">
                    <a:lumMod val="65000"/>
                    <a:lumOff val="35000"/>
                  </a:schemeClr>
                </a:solidFill>
                <a:hlinkClick r:id="rId2">
                  <a:extLst>
                    <a:ext uri="{A12FA001-AC4F-418D-AE19-62706E023703}">
                      <ahyp:hlinkClr xmlns:ahyp="http://schemas.microsoft.com/office/drawing/2018/hyperlinkcolor" val="tx"/>
                    </a:ext>
                  </a:extLst>
                </a:hlinkClick>
              </a:rPr>
              <a:t>https://ithandbook.ffiec.gov/it-booklets/information-security/iii-security-operations/</a:t>
            </a:r>
            <a:endParaRPr lang="en-US" dirty="0">
              <a:solidFill>
                <a:schemeClr val="tx1">
                  <a:lumMod val="65000"/>
                  <a:lumOff val="35000"/>
                </a:schemeClr>
              </a:solidFill>
            </a:endParaRPr>
          </a:p>
          <a:p>
            <a:r>
              <a:rPr lang="en-US" dirty="0"/>
              <a:t>These roles are an important framework for us this week!</a:t>
            </a:r>
          </a:p>
        </p:txBody>
      </p:sp>
    </p:spTree>
    <p:extLst>
      <p:ext uri="{BB962C8B-B14F-4D97-AF65-F5344CB8AC3E}">
        <p14:creationId xmlns:p14="http://schemas.microsoft.com/office/powerpoint/2010/main" val="379110799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401" y="17767"/>
            <a:ext cx="15773400" cy="1988345"/>
          </a:xfrm>
        </p:spPr>
        <p:txBody>
          <a:bodyPr/>
          <a:lstStyle/>
          <a:p>
            <a:r>
              <a:rPr lang="en-US" dirty="0"/>
              <a:t>Botnets</a:t>
            </a:r>
          </a:p>
        </p:txBody>
      </p:sp>
      <p:sp>
        <p:nvSpPr>
          <p:cNvPr id="4" name="Content Placeholder 3"/>
          <p:cNvSpPr>
            <a:spLocks noGrp="1"/>
          </p:cNvSpPr>
          <p:nvPr>
            <p:ph idx="1"/>
          </p:nvPr>
        </p:nvSpPr>
        <p:spPr>
          <a:xfrm>
            <a:off x="722817" y="2193131"/>
            <a:ext cx="8532161" cy="7658100"/>
          </a:xfrm>
        </p:spPr>
        <p:txBody>
          <a:bodyPr>
            <a:normAutofit/>
          </a:bodyPr>
          <a:lstStyle/>
          <a:p>
            <a:r>
              <a:rPr lang="en-US" sz="3200" dirty="0"/>
              <a:t>Infect a computer with malware that allows it to be controlled</a:t>
            </a:r>
          </a:p>
          <a:p>
            <a:r>
              <a:rPr lang="en-US" sz="3200" dirty="0"/>
              <a:t>Do this to hundreds or thousands of computers</a:t>
            </a:r>
          </a:p>
          <a:p>
            <a:r>
              <a:rPr lang="en-US" sz="3200" dirty="0"/>
              <a:t>Control all of these by a command and control computer </a:t>
            </a:r>
            <a:br>
              <a:rPr lang="en-US" sz="3200" dirty="0"/>
            </a:br>
            <a:r>
              <a:rPr lang="en-US" sz="3200" dirty="0"/>
              <a:t>(not necessarily your own)</a:t>
            </a:r>
          </a:p>
          <a:p>
            <a:r>
              <a:rPr lang="en-US" sz="3200" dirty="0"/>
              <a:t>Initiate a coordinated attack on the desired target. I </a:t>
            </a:r>
            <a:r>
              <a:rPr lang="en-US" sz="3200" dirty="0" err="1"/>
              <a:t>dunno</a:t>
            </a:r>
            <a:r>
              <a:rPr lang="en-US" sz="3200" dirty="0"/>
              <a:t>, a bank?</a:t>
            </a:r>
          </a:p>
        </p:txBody>
      </p:sp>
      <p:pic>
        <p:nvPicPr>
          <p:cNvPr id="5" name="Happy PC"/>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87028" y="2809593"/>
            <a:ext cx="5258256" cy="3868248"/>
          </a:xfrm>
          <a:prstGeom prst="rect">
            <a:avLst/>
          </a:prstGeom>
        </p:spPr>
      </p:pic>
      <p:pic>
        <p:nvPicPr>
          <p:cNvPr id="6" name="Virus"/>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659600" y="800100"/>
            <a:ext cx="1316508" cy="1485900"/>
          </a:xfrm>
          <a:prstGeom prst="rect">
            <a:avLst/>
          </a:prstGeom>
        </p:spPr>
      </p:pic>
      <p:pic>
        <p:nvPicPr>
          <p:cNvPr id="11" name="Infected"/>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744228" y="2238093"/>
            <a:ext cx="1063203" cy="782148"/>
          </a:xfrm>
          <a:prstGeom prst="rect">
            <a:avLst/>
          </a:prstGeom>
        </p:spPr>
      </p:pic>
      <p:pic>
        <p:nvPicPr>
          <p:cNvPr id="7" name="Infected"/>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287028" y="2809593"/>
            <a:ext cx="5258256" cy="3868248"/>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72628" y="4066893"/>
            <a:ext cx="1063203" cy="782148"/>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029728" y="3381093"/>
            <a:ext cx="1063203" cy="782148"/>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72628" y="4866993"/>
            <a:ext cx="1063203" cy="782148"/>
          </a:xfrm>
          <a:prstGeom prst="rect">
            <a:avLst/>
          </a:prstGeom>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58328" y="1666593"/>
            <a:ext cx="1063203" cy="782148"/>
          </a:xfrm>
          <a:prstGeom prst="rect">
            <a:avLst/>
          </a:prstGeom>
        </p:spPr>
      </p:pic>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144528" y="1895193"/>
            <a:ext cx="1063203" cy="782148"/>
          </a:xfrm>
          <a:prstGeom prst="rect">
            <a:avLst/>
          </a:prstGeom>
        </p:spPr>
      </p:pic>
      <p:pic>
        <p:nvPicPr>
          <p:cNvPr id="14" name="Pictur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859028" y="2580993"/>
            <a:ext cx="1063203" cy="782148"/>
          </a:xfrm>
          <a:prstGeom prst="rect">
            <a:avLst/>
          </a:prstGeom>
        </p:spPr>
      </p:pic>
      <p:pic>
        <p:nvPicPr>
          <p:cNvPr id="15" name="Pictur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062392" y="4181193"/>
            <a:ext cx="1063203" cy="782148"/>
          </a:xfrm>
          <a:prstGeom prst="rect">
            <a:avLst/>
          </a:prstGeom>
        </p:spPr>
      </p:pic>
      <p:pic>
        <p:nvPicPr>
          <p:cNvPr id="16" name="Picture 1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887228" y="2009493"/>
            <a:ext cx="1063203" cy="782148"/>
          </a:xfrm>
          <a:prstGeom prst="rect">
            <a:avLst/>
          </a:prstGeom>
        </p:spPr>
      </p:pic>
      <p:pic>
        <p:nvPicPr>
          <p:cNvPr id="17" name="Picture 1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287028" y="1552293"/>
            <a:ext cx="1063203" cy="782148"/>
          </a:xfrm>
          <a:prstGeom prst="rect">
            <a:avLst/>
          </a:prstGeom>
        </p:spPr>
      </p:pic>
      <p:pic>
        <p:nvPicPr>
          <p:cNvPr id="18" name="Picture 1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715528" y="3381093"/>
            <a:ext cx="1063203" cy="782148"/>
          </a:xfrm>
          <a:prstGeom prst="rect">
            <a:avLst/>
          </a:prstGeom>
        </p:spPr>
      </p:pic>
      <p:pic>
        <p:nvPicPr>
          <p:cNvPr id="19" name="Picture 1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944628" y="1780893"/>
            <a:ext cx="1063203" cy="782148"/>
          </a:xfrm>
          <a:prstGeom prst="rect">
            <a:avLst/>
          </a:prstGeom>
        </p:spPr>
      </p:pic>
      <p:pic>
        <p:nvPicPr>
          <p:cNvPr id="20" name="Picture 1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430028" y="1552293"/>
            <a:ext cx="1063203" cy="782148"/>
          </a:xfrm>
          <a:prstGeom prst="rect">
            <a:avLst/>
          </a:prstGeom>
        </p:spPr>
      </p:pic>
      <p:pic>
        <p:nvPicPr>
          <p:cNvPr id="21" name="Picture 2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944128" y="2809593"/>
            <a:ext cx="1063203" cy="782148"/>
          </a:xfrm>
          <a:prstGeom prst="rect">
            <a:avLst/>
          </a:prstGeom>
        </p:spPr>
      </p:pic>
      <p:pic>
        <p:nvPicPr>
          <p:cNvPr id="22" name="Picture 2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573028" y="1323693"/>
            <a:ext cx="1063203" cy="782148"/>
          </a:xfrm>
          <a:prstGeom prst="rect">
            <a:avLst/>
          </a:prstGeom>
        </p:spPr>
      </p:pic>
      <p:pic>
        <p:nvPicPr>
          <p:cNvPr id="23" name="Picture 2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630428" y="2009493"/>
            <a:ext cx="1063203" cy="782148"/>
          </a:xfrm>
          <a:prstGeom prst="rect">
            <a:avLst/>
          </a:prstGeom>
        </p:spPr>
      </p:pic>
      <p:pic>
        <p:nvPicPr>
          <p:cNvPr id="24" name="Picture 2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053125" y="3381093"/>
            <a:ext cx="1063203" cy="782148"/>
          </a:xfrm>
          <a:prstGeom prst="rect">
            <a:avLst/>
          </a:prstGeom>
        </p:spPr>
      </p:pic>
      <p:pic>
        <p:nvPicPr>
          <p:cNvPr id="25" name="Picture 2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86928" y="2238093"/>
            <a:ext cx="1063203" cy="782148"/>
          </a:xfrm>
          <a:prstGeom prst="rect">
            <a:avLst/>
          </a:prstGeom>
        </p:spPr>
      </p:pic>
      <p:sp>
        <p:nvSpPr>
          <p:cNvPr id="95" name="TextBox 94"/>
          <p:cNvSpPr txBox="1"/>
          <p:nvPr/>
        </p:nvSpPr>
        <p:spPr>
          <a:xfrm rot="20040464">
            <a:off x="4638732" y="8489186"/>
            <a:ext cx="1053365" cy="507831"/>
          </a:xfrm>
          <a:prstGeom prst="rect">
            <a:avLst/>
          </a:prstGeom>
          <a:noFill/>
        </p:spPr>
        <p:txBody>
          <a:bodyPr wrap="none" rtlCol="0" anchor="ctr">
            <a:spAutoFit/>
          </a:bodyPr>
          <a:lstStyle/>
          <a:p>
            <a:r>
              <a:rPr lang="en-US" sz="2700">
                <a:solidFill>
                  <a:schemeClr val="accent1">
                    <a:lumMod val="75000"/>
                  </a:schemeClr>
                </a:solidFill>
                <a:latin typeface="+mj-lt"/>
              </a:rPr>
              <a:t>Attack</a:t>
            </a:r>
          </a:p>
        </p:txBody>
      </p:sp>
      <p:pic>
        <p:nvPicPr>
          <p:cNvPr id="26" name="Hearde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78052" y="7119182"/>
            <a:ext cx="3200400" cy="2732049"/>
          </a:xfrm>
          <a:prstGeom prst="rect">
            <a:avLst/>
          </a:prstGeom>
        </p:spPr>
      </p:pic>
      <p:pic>
        <p:nvPicPr>
          <p:cNvPr id="41" name="Attack"/>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5630428" y="1895194"/>
            <a:ext cx="1069848" cy="863321"/>
          </a:xfrm>
          <a:prstGeom prst="rect">
            <a:avLst/>
          </a:prstGeom>
        </p:spPr>
      </p:pic>
      <p:pic>
        <p:nvPicPr>
          <p:cNvPr id="35" name="Attack"/>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744228" y="2123794"/>
            <a:ext cx="1069848" cy="863321"/>
          </a:xfrm>
          <a:prstGeom prst="rect">
            <a:avLst/>
          </a:prstGeom>
        </p:spPr>
      </p:pic>
      <p:pic>
        <p:nvPicPr>
          <p:cNvPr id="28" name="Picture 2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372628" y="4866994"/>
            <a:ext cx="1069848" cy="863321"/>
          </a:xfrm>
          <a:prstGeom prst="rect">
            <a:avLst/>
          </a:prstGeom>
        </p:spPr>
      </p:pic>
      <p:pic>
        <p:nvPicPr>
          <p:cNvPr id="29" name="Picture 2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372628" y="4066894"/>
            <a:ext cx="1069848" cy="863321"/>
          </a:xfrm>
          <a:prstGeom prst="rect">
            <a:avLst/>
          </a:prstGeom>
        </p:spPr>
      </p:pic>
      <p:pic>
        <p:nvPicPr>
          <p:cNvPr id="30" name="Picture 2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995505" y="3220138"/>
            <a:ext cx="1069848" cy="863321"/>
          </a:xfrm>
          <a:prstGeom prst="rect">
            <a:avLst/>
          </a:prstGeom>
        </p:spPr>
      </p:pic>
      <p:pic>
        <p:nvPicPr>
          <p:cNvPr id="31" name="Picture 3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715528" y="3266794"/>
            <a:ext cx="1069848" cy="863321"/>
          </a:xfrm>
          <a:prstGeom prst="rect">
            <a:avLst/>
          </a:prstGeom>
        </p:spPr>
      </p:pic>
      <p:pic>
        <p:nvPicPr>
          <p:cNvPr id="32" name="Picture 3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486928" y="2123794"/>
            <a:ext cx="1069848" cy="863321"/>
          </a:xfrm>
          <a:prstGeom prst="rect">
            <a:avLst/>
          </a:prstGeom>
        </p:spPr>
      </p:pic>
      <p:pic>
        <p:nvPicPr>
          <p:cNvPr id="33" name="Picture 3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258328" y="1552294"/>
            <a:ext cx="1069848" cy="863321"/>
          </a:xfrm>
          <a:prstGeom prst="rect">
            <a:avLst/>
          </a:prstGeom>
        </p:spPr>
      </p:pic>
      <p:pic>
        <p:nvPicPr>
          <p:cNvPr id="34" name="Picture 3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287028" y="1437994"/>
            <a:ext cx="1069848" cy="863321"/>
          </a:xfrm>
          <a:prstGeom prst="rect">
            <a:avLst/>
          </a:prstGeom>
        </p:spPr>
      </p:pic>
      <p:pic>
        <p:nvPicPr>
          <p:cNvPr id="36" name="Picture 3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2430028" y="1437994"/>
            <a:ext cx="1069848" cy="863321"/>
          </a:xfrm>
          <a:prstGeom prst="rect">
            <a:avLst/>
          </a:prstGeom>
        </p:spPr>
      </p:pic>
      <p:pic>
        <p:nvPicPr>
          <p:cNvPr id="37" name="Picture 3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2887228" y="1895194"/>
            <a:ext cx="1069848" cy="863321"/>
          </a:xfrm>
          <a:prstGeom prst="rect">
            <a:avLst/>
          </a:prstGeom>
        </p:spPr>
      </p:pic>
      <p:pic>
        <p:nvPicPr>
          <p:cNvPr id="38" name="Picture 3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573028" y="1209394"/>
            <a:ext cx="1069848" cy="863321"/>
          </a:xfrm>
          <a:prstGeom prst="rect">
            <a:avLst/>
          </a:prstGeom>
        </p:spPr>
      </p:pic>
      <p:pic>
        <p:nvPicPr>
          <p:cNvPr id="39" name="Picture 3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4144528" y="1780894"/>
            <a:ext cx="1069848" cy="863321"/>
          </a:xfrm>
          <a:prstGeom prst="rect">
            <a:avLst/>
          </a:prstGeom>
        </p:spPr>
      </p:pic>
      <p:pic>
        <p:nvPicPr>
          <p:cNvPr id="40" name="Picture 3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4944628" y="1666594"/>
            <a:ext cx="1069848" cy="863321"/>
          </a:xfrm>
          <a:prstGeom prst="rect">
            <a:avLst/>
          </a:prstGeom>
        </p:spPr>
      </p:pic>
      <p:pic>
        <p:nvPicPr>
          <p:cNvPr id="42" name="Picture 4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5859028" y="2466694"/>
            <a:ext cx="1069848" cy="863321"/>
          </a:xfrm>
          <a:prstGeom prst="rect">
            <a:avLst/>
          </a:prstGeom>
        </p:spPr>
      </p:pic>
      <p:pic>
        <p:nvPicPr>
          <p:cNvPr id="43" name="Picture 4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024856" y="3266794"/>
            <a:ext cx="1069848" cy="863321"/>
          </a:xfrm>
          <a:prstGeom prst="rect">
            <a:avLst/>
          </a:prstGeom>
        </p:spPr>
      </p:pic>
      <p:pic>
        <p:nvPicPr>
          <p:cNvPr id="44" name="Picture 4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046480" y="4066894"/>
            <a:ext cx="1069848" cy="863321"/>
          </a:xfrm>
          <a:prstGeom prst="rect">
            <a:avLst/>
          </a:prstGeom>
        </p:spPr>
      </p:pic>
      <p:cxnSp>
        <p:nvCxnSpPr>
          <p:cNvPr id="46" name="Straight Arrow Connector 45"/>
          <p:cNvCxnSpPr>
            <a:stCxn id="28" idx="2"/>
          </p:cNvCxnSpPr>
          <p:nvPr/>
        </p:nvCxnSpPr>
        <p:spPr bwMode="auto">
          <a:xfrm>
            <a:off x="10907552" y="5730314"/>
            <a:ext cx="1979676" cy="4051580"/>
          </a:xfrm>
          <a:prstGeom prst="straightConnector1">
            <a:avLst/>
          </a:prstGeom>
          <a:solidFill>
            <a:schemeClr val="accent1"/>
          </a:solidFill>
          <a:ln w="28575" cap="flat" cmpd="sng" algn="ctr">
            <a:solidFill>
              <a:srgbClr val="C00000"/>
            </a:solidFill>
            <a:prstDash val="solid"/>
            <a:round/>
            <a:headEnd type="none" w="med" len="med"/>
            <a:tailEnd type="stealth" w="lg" len="lg"/>
          </a:ln>
          <a:effectLst/>
        </p:spPr>
      </p:cxnSp>
      <p:cxnSp>
        <p:nvCxnSpPr>
          <p:cNvPr id="49" name="Straight Arrow Connector 48"/>
          <p:cNvCxnSpPr/>
          <p:nvPr/>
        </p:nvCxnSpPr>
        <p:spPr bwMode="auto">
          <a:xfrm flipH="1">
            <a:off x="12887228" y="6924393"/>
            <a:ext cx="4229100" cy="2857500"/>
          </a:xfrm>
          <a:prstGeom prst="straightConnector1">
            <a:avLst/>
          </a:prstGeom>
          <a:solidFill>
            <a:schemeClr val="accent1"/>
          </a:solidFill>
          <a:ln w="28575" cap="flat" cmpd="sng" algn="ctr">
            <a:solidFill>
              <a:srgbClr val="C00000"/>
            </a:solidFill>
            <a:prstDash val="solid"/>
            <a:round/>
            <a:headEnd type="none" w="med" len="med"/>
            <a:tailEnd type="stealth" w="lg" len="lg"/>
          </a:ln>
          <a:effectLst/>
        </p:spPr>
      </p:cxnSp>
      <p:cxnSp>
        <p:nvCxnSpPr>
          <p:cNvPr id="50" name="Straight Arrow Connector 49"/>
          <p:cNvCxnSpPr/>
          <p:nvPr/>
        </p:nvCxnSpPr>
        <p:spPr bwMode="auto">
          <a:xfrm flipH="1">
            <a:off x="12887228" y="5895693"/>
            <a:ext cx="114300" cy="3886200"/>
          </a:xfrm>
          <a:prstGeom prst="straightConnector1">
            <a:avLst/>
          </a:prstGeom>
          <a:solidFill>
            <a:schemeClr val="accent1"/>
          </a:solidFill>
          <a:ln w="28575" cap="flat" cmpd="sng" algn="ctr">
            <a:solidFill>
              <a:srgbClr val="C00000"/>
            </a:solidFill>
            <a:prstDash val="solid"/>
            <a:round/>
            <a:headEnd type="none" w="med" len="med"/>
            <a:tailEnd type="stealth" w="lg" len="lg"/>
          </a:ln>
          <a:effectLst/>
        </p:spPr>
      </p:cxnSp>
      <p:cxnSp>
        <p:nvCxnSpPr>
          <p:cNvPr id="51" name="Straight Arrow Connector 50"/>
          <p:cNvCxnSpPr/>
          <p:nvPr/>
        </p:nvCxnSpPr>
        <p:spPr bwMode="auto">
          <a:xfrm flipH="1">
            <a:off x="12887228" y="6009993"/>
            <a:ext cx="800100" cy="3771900"/>
          </a:xfrm>
          <a:prstGeom prst="straightConnector1">
            <a:avLst/>
          </a:prstGeom>
          <a:solidFill>
            <a:schemeClr val="accent1"/>
          </a:solidFill>
          <a:ln w="28575" cap="flat" cmpd="sng" algn="ctr">
            <a:solidFill>
              <a:srgbClr val="C00000"/>
            </a:solidFill>
            <a:prstDash val="solid"/>
            <a:round/>
            <a:headEnd type="none" w="med" len="med"/>
            <a:tailEnd type="stealth" w="lg" len="lg"/>
          </a:ln>
          <a:effectLst/>
        </p:spPr>
      </p:cxnSp>
      <p:cxnSp>
        <p:nvCxnSpPr>
          <p:cNvPr id="52" name="Straight Arrow Connector 51"/>
          <p:cNvCxnSpPr/>
          <p:nvPr/>
        </p:nvCxnSpPr>
        <p:spPr bwMode="auto">
          <a:xfrm flipH="1">
            <a:off x="12887228" y="6238593"/>
            <a:ext cx="1485900" cy="3543300"/>
          </a:xfrm>
          <a:prstGeom prst="straightConnector1">
            <a:avLst/>
          </a:prstGeom>
          <a:solidFill>
            <a:schemeClr val="accent1"/>
          </a:solidFill>
          <a:ln w="28575" cap="flat" cmpd="sng" algn="ctr">
            <a:solidFill>
              <a:srgbClr val="C00000"/>
            </a:solidFill>
            <a:prstDash val="solid"/>
            <a:round/>
            <a:headEnd type="none" w="med" len="med"/>
            <a:tailEnd type="stealth" w="lg" len="lg"/>
          </a:ln>
          <a:effectLst/>
        </p:spPr>
      </p:cxnSp>
      <p:cxnSp>
        <p:nvCxnSpPr>
          <p:cNvPr id="53" name="Straight Arrow Connector 52"/>
          <p:cNvCxnSpPr/>
          <p:nvPr/>
        </p:nvCxnSpPr>
        <p:spPr bwMode="auto">
          <a:xfrm>
            <a:off x="11287028" y="5667093"/>
            <a:ext cx="1600200" cy="4114800"/>
          </a:xfrm>
          <a:prstGeom prst="straightConnector1">
            <a:avLst/>
          </a:prstGeom>
          <a:solidFill>
            <a:schemeClr val="accent1"/>
          </a:solidFill>
          <a:ln w="28575" cap="flat" cmpd="sng" algn="ctr">
            <a:solidFill>
              <a:srgbClr val="C00000"/>
            </a:solidFill>
            <a:prstDash val="solid"/>
            <a:round/>
            <a:headEnd type="none" w="med" len="med"/>
            <a:tailEnd type="stealth" w="lg" len="lg"/>
          </a:ln>
          <a:effectLst/>
        </p:spPr>
      </p:cxnSp>
      <p:cxnSp>
        <p:nvCxnSpPr>
          <p:cNvPr id="54" name="Straight Arrow Connector 53"/>
          <p:cNvCxnSpPr/>
          <p:nvPr/>
        </p:nvCxnSpPr>
        <p:spPr bwMode="auto">
          <a:xfrm flipH="1">
            <a:off x="12887228" y="5781393"/>
            <a:ext cx="4229100" cy="4000500"/>
          </a:xfrm>
          <a:prstGeom prst="straightConnector1">
            <a:avLst/>
          </a:prstGeom>
          <a:solidFill>
            <a:schemeClr val="accent1"/>
          </a:solidFill>
          <a:ln w="28575" cap="flat" cmpd="sng" algn="ctr">
            <a:solidFill>
              <a:srgbClr val="C00000"/>
            </a:solidFill>
            <a:prstDash val="solid"/>
            <a:round/>
            <a:headEnd type="none" w="med" len="med"/>
            <a:tailEnd type="stealth" w="lg" len="lg"/>
          </a:ln>
          <a:effectLst/>
        </p:spPr>
      </p:cxnSp>
      <p:cxnSp>
        <p:nvCxnSpPr>
          <p:cNvPr id="55" name="Straight Arrow Connector 54"/>
          <p:cNvCxnSpPr/>
          <p:nvPr/>
        </p:nvCxnSpPr>
        <p:spPr bwMode="auto">
          <a:xfrm flipH="1">
            <a:off x="12887228" y="6352893"/>
            <a:ext cx="1143000" cy="3429000"/>
          </a:xfrm>
          <a:prstGeom prst="straightConnector1">
            <a:avLst/>
          </a:prstGeom>
          <a:solidFill>
            <a:schemeClr val="accent1"/>
          </a:solidFill>
          <a:ln w="28575" cap="flat" cmpd="sng" algn="ctr">
            <a:solidFill>
              <a:srgbClr val="C00000"/>
            </a:solidFill>
            <a:prstDash val="solid"/>
            <a:round/>
            <a:headEnd type="none" w="med" len="med"/>
            <a:tailEnd type="stealth" w="lg" len="lg"/>
          </a:ln>
          <a:effectLst/>
        </p:spPr>
      </p:cxnSp>
      <p:cxnSp>
        <p:nvCxnSpPr>
          <p:cNvPr id="56" name="Straight Arrow Connector 55"/>
          <p:cNvCxnSpPr/>
          <p:nvPr/>
        </p:nvCxnSpPr>
        <p:spPr bwMode="auto">
          <a:xfrm>
            <a:off x="11629928" y="4295493"/>
            <a:ext cx="1257300" cy="5486400"/>
          </a:xfrm>
          <a:prstGeom prst="straightConnector1">
            <a:avLst/>
          </a:prstGeom>
          <a:solidFill>
            <a:schemeClr val="accent1"/>
          </a:solidFill>
          <a:ln w="28575" cap="flat" cmpd="sng" algn="ctr">
            <a:solidFill>
              <a:srgbClr val="C00000"/>
            </a:solidFill>
            <a:prstDash val="solid"/>
            <a:round/>
            <a:headEnd type="none" w="med" len="med"/>
            <a:tailEnd type="stealth" w="lg" len="lg"/>
          </a:ln>
          <a:effectLst/>
        </p:spPr>
      </p:cxnSp>
      <p:cxnSp>
        <p:nvCxnSpPr>
          <p:cNvPr id="57" name="Straight Arrow Connector 56"/>
          <p:cNvCxnSpPr/>
          <p:nvPr/>
        </p:nvCxnSpPr>
        <p:spPr bwMode="auto">
          <a:xfrm flipH="1">
            <a:off x="12887228" y="6581493"/>
            <a:ext cx="4000500" cy="3200400"/>
          </a:xfrm>
          <a:prstGeom prst="straightConnector1">
            <a:avLst/>
          </a:prstGeom>
          <a:solidFill>
            <a:schemeClr val="accent1"/>
          </a:solidFill>
          <a:ln w="28575" cap="flat" cmpd="sng" algn="ctr">
            <a:solidFill>
              <a:srgbClr val="C00000"/>
            </a:solidFill>
            <a:prstDash val="solid"/>
            <a:round/>
            <a:headEnd type="none" w="med" len="med"/>
            <a:tailEnd type="stealth" w="lg" len="lg"/>
          </a:ln>
          <a:effectLst/>
        </p:spPr>
      </p:cxnSp>
      <p:cxnSp>
        <p:nvCxnSpPr>
          <p:cNvPr id="58" name="Straight Arrow Connector 57"/>
          <p:cNvCxnSpPr>
            <a:cxnSpLocks/>
          </p:cNvCxnSpPr>
          <p:nvPr/>
        </p:nvCxnSpPr>
        <p:spPr bwMode="auto">
          <a:xfrm>
            <a:off x="10413776" y="5685045"/>
            <a:ext cx="2514599" cy="4057650"/>
          </a:xfrm>
          <a:prstGeom prst="straightConnector1">
            <a:avLst/>
          </a:prstGeom>
          <a:solidFill>
            <a:schemeClr val="accent1"/>
          </a:solidFill>
          <a:ln w="28575" cap="flat" cmpd="sng" algn="ctr">
            <a:solidFill>
              <a:srgbClr val="C00000"/>
            </a:solidFill>
            <a:prstDash val="solid"/>
            <a:round/>
            <a:headEnd type="none" w="med" len="med"/>
            <a:tailEnd type="stealth" w="lg" len="lg"/>
          </a:ln>
          <a:effectLst/>
        </p:spPr>
      </p:cxnSp>
      <p:cxnSp>
        <p:nvCxnSpPr>
          <p:cNvPr id="59" name="Straight Arrow Connector 58"/>
          <p:cNvCxnSpPr/>
          <p:nvPr/>
        </p:nvCxnSpPr>
        <p:spPr bwMode="auto">
          <a:xfrm>
            <a:off x="11401328" y="4981293"/>
            <a:ext cx="1485900" cy="4800600"/>
          </a:xfrm>
          <a:prstGeom prst="straightConnector1">
            <a:avLst/>
          </a:prstGeom>
          <a:solidFill>
            <a:schemeClr val="accent1"/>
          </a:solidFill>
          <a:ln w="28575" cap="flat" cmpd="sng" algn="ctr">
            <a:solidFill>
              <a:srgbClr val="C00000"/>
            </a:solidFill>
            <a:prstDash val="solid"/>
            <a:round/>
            <a:headEnd type="none" w="med" len="med"/>
            <a:tailEnd type="stealth" w="lg" len="lg"/>
          </a:ln>
          <a:effectLst/>
        </p:spPr>
      </p:cxnSp>
      <p:cxnSp>
        <p:nvCxnSpPr>
          <p:cNvPr id="60" name="Straight Arrow Connector 59"/>
          <p:cNvCxnSpPr/>
          <p:nvPr/>
        </p:nvCxnSpPr>
        <p:spPr bwMode="auto">
          <a:xfrm>
            <a:off x="12658628" y="6467193"/>
            <a:ext cx="228600" cy="3314700"/>
          </a:xfrm>
          <a:prstGeom prst="straightConnector1">
            <a:avLst/>
          </a:prstGeom>
          <a:solidFill>
            <a:schemeClr val="accent1"/>
          </a:solidFill>
          <a:ln w="28575" cap="flat" cmpd="sng" algn="ctr">
            <a:solidFill>
              <a:srgbClr val="C00000"/>
            </a:solidFill>
            <a:prstDash val="solid"/>
            <a:round/>
            <a:headEnd type="none" w="med" len="med"/>
            <a:tailEnd type="stealth" w="lg" len="lg"/>
          </a:ln>
          <a:effectLst/>
        </p:spPr>
      </p:cxnSp>
      <p:cxnSp>
        <p:nvCxnSpPr>
          <p:cNvPr id="61" name="Straight Arrow Connector 60"/>
          <p:cNvCxnSpPr/>
          <p:nvPr/>
        </p:nvCxnSpPr>
        <p:spPr bwMode="auto">
          <a:xfrm flipH="1">
            <a:off x="12887228" y="6352893"/>
            <a:ext cx="457200" cy="3429000"/>
          </a:xfrm>
          <a:prstGeom prst="straightConnector1">
            <a:avLst/>
          </a:prstGeom>
          <a:solidFill>
            <a:schemeClr val="accent1"/>
          </a:solidFill>
          <a:ln w="28575" cap="flat" cmpd="sng" algn="ctr">
            <a:solidFill>
              <a:srgbClr val="C00000"/>
            </a:solidFill>
            <a:prstDash val="solid"/>
            <a:round/>
            <a:headEnd type="none" w="med" len="med"/>
            <a:tailEnd type="stealth" w="lg" len="lg"/>
          </a:ln>
          <a:effectLst/>
        </p:spPr>
      </p:cxnSp>
      <p:cxnSp>
        <p:nvCxnSpPr>
          <p:cNvPr id="62" name="Straight Arrow Connector 61"/>
          <p:cNvCxnSpPr/>
          <p:nvPr/>
        </p:nvCxnSpPr>
        <p:spPr bwMode="auto">
          <a:xfrm flipH="1">
            <a:off x="12887228" y="6467193"/>
            <a:ext cx="1828800" cy="3314700"/>
          </a:xfrm>
          <a:prstGeom prst="straightConnector1">
            <a:avLst/>
          </a:prstGeom>
          <a:solidFill>
            <a:schemeClr val="accent1"/>
          </a:solidFill>
          <a:ln w="28575" cap="flat" cmpd="sng" algn="ctr">
            <a:solidFill>
              <a:srgbClr val="C00000"/>
            </a:solidFill>
            <a:prstDash val="solid"/>
            <a:round/>
            <a:headEnd type="none" w="med" len="med"/>
            <a:tailEnd type="stealth" w="lg" len="lg"/>
          </a:ln>
          <a:effectLst/>
        </p:spPr>
      </p:cxnSp>
      <p:cxnSp>
        <p:nvCxnSpPr>
          <p:cNvPr id="63" name="Straight Arrow Connector 62"/>
          <p:cNvCxnSpPr/>
          <p:nvPr/>
        </p:nvCxnSpPr>
        <p:spPr bwMode="auto">
          <a:xfrm flipH="1">
            <a:off x="12887228" y="5095593"/>
            <a:ext cx="3429000" cy="4686300"/>
          </a:xfrm>
          <a:prstGeom prst="straightConnector1">
            <a:avLst/>
          </a:prstGeom>
          <a:solidFill>
            <a:schemeClr val="accent1"/>
          </a:solidFill>
          <a:ln w="28575" cap="flat" cmpd="sng" algn="ctr">
            <a:solidFill>
              <a:srgbClr val="C00000"/>
            </a:solidFill>
            <a:prstDash val="solid"/>
            <a:round/>
            <a:headEnd type="none" w="med" len="med"/>
            <a:tailEnd type="stealth" w="lg" len="lg"/>
          </a:ln>
          <a:effectLst/>
        </p:spPr>
      </p:cxnSp>
      <p:cxnSp>
        <p:nvCxnSpPr>
          <p:cNvPr id="64" name="Straight Arrow Connector 63"/>
          <p:cNvCxnSpPr/>
          <p:nvPr/>
        </p:nvCxnSpPr>
        <p:spPr bwMode="auto">
          <a:xfrm flipH="1">
            <a:off x="12887228" y="5438493"/>
            <a:ext cx="4000500" cy="4343400"/>
          </a:xfrm>
          <a:prstGeom prst="straightConnector1">
            <a:avLst/>
          </a:prstGeom>
          <a:solidFill>
            <a:schemeClr val="accent1"/>
          </a:solidFill>
          <a:ln w="28575" cap="flat" cmpd="sng" algn="ctr">
            <a:solidFill>
              <a:srgbClr val="C00000"/>
            </a:solidFill>
            <a:prstDash val="solid"/>
            <a:round/>
            <a:headEnd type="none" w="med" len="med"/>
            <a:tailEnd type="stealth" w="lg" len="lg"/>
          </a:ln>
          <a:effectLst/>
        </p:spPr>
      </p:cxnSp>
      <p:sp>
        <p:nvSpPr>
          <p:cNvPr id="94" name="Rectangle 93"/>
          <p:cNvSpPr/>
          <p:nvPr/>
        </p:nvSpPr>
        <p:spPr bwMode="auto">
          <a:xfrm>
            <a:off x="12087128" y="3152493"/>
            <a:ext cx="3657600" cy="2514600"/>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none" lIns="137160" tIns="68580" rIns="137160" bIns="68580" numCol="1" rtlCol="0" anchor="t" anchorCtr="0" compatLnSpc="1">
            <a:prstTxWarp prst="textNoShape">
              <a:avLst/>
            </a:prstTxWarp>
            <a:noAutofit/>
          </a:bodyPr>
          <a:lstStyle/>
          <a:p>
            <a:pPr algn="ctr" defTabSz="1540670" fontAlgn="base">
              <a:lnSpc>
                <a:spcPct val="85000"/>
              </a:lnSpc>
              <a:spcBef>
                <a:spcPct val="0"/>
              </a:spcBef>
              <a:spcAft>
                <a:spcPct val="0"/>
              </a:spcAft>
            </a:pPr>
            <a:endParaRPr lang="en-US" sz="3300" b="1">
              <a:latin typeface="Arial Narrow" pitchFamily="34" charset="0"/>
            </a:endParaRPr>
          </a:p>
        </p:txBody>
      </p:sp>
      <p:pic>
        <p:nvPicPr>
          <p:cNvPr id="27" name="Attack"/>
          <p:cNvPicPr>
            <a:picLocks noChangeAspect="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287028" y="2466694"/>
            <a:ext cx="5258256" cy="4243184"/>
          </a:xfrm>
          <a:prstGeom prst="rect">
            <a:avLst/>
          </a:prstGeom>
        </p:spPr>
      </p:pic>
      <p:pic>
        <p:nvPicPr>
          <p:cNvPr id="65" name="Picture 64">
            <a:extLst>
              <a:ext uri="{FF2B5EF4-FFF2-40B4-BE49-F238E27FC236}">
                <a16:creationId xmlns:a16="http://schemas.microsoft.com/office/drawing/2014/main" id="{6FE5AEFD-63EE-D3DD-648F-05CBF1B4F9C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1234064" y="8727987"/>
            <a:ext cx="3277928" cy="2458446"/>
          </a:xfrm>
          <a:prstGeom prst="rect">
            <a:avLst/>
          </a:prstGeom>
        </p:spPr>
      </p:pic>
      <p:pic>
        <p:nvPicPr>
          <p:cNvPr id="66" name="Picture 65">
            <a:extLst>
              <a:ext uri="{FF2B5EF4-FFF2-40B4-BE49-F238E27FC236}">
                <a16:creationId xmlns:a16="http://schemas.microsoft.com/office/drawing/2014/main" id="{F8F71F93-27CF-DBA7-C785-0216465344AD}"/>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10668565" y="8533231"/>
            <a:ext cx="4153859" cy="1997161"/>
          </a:xfrm>
          <a:prstGeom prst="rect">
            <a:avLst/>
          </a:prstGeom>
        </p:spPr>
      </p:pic>
    </p:spTree>
    <p:custDataLst>
      <p:tags r:id="rId1"/>
    </p:custDataLst>
    <p:extLst>
      <p:ext uri="{BB962C8B-B14F-4D97-AF65-F5344CB8AC3E}">
        <p14:creationId xmlns:p14="http://schemas.microsoft.com/office/powerpoint/2010/main" val="164326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dissolve">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par>
                          <p:cTn id="13" fill="hold">
                            <p:stCondLst>
                              <p:cond delay="500"/>
                            </p:stCondLst>
                            <p:childTnLst>
                              <p:par>
                                <p:cTn id="14" presetID="0" presetClass="path" presetSubtype="0" accel="50000" decel="50000" fill="hold" nodeType="afterEffect">
                                  <p:stCondLst>
                                    <p:cond delay="0"/>
                                  </p:stCondLst>
                                  <p:childTnLst>
                                    <p:animMotion origin="layout" path="M -2.5E-6 2.96296E-6 L -2.5E-6 2.96296E-6 C -0.00052 0.00509 -0.00052 0.01551 -0.00278 0.02152 C -0.00399 0.02453 -0.00556 0.02754 -0.00677 0.03055 C -0.00695 0.03148 -0.00885 0.04514 -0.00955 0.04676 C -0.01094 0.05069 -0.01337 0.0537 -0.01493 0.05764 C -0.01649 0.06111 -0.01719 0.06504 -0.01892 0.06828 C -0.0217 0.07315 -0.0257 0.07639 -0.02847 0.08102 C -0.03802 0.09676 -0.02951 0.08426 -0.03924 0.09537 C -0.0408 0.09699 -0.04184 0.0993 -0.0434 0.10069 C -0.04549 0.10277 -0.04792 0.10416 -0.05017 0.10625 C -0.05295 0.10902 -0.05538 0.11227 -0.05816 0.11527 C -0.06129 0.11852 -0.06875 0.12569 -0.0717 0.12777 C -0.07379 0.1294 -0.07639 0.12986 -0.07847 0.13148 C -0.08038 0.13287 -0.08212 0.13495 -0.08385 0.1368 C -0.08524 0.13796 -0.08663 0.13912 -0.08785 0.14051 C -0.09479 0.14815 -0.09115 0.14884 -0.10278 0.15671 L -0.11354 0.16389 C -0.11458 0.1662 -0.11476 0.16921 -0.11632 0.17106 C -0.11858 0.17361 -0.1217 0.175 -0.12448 0.17639 C -0.12934 0.17916 -0.13299 0.18009 -0.13785 0.18194 C -0.13924 0.1831 -0.14045 0.18449 -0.14201 0.18541 C -0.14392 0.1868 -0.14965 0.18842 -0.15139 0.18912 C -0.1533 0.19074 -0.15486 0.19305 -0.15677 0.19444 C -0.15851 0.1956 -0.16042 0.1956 -0.16233 0.19629 C -0.16493 0.19745 -0.16771 0.19838 -0.17031 0.19977 C -0.17222 0.20092 -0.17396 0.20254 -0.1757 0.20347 C -0.17882 0.20486 -0.18212 0.20555 -0.18524 0.20717 C -0.1967 0.21273 -0.18438 0.20833 -0.19601 0.21597 C -0.19774 0.21713 -0.19965 0.2169 -0.20139 0.21782 C -0.21406 0.22407 -0.19844 0.21967 -0.21493 0.22338 C -0.21684 0.22453 -0.2184 0.22592 -0.22031 0.22685 C -0.22257 0.22777 -0.22483 0.22824 -0.22708 0.2287 C -0.2316 0.22986 -0.23629 0.23032 -0.24063 0.23217 C -0.24288 0.23333 -0.24514 0.23472 -0.2474 0.23588 C -0.2592 0.24166 -0.25156 0.23773 -0.26094 0.2412 C -0.26233 0.2419 -0.26354 0.24259 -0.26493 0.24305 C -0.26771 0.24398 -0.27031 0.24421 -0.27309 0.2449 C -0.27448 0.2456 -0.27587 0.24606 -0.27708 0.24676 C -0.27934 0.24791 -0.2816 0.2493 -0.28385 0.25023 C -0.28559 0.25115 -0.2875 0.25139 -0.28924 0.25208 C -0.29063 0.25254 -0.29201 0.25347 -0.2934 0.25393 C -0.29514 0.25463 -0.29688 0.25509 -0.29879 0.25578 C -0.32031 0.26389 -0.27656 0.24838 -0.30955 0.25926 C -0.31094 0.25972 -0.31215 0.26111 -0.31354 0.26111 C -0.34115 0.26227 -0.36858 0.26227 -0.39601 0.26296 C -0.39792 0.26412 -0.39983 0.26504 -0.40139 0.26643 C -0.40521 0.27014 -0.41476 0.28773 -0.41493 0.28819 C -0.4158 0.29004 -0.41649 0.2919 -0.41771 0.29352 C -0.41927 0.2956 -0.42118 0.29722 -0.42309 0.29884 C -0.42517 0.31041 -0.42344 0.30416 -0.42986 0.3169 L -0.42986 0.3169 C -0.43021 0.31875 -0.43073 0.3206 -0.43125 0.32245 C -0.43177 0.32477 -0.43195 0.32731 -0.43247 0.32963 C -0.43316 0.33217 -0.43438 0.33449 -0.43524 0.3368 C -0.43576 0.34166 -0.43611 0.34629 -0.43663 0.35115 C -0.43698 0.35486 -0.43785 0.35833 -0.43785 0.36203 C -0.43785 0.36504 -0.43715 0.36805 -0.43663 0.37106 C -0.43629 0.37291 -0.43629 0.375 -0.43524 0.37639 C -0.4342 0.37777 -0.43247 0.37731 -0.43125 0.37824 C -0.42257 0.38402 -0.42674 0.38356 -0.41771 0.38727 C -0.41406 0.38865 -0.41042 0.38935 -0.40677 0.39074 C -0.40451 0.39166 -0.40243 0.39352 -0.40017 0.39444 C -0.39653 0.39583 -0.38924 0.39815 -0.38924 0.39815 L -0.3434 0.39629 C -0.33976 0.39606 -0.33594 0.39629 -0.33247 0.39444 C -0.32535 0.39074 -0.31233 0.38009 -0.31233 0.38009 C -0.31042 0.37639 -0.30764 0.37338 -0.30677 0.36921 C -0.30556 0.36227 -0.30538 0.35972 -0.30278 0.35301 C -0.30208 0.35115 -0.30104 0.3493 -0.30017 0.34768 C -0.29965 0.34213 -0.29879 0.3368 -0.29879 0.33148 C -0.29879 0.32546 -0.29948 0.31736 -0.30139 0.31157 C -0.30226 0.30902 -0.30313 0.30671 -0.30417 0.3044 C -0.30504 0.30254 -0.30608 0.30092 -0.30677 0.29884 C -0.30781 0.29652 -0.30799 0.29328 -0.30955 0.29166 C -0.31181 0.28935 -0.31493 0.28958 -0.31771 0.28819 C -0.32622 0.28356 -0.32205 0.28541 -0.32986 0.28264 C -0.3309 0.28287 -0.3632 0.28379 -0.3717 0.28634 C -0.37413 0.28703 -0.37622 0.28889 -0.37847 0.29004 C -0.37986 0.29051 -0.38125 0.2912 -0.38247 0.29166 C -0.38351 0.29352 -0.38403 0.2956 -0.38524 0.29722 C -0.38646 0.29861 -0.38854 0.29884 -0.38924 0.30069 C -0.39097 0.30509 -0.3908 0.31041 -0.39201 0.31504 L -0.3934 0.3206 C -0.39288 0.32477 -0.3934 0.3294 -0.39201 0.3331 C -0.39132 0.33495 -0.38941 0.33495 -0.38785 0.33495 C -0.38021 0.33495 -0.37257 0.33379 -0.36493 0.3331 C -0.36354 0.33264 -0.36198 0.33264 -0.36094 0.33148 C -0.3599 0.33009 -0.36024 0.32777 -0.35955 0.32592 C -0.3559 0.3162 -0.35677 0.32546 -0.35677 0.31342 L -0.35677 0.31157 " pathEditMode="relative" ptsTypes="AAAAAAAAAAAAAAAAAAAAAAAAAAAAAAAAAAAAAAAAAAAAAAAAAAAAAAAAAAAAAAAAAAAAAAAAAAAAAAAAAAAAAAAAAAA">
                                      <p:cBhvr>
                                        <p:cTn id="15" dur="2000" fill="hold"/>
                                        <p:tgtEl>
                                          <p:spTgt spid="6"/>
                                        </p:tgtEl>
                                        <p:attrNameLst>
                                          <p:attrName>ppt_x</p:attrName>
                                          <p:attrName>ppt_y</p:attrName>
                                        </p:attrNameLst>
                                      </p:cBhvr>
                                    </p:animMotion>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500"/>
                                        <p:tgtEl>
                                          <p:spTgt spid="4">
                                            <p:txEl>
                                              <p:pRg st="1" end="1"/>
                                            </p:txEl>
                                          </p:spTgt>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
                                        <p:tgtEl>
                                          <p:spTgt spid="11"/>
                                        </p:tgtEl>
                                      </p:cBhvr>
                                    </p:animEffect>
                                  </p:childTnLst>
                                </p:cTn>
                              </p:par>
                            </p:childTnLst>
                          </p:cTn>
                        </p:par>
                        <p:par>
                          <p:cTn id="29" fill="hold">
                            <p:stCondLst>
                              <p:cond delay="600"/>
                            </p:stCondLst>
                            <p:childTnLst>
                              <p:par>
                                <p:cTn id="30" presetID="10" presetClass="entr" presetSubtype="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
                                        <p:tgtEl>
                                          <p:spTgt spid="8"/>
                                        </p:tgtEl>
                                      </p:cBhvr>
                                    </p:animEffect>
                                  </p:childTnLst>
                                </p:cTn>
                              </p:par>
                            </p:childTnLst>
                          </p:cTn>
                        </p:par>
                        <p:par>
                          <p:cTn id="33" fill="hold">
                            <p:stCondLst>
                              <p:cond delay="700"/>
                            </p:stCondLst>
                            <p:childTnLst>
                              <p:par>
                                <p:cTn id="34" presetID="10" presetClass="entr" presetSubtype="0"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
                                        <p:tgtEl>
                                          <p:spTgt spid="9"/>
                                        </p:tgtEl>
                                      </p:cBhvr>
                                    </p:animEffect>
                                  </p:childTnLst>
                                </p:cTn>
                              </p:par>
                            </p:childTnLst>
                          </p:cTn>
                        </p:par>
                        <p:par>
                          <p:cTn id="37" fill="hold">
                            <p:stCondLst>
                              <p:cond delay="800"/>
                            </p:stCondLst>
                            <p:childTnLst>
                              <p:par>
                                <p:cTn id="38" presetID="10" presetClass="entr" presetSubtype="0"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
                                        <p:tgtEl>
                                          <p:spTgt spid="10"/>
                                        </p:tgtEl>
                                      </p:cBhvr>
                                    </p:animEffect>
                                  </p:childTnLst>
                                </p:cTn>
                              </p:par>
                            </p:childTnLst>
                          </p:cTn>
                        </p:par>
                        <p:par>
                          <p:cTn id="41" fill="hold">
                            <p:stCondLst>
                              <p:cond delay="900"/>
                            </p:stCondLst>
                            <p:childTnLst>
                              <p:par>
                                <p:cTn id="42" presetID="10" presetClass="entr" presetSubtype="0" fill="hold"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
                                        <p:tgtEl>
                                          <p:spTgt spid="12"/>
                                        </p:tgtEl>
                                      </p:cBhvr>
                                    </p:animEffect>
                                  </p:childTnLst>
                                </p:cTn>
                              </p:par>
                            </p:childTnLst>
                          </p:cTn>
                        </p:par>
                        <p:par>
                          <p:cTn id="45" fill="hold">
                            <p:stCondLst>
                              <p:cond delay="1000"/>
                            </p:stCondLst>
                            <p:childTnLst>
                              <p:par>
                                <p:cTn id="46" presetID="10" presetClass="entr" presetSubtype="0" fill="hold"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
                                        <p:tgtEl>
                                          <p:spTgt spid="13"/>
                                        </p:tgtEl>
                                      </p:cBhvr>
                                    </p:animEffect>
                                  </p:childTnLst>
                                </p:cTn>
                              </p:par>
                            </p:childTnLst>
                          </p:cTn>
                        </p:par>
                        <p:par>
                          <p:cTn id="49" fill="hold">
                            <p:stCondLst>
                              <p:cond delay="1100"/>
                            </p:stCondLst>
                            <p:childTnLst>
                              <p:par>
                                <p:cTn id="50" presetID="10" presetClass="entr" presetSubtype="0" fill="hold"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00"/>
                                        <p:tgtEl>
                                          <p:spTgt spid="14"/>
                                        </p:tgtEl>
                                      </p:cBhvr>
                                    </p:animEffect>
                                  </p:childTnLst>
                                </p:cTn>
                              </p:par>
                            </p:childTnLst>
                          </p:cTn>
                        </p:par>
                        <p:par>
                          <p:cTn id="53" fill="hold">
                            <p:stCondLst>
                              <p:cond delay="1200"/>
                            </p:stCondLst>
                            <p:childTnLst>
                              <p:par>
                                <p:cTn id="54" presetID="10" presetClass="entr" presetSubtype="0" fill="hold"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
                                        <p:tgtEl>
                                          <p:spTgt spid="15"/>
                                        </p:tgtEl>
                                      </p:cBhvr>
                                    </p:animEffect>
                                  </p:childTnLst>
                                </p:cTn>
                              </p:par>
                            </p:childTnLst>
                          </p:cTn>
                        </p:par>
                        <p:par>
                          <p:cTn id="57" fill="hold">
                            <p:stCondLst>
                              <p:cond delay="13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100"/>
                                        <p:tgtEl>
                                          <p:spTgt spid="16"/>
                                        </p:tgtEl>
                                      </p:cBhvr>
                                    </p:animEffect>
                                  </p:childTnLst>
                                </p:cTn>
                              </p:par>
                            </p:childTnLst>
                          </p:cTn>
                        </p:par>
                        <p:par>
                          <p:cTn id="61" fill="hold">
                            <p:stCondLst>
                              <p:cond delay="1400"/>
                            </p:stCondLst>
                            <p:childTnLst>
                              <p:par>
                                <p:cTn id="62" presetID="10" presetClass="entr" presetSubtype="0" fill="hold" nodeType="after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100"/>
                                        <p:tgtEl>
                                          <p:spTgt spid="17"/>
                                        </p:tgtEl>
                                      </p:cBhvr>
                                    </p:animEffect>
                                  </p:childTnLst>
                                </p:cTn>
                              </p:par>
                            </p:childTnLst>
                          </p:cTn>
                        </p:par>
                        <p:par>
                          <p:cTn id="65" fill="hold">
                            <p:stCondLst>
                              <p:cond delay="1500"/>
                            </p:stCondLst>
                            <p:childTnLst>
                              <p:par>
                                <p:cTn id="66" presetID="10" presetClass="entr" presetSubtype="0" fill="hold" nodeType="after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100"/>
                                        <p:tgtEl>
                                          <p:spTgt spid="18"/>
                                        </p:tgtEl>
                                      </p:cBhvr>
                                    </p:animEffect>
                                  </p:childTnLst>
                                </p:cTn>
                              </p:par>
                            </p:childTnLst>
                          </p:cTn>
                        </p:par>
                        <p:par>
                          <p:cTn id="69" fill="hold">
                            <p:stCondLst>
                              <p:cond delay="1600"/>
                            </p:stCondLst>
                            <p:childTnLst>
                              <p:par>
                                <p:cTn id="70" presetID="10" presetClass="entr" presetSubtype="0" fill="hold" nodeType="after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100"/>
                                        <p:tgtEl>
                                          <p:spTgt spid="19"/>
                                        </p:tgtEl>
                                      </p:cBhvr>
                                    </p:animEffect>
                                  </p:childTnLst>
                                </p:cTn>
                              </p:par>
                            </p:childTnLst>
                          </p:cTn>
                        </p:par>
                        <p:par>
                          <p:cTn id="73" fill="hold">
                            <p:stCondLst>
                              <p:cond delay="1700"/>
                            </p:stCondLst>
                            <p:childTnLst>
                              <p:par>
                                <p:cTn id="74" presetID="10" presetClass="entr" presetSubtype="0" fill="hold" nodeType="after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00"/>
                                        <p:tgtEl>
                                          <p:spTgt spid="20"/>
                                        </p:tgtEl>
                                      </p:cBhvr>
                                    </p:animEffect>
                                  </p:childTnLst>
                                </p:cTn>
                              </p:par>
                            </p:childTnLst>
                          </p:cTn>
                        </p:par>
                        <p:par>
                          <p:cTn id="77" fill="hold">
                            <p:stCondLst>
                              <p:cond delay="1800"/>
                            </p:stCondLst>
                            <p:childTnLst>
                              <p:par>
                                <p:cTn id="78" presetID="10" presetClass="entr" presetSubtype="0" fill="hold" nodeType="after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fade">
                                      <p:cBhvr>
                                        <p:cTn id="80" dur="100"/>
                                        <p:tgtEl>
                                          <p:spTgt spid="21"/>
                                        </p:tgtEl>
                                      </p:cBhvr>
                                    </p:animEffect>
                                  </p:childTnLst>
                                </p:cTn>
                              </p:par>
                            </p:childTnLst>
                          </p:cTn>
                        </p:par>
                        <p:par>
                          <p:cTn id="81" fill="hold">
                            <p:stCondLst>
                              <p:cond delay="1900"/>
                            </p:stCondLst>
                            <p:childTnLst>
                              <p:par>
                                <p:cTn id="82" presetID="10" presetClass="entr" presetSubtype="0" fill="hold" nodeType="after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fade">
                                      <p:cBhvr>
                                        <p:cTn id="84" dur="100"/>
                                        <p:tgtEl>
                                          <p:spTgt spid="22"/>
                                        </p:tgtEl>
                                      </p:cBhvr>
                                    </p:animEffect>
                                  </p:childTnLst>
                                </p:cTn>
                              </p:par>
                            </p:childTnLst>
                          </p:cTn>
                        </p:par>
                        <p:par>
                          <p:cTn id="85" fill="hold">
                            <p:stCondLst>
                              <p:cond delay="2000"/>
                            </p:stCondLst>
                            <p:childTnLst>
                              <p:par>
                                <p:cTn id="86" presetID="10" presetClass="entr" presetSubtype="0" fill="hold" nodeType="after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fade">
                                      <p:cBhvr>
                                        <p:cTn id="88" dur="100"/>
                                        <p:tgtEl>
                                          <p:spTgt spid="23"/>
                                        </p:tgtEl>
                                      </p:cBhvr>
                                    </p:animEffect>
                                  </p:childTnLst>
                                </p:cTn>
                              </p:par>
                            </p:childTnLst>
                          </p:cTn>
                        </p:par>
                        <p:par>
                          <p:cTn id="89" fill="hold">
                            <p:stCondLst>
                              <p:cond delay="2100"/>
                            </p:stCondLst>
                            <p:childTnLst>
                              <p:par>
                                <p:cTn id="90" presetID="10" presetClass="entr" presetSubtype="0" fill="hold" nodeType="after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fade">
                                      <p:cBhvr>
                                        <p:cTn id="92" dur="100"/>
                                        <p:tgtEl>
                                          <p:spTgt spid="24"/>
                                        </p:tgtEl>
                                      </p:cBhvr>
                                    </p:animEffect>
                                  </p:childTnLst>
                                </p:cTn>
                              </p:par>
                            </p:childTnLst>
                          </p:cTn>
                        </p:par>
                        <p:par>
                          <p:cTn id="93" fill="hold">
                            <p:stCondLst>
                              <p:cond delay="2200"/>
                            </p:stCondLst>
                            <p:childTnLst>
                              <p:par>
                                <p:cTn id="94" presetID="10" presetClass="entr" presetSubtype="0" fill="hold" nodeType="after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fade">
                                      <p:cBhvr>
                                        <p:cTn id="96" dur="100"/>
                                        <p:tgtEl>
                                          <p:spTgt spid="25"/>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4">
                                            <p:txEl>
                                              <p:pRg st="2" end="2"/>
                                            </p:txEl>
                                          </p:spTgt>
                                        </p:tgtEl>
                                        <p:attrNameLst>
                                          <p:attrName>style.visibility</p:attrName>
                                        </p:attrNameLst>
                                      </p:cBhvr>
                                      <p:to>
                                        <p:strVal val="visible"/>
                                      </p:to>
                                    </p:set>
                                    <p:animEffect transition="in" filter="fade">
                                      <p:cBhvr>
                                        <p:cTn id="101" dur="500"/>
                                        <p:tgtEl>
                                          <p:spTgt spid="4">
                                            <p:txEl>
                                              <p:pRg st="2" end="2"/>
                                            </p:txEl>
                                          </p:spTgt>
                                        </p:tgtEl>
                                      </p:cBhvr>
                                    </p:animEffect>
                                  </p:childTnLst>
                                </p:cTn>
                              </p:par>
                            </p:childTnLst>
                          </p:cTn>
                        </p:par>
                        <p:par>
                          <p:cTn id="102" fill="hold">
                            <p:stCondLst>
                              <p:cond delay="500"/>
                            </p:stCondLst>
                            <p:childTnLst>
                              <p:par>
                                <p:cTn id="103" presetID="10" presetClass="entr" presetSubtype="0" fill="hold" nodeType="afterEffect">
                                  <p:stCondLst>
                                    <p:cond delay="0"/>
                                  </p:stCondLst>
                                  <p:childTnLst>
                                    <p:set>
                                      <p:cBhvr>
                                        <p:cTn id="104" dur="1" fill="hold">
                                          <p:stCondLst>
                                            <p:cond delay="0"/>
                                          </p:stCondLst>
                                        </p:cTn>
                                        <p:tgtEl>
                                          <p:spTgt spid="26"/>
                                        </p:tgtEl>
                                        <p:attrNameLst>
                                          <p:attrName>style.visibility</p:attrName>
                                        </p:attrNameLst>
                                      </p:cBhvr>
                                      <p:to>
                                        <p:strVal val="visible"/>
                                      </p:to>
                                    </p:set>
                                    <p:animEffect transition="in" filter="fade">
                                      <p:cBhvr>
                                        <p:cTn id="105" dur="500"/>
                                        <p:tgtEl>
                                          <p:spTgt spid="26"/>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4">
                                            <p:txEl>
                                              <p:pRg st="3" end="3"/>
                                            </p:txEl>
                                          </p:spTgt>
                                        </p:tgtEl>
                                        <p:attrNameLst>
                                          <p:attrName>style.visibility</p:attrName>
                                        </p:attrNameLst>
                                      </p:cBhvr>
                                      <p:to>
                                        <p:strVal val="visible"/>
                                      </p:to>
                                    </p:set>
                                    <p:animEffect transition="in" filter="fade">
                                      <p:cBhvr>
                                        <p:cTn id="110" dur="500"/>
                                        <p:tgtEl>
                                          <p:spTgt spid="4">
                                            <p:txEl>
                                              <p:pRg st="3" end="3"/>
                                            </p:txEl>
                                          </p:spTgt>
                                        </p:tgtEl>
                                      </p:cBhvr>
                                    </p:animEffect>
                                  </p:childTnLst>
                                </p:cTn>
                              </p:par>
                            </p:childTnLst>
                          </p:cTn>
                        </p:par>
                        <p:par>
                          <p:cTn id="111" fill="hold">
                            <p:stCondLst>
                              <p:cond delay="500"/>
                            </p:stCondLst>
                            <p:childTnLst>
                              <p:par>
                                <p:cTn id="112" presetID="1" presetClass="entr" presetSubtype="0" fill="hold" grpId="1" nodeType="afterEffect">
                                  <p:stCondLst>
                                    <p:cond delay="0"/>
                                  </p:stCondLst>
                                  <p:childTnLst>
                                    <p:set>
                                      <p:cBhvr>
                                        <p:cTn id="113" dur="1" fill="hold">
                                          <p:stCondLst>
                                            <p:cond delay="0"/>
                                          </p:stCondLst>
                                        </p:cTn>
                                        <p:tgtEl>
                                          <p:spTgt spid="95"/>
                                        </p:tgtEl>
                                        <p:attrNameLst>
                                          <p:attrName>style.visibility</p:attrName>
                                        </p:attrNameLst>
                                      </p:cBhvr>
                                      <p:to>
                                        <p:strVal val="visible"/>
                                      </p:to>
                                    </p:set>
                                  </p:childTnLst>
                                </p:cTn>
                              </p:par>
                              <p:par>
                                <p:cTn id="114" presetID="42" presetClass="path" presetSubtype="0" accel="50000" decel="50000" fill="hold" grpId="0" nodeType="withEffect">
                                  <p:stCondLst>
                                    <p:cond delay="0"/>
                                  </p:stCondLst>
                                  <p:childTnLst>
                                    <p:animMotion origin="layout" path="M 4.16667E-6 1.48148E-6 L 0.53177 -0.23866 " pathEditMode="relative" rAng="0" ptsTypes="AA">
                                      <p:cBhvr>
                                        <p:cTn id="115" dur="2000" fill="hold"/>
                                        <p:tgtEl>
                                          <p:spTgt spid="95"/>
                                        </p:tgtEl>
                                        <p:attrNameLst>
                                          <p:attrName>ppt_x</p:attrName>
                                          <p:attrName>ppt_y</p:attrName>
                                        </p:attrNameLst>
                                      </p:cBhvr>
                                      <p:rCtr x="26580" y="-11944"/>
                                    </p:animMotion>
                                  </p:childTnLst>
                                </p:cTn>
                              </p:par>
                            </p:childTnLst>
                          </p:cTn>
                        </p:par>
                        <p:par>
                          <p:cTn id="116" fill="hold">
                            <p:stCondLst>
                              <p:cond delay="2500"/>
                            </p:stCondLst>
                            <p:childTnLst>
                              <p:par>
                                <p:cTn id="117" presetID="10" presetClass="entr" presetSubtype="0" fill="hold" nodeType="afterEffect">
                                  <p:stCondLst>
                                    <p:cond delay="0"/>
                                  </p:stCondLst>
                                  <p:childTnLst>
                                    <p:set>
                                      <p:cBhvr>
                                        <p:cTn id="118" dur="1" fill="hold">
                                          <p:stCondLst>
                                            <p:cond delay="0"/>
                                          </p:stCondLst>
                                        </p:cTn>
                                        <p:tgtEl>
                                          <p:spTgt spid="27"/>
                                        </p:tgtEl>
                                        <p:attrNameLst>
                                          <p:attrName>style.visibility</p:attrName>
                                        </p:attrNameLst>
                                      </p:cBhvr>
                                      <p:to>
                                        <p:strVal val="visible"/>
                                      </p:to>
                                    </p:set>
                                    <p:animEffect transition="in" filter="fade">
                                      <p:cBhvr>
                                        <p:cTn id="119" dur="100"/>
                                        <p:tgtEl>
                                          <p:spTgt spid="27"/>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94"/>
                                        </p:tgtEl>
                                        <p:attrNameLst>
                                          <p:attrName>style.visibility</p:attrName>
                                        </p:attrNameLst>
                                      </p:cBhvr>
                                      <p:to>
                                        <p:strVal val="visible"/>
                                      </p:to>
                                    </p:set>
                                    <p:animEffect transition="in" filter="fade">
                                      <p:cBhvr>
                                        <p:cTn id="122" dur="100"/>
                                        <p:tgtEl>
                                          <p:spTgt spid="94"/>
                                        </p:tgtEl>
                                      </p:cBhvr>
                                    </p:animEffect>
                                  </p:childTnLst>
                                </p:cTn>
                              </p:par>
                            </p:childTnLst>
                          </p:cTn>
                        </p:par>
                        <p:par>
                          <p:cTn id="123" fill="hold">
                            <p:stCondLst>
                              <p:cond delay="2600"/>
                            </p:stCondLst>
                            <p:childTnLst>
                              <p:par>
                                <p:cTn id="124" presetID="10" presetClass="entr" presetSubtype="0" fill="hold" nodeType="afterEffect">
                                  <p:stCondLst>
                                    <p:cond delay="0"/>
                                  </p:stCondLst>
                                  <p:childTnLst>
                                    <p:set>
                                      <p:cBhvr>
                                        <p:cTn id="125" dur="1" fill="hold">
                                          <p:stCondLst>
                                            <p:cond delay="0"/>
                                          </p:stCondLst>
                                        </p:cTn>
                                        <p:tgtEl>
                                          <p:spTgt spid="41"/>
                                        </p:tgtEl>
                                        <p:attrNameLst>
                                          <p:attrName>style.visibility</p:attrName>
                                        </p:attrNameLst>
                                      </p:cBhvr>
                                      <p:to>
                                        <p:strVal val="visible"/>
                                      </p:to>
                                    </p:set>
                                    <p:animEffect transition="in" filter="fade">
                                      <p:cBhvr>
                                        <p:cTn id="126" dur="100"/>
                                        <p:tgtEl>
                                          <p:spTgt spid="41"/>
                                        </p:tgtEl>
                                      </p:cBhvr>
                                    </p:animEffect>
                                  </p:childTnLst>
                                </p:cTn>
                              </p:par>
                            </p:childTnLst>
                          </p:cTn>
                        </p:par>
                        <p:par>
                          <p:cTn id="127" fill="hold">
                            <p:stCondLst>
                              <p:cond delay="2700"/>
                            </p:stCondLst>
                            <p:childTnLst>
                              <p:par>
                                <p:cTn id="128" presetID="10" presetClass="entr" presetSubtype="0" fill="hold" nodeType="afterEffect">
                                  <p:stCondLst>
                                    <p:cond delay="0"/>
                                  </p:stCondLst>
                                  <p:childTnLst>
                                    <p:set>
                                      <p:cBhvr>
                                        <p:cTn id="129" dur="1" fill="hold">
                                          <p:stCondLst>
                                            <p:cond delay="0"/>
                                          </p:stCondLst>
                                        </p:cTn>
                                        <p:tgtEl>
                                          <p:spTgt spid="35"/>
                                        </p:tgtEl>
                                        <p:attrNameLst>
                                          <p:attrName>style.visibility</p:attrName>
                                        </p:attrNameLst>
                                      </p:cBhvr>
                                      <p:to>
                                        <p:strVal val="visible"/>
                                      </p:to>
                                    </p:set>
                                    <p:animEffect transition="in" filter="fade">
                                      <p:cBhvr>
                                        <p:cTn id="130" dur="100"/>
                                        <p:tgtEl>
                                          <p:spTgt spid="35"/>
                                        </p:tgtEl>
                                      </p:cBhvr>
                                    </p:animEffect>
                                  </p:childTnLst>
                                </p:cTn>
                              </p:par>
                            </p:childTnLst>
                          </p:cTn>
                        </p:par>
                        <p:par>
                          <p:cTn id="131" fill="hold">
                            <p:stCondLst>
                              <p:cond delay="2800"/>
                            </p:stCondLst>
                            <p:childTnLst>
                              <p:par>
                                <p:cTn id="132" presetID="10" presetClass="entr" presetSubtype="0" fill="hold" nodeType="afterEffect">
                                  <p:stCondLst>
                                    <p:cond delay="0"/>
                                  </p:stCondLst>
                                  <p:childTnLst>
                                    <p:set>
                                      <p:cBhvr>
                                        <p:cTn id="133" dur="1" fill="hold">
                                          <p:stCondLst>
                                            <p:cond delay="0"/>
                                          </p:stCondLst>
                                        </p:cTn>
                                        <p:tgtEl>
                                          <p:spTgt spid="28"/>
                                        </p:tgtEl>
                                        <p:attrNameLst>
                                          <p:attrName>style.visibility</p:attrName>
                                        </p:attrNameLst>
                                      </p:cBhvr>
                                      <p:to>
                                        <p:strVal val="visible"/>
                                      </p:to>
                                    </p:set>
                                    <p:animEffect transition="in" filter="fade">
                                      <p:cBhvr>
                                        <p:cTn id="134" dur="100"/>
                                        <p:tgtEl>
                                          <p:spTgt spid="28"/>
                                        </p:tgtEl>
                                      </p:cBhvr>
                                    </p:animEffect>
                                  </p:childTnLst>
                                </p:cTn>
                              </p:par>
                            </p:childTnLst>
                          </p:cTn>
                        </p:par>
                        <p:par>
                          <p:cTn id="135" fill="hold">
                            <p:stCondLst>
                              <p:cond delay="2900"/>
                            </p:stCondLst>
                            <p:childTnLst>
                              <p:par>
                                <p:cTn id="136" presetID="10" presetClass="entr" presetSubtype="0" fill="hold" nodeType="afterEffect">
                                  <p:stCondLst>
                                    <p:cond delay="0"/>
                                  </p:stCondLst>
                                  <p:childTnLst>
                                    <p:set>
                                      <p:cBhvr>
                                        <p:cTn id="137" dur="1" fill="hold">
                                          <p:stCondLst>
                                            <p:cond delay="0"/>
                                          </p:stCondLst>
                                        </p:cTn>
                                        <p:tgtEl>
                                          <p:spTgt spid="29"/>
                                        </p:tgtEl>
                                        <p:attrNameLst>
                                          <p:attrName>style.visibility</p:attrName>
                                        </p:attrNameLst>
                                      </p:cBhvr>
                                      <p:to>
                                        <p:strVal val="visible"/>
                                      </p:to>
                                    </p:set>
                                    <p:animEffect transition="in" filter="fade">
                                      <p:cBhvr>
                                        <p:cTn id="138" dur="100"/>
                                        <p:tgtEl>
                                          <p:spTgt spid="29"/>
                                        </p:tgtEl>
                                      </p:cBhvr>
                                    </p:animEffect>
                                  </p:childTnLst>
                                </p:cTn>
                              </p:par>
                            </p:childTnLst>
                          </p:cTn>
                        </p:par>
                        <p:par>
                          <p:cTn id="139" fill="hold">
                            <p:stCondLst>
                              <p:cond delay="3000"/>
                            </p:stCondLst>
                            <p:childTnLst>
                              <p:par>
                                <p:cTn id="140" presetID="10" presetClass="entr" presetSubtype="0" fill="hold" nodeType="afterEffect">
                                  <p:stCondLst>
                                    <p:cond delay="0"/>
                                  </p:stCondLst>
                                  <p:childTnLst>
                                    <p:set>
                                      <p:cBhvr>
                                        <p:cTn id="141" dur="1" fill="hold">
                                          <p:stCondLst>
                                            <p:cond delay="0"/>
                                          </p:stCondLst>
                                        </p:cTn>
                                        <p:tgtEl>
                                          <p:spTgt spid="30"/>
                                        </p:tgtEl>
                                        <p:attrNameLst>
                                          <p:attrName>style.visibility</p:attrName>
                                        </p:attrNameLst>
                                      </p:cBhvr>
                                      <p:to>
                                        <p:strVal val="visible"/>
                                      </p:to>
                                    </p:set>
                                    <p:animEffect transition="in" filter="fade">
                                      <p:cBhvr>
                                        <p:cTn id="142" dur="100"/>
                                        <p:tgtEl>
                                          <p:spTgt spid="30"/>
                                        </p:tgtEl>
                                      </p:cBhvr>
                                    </p:animEffect>
                                  </p:childTnLst>
                                </p:cTn>
                              </p:par>
                            </p:childTnLst>
                          </p:cTn>
                        </p:par>
                        <p:par>
                          <p:cTn id="143" fill="hold">
                            <p:stCondLst>
                              <p:cond delay="3100"/>
                            </p:stCondLst>
                            <p:childTnLst>
                              <p:par>
                                <p:cTn id="144" presetID="10" presetClass="entr" presetSubtype="0" fill="hold" nodeType="afterEffect">
                                  <p:stCondLst>
                                    <p:cond delay="0"/>
                                  </p:stCondLst>
                                  <p:childTnLst>
                                    <p:set>
                                      <p:cBhvr>
                                        <p:cTn id="145" dur="1" fill="hold">
                                          <p:stCondLst>
                                            <p:cond delay="0"/>
                                          </p:stCondLst>
                                        </p:cTn>
                                        <p:tgtEl>
                                          <p:spTgt spid="31"/>
                                        </p:tgtEl>
                                        <p:attrNameLst>
                                          <p:attrName>style.visibility</p:attrName>
                                        </p:attrNameLst>
                                      </p:cBhvr>
                                      <p:to>
                                        <p:strVal val="visible"/>
                                      </p:to>
                                    </p:set>
                                    <p:animEffect transition="in" filter="fade">
                                      <p:cBhvr>
                                        <p:cTn id="146" dur="100"/>
                                        <p:tgtEl>
                                          <p:spTgt spid="31"/>
                                        </p:tgtEl>
                                      </p:cBhvr>
                                    </p:animEffect>
                                  </p:childTnLst>
                                </p:cTn>
                              </p:par>
                            </p:childTnLst>
                          </p:cTn>
                        </p:par>
                        <p:par>
                          <p:cTn id="147" fill="hold">
                            <p:stCondLst>
                              <p:cond delay="3200"/>
                            </p:stCondLst>
                            <p:childTnLst>
                              <p:par>
                                <p:cTn id="148" presetID="10" presetClass="entr" presetSubtype="0" fill="hold" nodeType="afterEffect">
                                  <p:stCondLst>
                                    <p:cond delay="0"/>
                                  </p:stCondLst>
                                  <p:childTnLst>
                                    <p:set>
                                      <p:cBhvr>
                                        <p:cTn id="149" dur="1" fill="hold">
                                          <p:stCondLst>
                                            <p:cond delay="0"/>
                                          </p:stCondLst>
                                        </p:cTn>
                                        <p:tgtEl>
                                          <p:spTgt spid="32"/>
                                        </p:tgtEl>
                                        <p:attrNameLst>
                                          <p:attrName>style.visibility</p:attrName>
                                        </p:attrNameLst>
                                      </p:cBhvr>
                                      <p:to>
                                        <p:strVal val="visible"/>
                                      </p:to>
                                    </p:set>
                                    <p:animEffect transition="in" filter="fade">
                                      <p:cBhvr>
                                        <p:cTn id="150" dur="100"/>
                                        <p:tgtEl>
                                          <p:spTgt spid="32"/>
                                        </p:tgtEl>
                                      </p:cBhvr>
                                    </p:animEffect>
                                  </p:childTnLst>
                                </p:cTn>
                              </p:par>
                            </p:childTnLst>
                          </p:cTn>
                        </p:par>
                        <p:par>
                          <p:cTn id="151" fill="hold">
                            <p:stCondLst>
                              <p:cond delay="3300"/>
                            </p:stCondLst>
                            <p:childTnLst>
                              <p:par>
                                <p:cTn id="152" presetID="10" presetClass="entr" presetSubtype="0" fill="hold" nodeType="afterEffect">
                                  <p:stCondLst>
                                    <p:cond delay="0"/>
                                  </p:stCondLst>
                                  <p:childTnLst>
                                    <p:set>
                                      <p:cBhvr>
                                        <p:cTn id="153" dur="1" fill="hold">
                                          <p:stCondLst>
                                            <p:cond delay="0"/>
                                          </p:stCondLst>
                                        </p:cTn>
                                        <p:tgtEl>
                                          <p:spTgt spid="33"/>
                                        </p:tgtEl>
                                        <p:attrNameLst>
                                          <p:attrName>style.visibility</p:attrName>
                                        </p:attrNameLst>
                                      </p:cBhvr>
                                      <p:to>
                                        <p:strVal val="visible"/>
                                      </p:to>
                                    </p:set>
                                    <p:animEffect transition="in" filter="fade">
                                      <p:cBhvr>
                                        <p:cTn id="154" dur="100"/>
                                        <p:tgtEl>
                                          <p:spTgt spid="33"/>
                                        </p:tgtEl>
                                      </p:cBhvr>
                                    </p:animEffect>
                                  </p:childTnLst>
                                </p:cTn>
                              </p:par>
                            </p:childTnLst>
                          </p:cTn>
                        </p:par>
                        <p:par>
                          <p:cTn id="155" fill="hold">
                            <p:stCondLst>
                              <p:cond delay="3400"/>
                            </p:stCondLst>
                            <p:childTnLst>
                              <p:par>
                                <p:cTn id="156" presetID="10" presetClass="entr" presetSubtype="0" fill="hold" nodeType="afterEffect">
                                  <p:stCondLst>
                                    <p:cond delay="0"/>
                                  </p:stCondLst>
                                  <p:childTnLst>
                                    <p:set>
                                      <p:cBhvr>
                                        <p:cTn id="157" dur="1" fill="hold">
                                          <p:stCondLst>
                                            <p:cond delay="0"/>
                                          </p:stCondLst>
                                        </p:cTn>
                                        <p:tgtEl>
                                          <p:spTgt spid="34"/>
                                        </p:tgtEl>
                                        <p:attrNameLst>
                                          <p:attrName>style.visibility</p:attrName>
                                        </p:attrNameLst>
                                      </p:cBhvr>
                                      <p:to>
                                        <p:strVal val="visible"/>
                                      </p:to>
                                    </p:set>
                                    <p:animEffect transition="in" filter="fade">
                                      <p:cBhvr>
                                        <p:cTn id="158" dur="100"/>
                                        <p:tgtEl>
                                          <p:spTgt spid="34"/>
                                        </p:tgtEl>
                                      </p:cBhvr>
                                    </p:animEffect>
                                  </p:childTnLst>
                                </p:cTn>
                              </p:par>
                            </p:childTnLst>
                          </p:cTn>
                        </p:par>
                        <p:par>
                          <p:cTn id="159" fill="hold">
                            <p:stCondLst>
                              <p:cond delay="3500"/>
                            </p:stCondLst>
                            <p:childTnLst>
                              <p:par>
                                <p:cTn id="160" presetID="10" presetClass="entr" presetSubtype="0" fill="hold" nodeType="afterEffect">
                                  <p:stCondLst>
                                    <p:cond delay="0"/>
                                  </p:stCondLst>
                                  <p:childTnLst>
                                    <p:set>
                                      <p:cBhvr>
                                        <p:cTn id="161" dur="1" fill="hold">
                                          <p:stCondLst>
                                            <p:cond delay="0"/>
                                          </p:stCondLst>
                                        </p:cTn>
                                        <p:tgtEl>
                                          <p:spTgt spid="36"/>
                                        </p:tgtEl>
                                        <p:attrNameLst>
                                          <p:attrName>style.visibility</p:attrName>
                                        </p:attrNameLst>
                                      </p:cBhvr>
                                      <p:to>
                                        <p:strVal val="visible"/>
                                      </p:to>
                                    </p:set>
                                    <p:animEffect transition="in" filter="fade">
                                      <p:cBhvr>
                                        <p:cTn id="162" dur="100"/>
                                        <p:tgtEl>
                                          <p:spTgt spid="36"/>
                                        </p:tgtEl>
                                      </p:cBhvr>
                                    </p:animEffect>
                                  </p:childTnLst>
                                </p:cTn>
                              </p:par>
                            </p:childTnLst>
                          </p:cTn>
                        </p:par>
                        <p:par>
                          <p:cTn id="163" fill="hold">
                            <p:stCondLst>
                              <p:cond delay="3600"/>
                            </p:stCondLst>
                            <p:childTnLst>
                              <p:par>
                                <p:cTn id="164" presetID="10" presetClass="entr" presetSubtype="0" fill="hold" nodeType="afterEffect">
                                  <p:stCondLst>
                                    <p:cond delay="0"/>
                                  </p:stCondLst>
                                  <p:childTnLst>
                                    <p:set>
                                      <p:cBhvr>
                                        <p:cTn id="165" dur="1" fill="hold">
                                          <p:stCondLst>
                                            <p:cond delay="0"/>
                                          </p:stCondLst>
                                        </p:cTn>
                                        <p:tgtEl>
                                          <p:spTgt spid="37"/>
                                        </p:tgtEl>
                                        <p:attrNameLst>
                                          <p:attrName>style.visibility</p:attrName>
                                        </p:attrNameLst>
                                      </p:cBhvr>
                                      <p:to>
                                        <p:strVal val="visible"/>
                                      </p:to>
                                    </p:set>
                                    <p:animEffect transition="in" filter="fade">
                                      <p:cBhvr>
                                        <p:cTn id="166" dur="100"/>
                                        <p:tgtEl>
                                          <p:spTgt spid="37"/>
                                        </p:tgtEl>
                                      </p:cBhvr>
                                    </p:animEffect>
                                  </p:childTnLst>
                                </p:cTn>
                              </p:par>
                            </p:childTnLst>
                          </p:cTn>
                        </p:par>
                        <p:par>
                          <p:cTn id="167" fill="hold">
                            <p:stCondLst>
                              <p:cond delay="3700"/>
                            </p:stCondLst>
                            <p:childTnLst>
                              <p:par>
                                <p:cTn id="168" presetID="10" presetClass="entr" presetSubtype="0" fill="hold" nodeType="afterEffect">
                                  <p:stCondLst>
                                    <p:cond delay="0"/>
                                  </p:stCondLst>
                                  <p:childTnLst>
                                    <p:set>
                                      <p:cBhvr>
                                        <p:cTn id="169" dur="1" fill="hold">
                                          <p:stCondLst>
                                            <p:cond delay="0"/>
                                          </p:stCondLst>
                                        </p:cTn>
                                        <p:tgtEl>
                                          <p:spTgt spid="40"/>
                                        </p:tgtEl>
                                        <p:attrNameLst>
                                          <p:attrName>style.visibility</p:attrName>
                                        </p:attrNameLst>
                                      </p:cBhvr>
                                      <p:to>
                                        <p:strVal val="visible"/>
                                      </p:to>
                                    </p:set>
                                    <p:animEffect transition="in" filter="fade">
                                      <p:cBhvr>
                                        <p:cTn id="170" dur="100"/>
                                        <p:tgtEl>
                                          <p:spTgt spid="40"/>
                                        </p:tgtEl>
                                      </p:cBhvr>
                                    </p:animEffect>
                                  </p:childTnLst>
                                </p:cTn>
                              </p:par>
                            </p:childTnLst>
                          </p:cTn>
                        </p:par>
                        <p:par>
                          <p:cTn id="171" fill="hold">
                            <p:stCondLst>
                              <p:cond delay="3800"/>
                            </p:stCondLst>
                            <p:childTnLst>
                              <p:par>
                                <p:cTn id="172" presetID="10" presetClass="entr" presetSubtype="0" fill="hold" nodeType="afterEffect">
                                  <p:stCondLst>
                                    <p:cond delay="0"/>
                                  </p:stCondLst>
                                  <p:childTnLst>
                                    <p:set>
                                      <p:cBhvr>
                                        <p:cTn id="173" dur="1" fill="hold">
                                          <p:stCondLst>
                                            <p:cond delay="0"/>
                                          </p:stCondLst>
                                        </p:cTn>
                                        <p:tgtEl>
                                          <p:spTgt spid="39"/>
                                        </p:tgtEl>
                                        <p:attrNameLst>
                                          <p:attrName>style.visibility</p:attrName>
                                        </p:attrNameLst>
                                      </p:cBhvr>
                                      <p:to>
                                        <p:strVal val="visible"/>
                                      </p:to>
                                    </p:set>
                                    <p:animEffect transition="in" filter="fade">
                                      <p:cBhvr>
                                        <p:cTn id="174" dur="100"/>
                                        <p:tgtEl>
                                          <p:spTgt spid="39"/>
                                        </p:tgtEl>
                                      </p:cBhvr>
                                    </p:animEffect>
                                  </p:childTnLst>
                                </p:cTn>
                              </p:par>
                            </p:childTnLst>
                          </p:cTn>
                        </p:par>
                        <p:par>
                          <p:cTn id="175" fill="hold">
                            <p:stCondLst>
                              <p:cond delay="3900"/>
                            </p:stCondLst>
                            <p:childTnLst>
                              <p:par>
                                <p:cTn id="176" presetID="10" presetClass="entr" presetSubtype="0" fill="hold" nodeType="afterEffect">
                                  <p:stCondLst>
                                    <p:cond delay="0"/>
                                  </p:stCondLst>
                                  <p:childTnLst>
                                    <p:set>
                                      <p:cBhvr>
                                        <p:cTn id="177" dur="1" fill="hold">
                                          <p:stCondLst>
                                            <p:cond delay="0"/>
                                          </p:stCondLst>
                                        </p:cTn>
                                        <p:tgtEl>
                                          <p:spTgt spid="38"/>
                                        </p:tgtEl>
                                        <p:attrNameLst>
                                          <p:attrName>style.visibility</p:attrName>
                                        </p:attrNameLst>
                                      </p:cBhvr>
                                      <p:to>
                                        <p:strVal val="visible"/>
                                      </p:to>
                                    </p:set>
                                    <p:animEffect transition="in" filter="fade">
                                      <p:cBhvr>
                                        <p:cTn id="178" dur="100"/>
                                        <p:tgtEl>
                                          <p:spTgt spid="38"/>
                                        </p:tgtEl>
                                      </p:cBhvr>
                                    </p:animEffect>
                                  </p:childTnLst>
                                </p:cTn>
                              </p:par>
                            </p:childTnLst>
                          </p:cTn>
                        </p:par>
                        <p:par>
                          <p:cTn id="179" fill="hold">
                            <p:stCondLst>
                              <p:cond delay="4000"/>
                            </p:stCondLst>
                            <p:childTnLst>
                              <p:par>
                                <p:cTn id="180" presetID="10" presetClass="entr" presetSubtype="0" fill="hold" nodeType="afterEffect">
                                  <p:stCondLst>
                                    <p:cond delay="0"/>
                                  </p:stCondLst>
                                  <p:childTnLst>
                                    <p:set>
                                      <p:cBhvr>
                                        <p:cTn id="181" dur="1" fill="hold">
                                          <p:stCondLst>
                                            <p:cond delay="0"/>
                                          </p:stCondLst>
                                        </p:cTn>
                                        <p:tgtEl>
                                          <p:spTgt spid="42"/>
                                        </p:tgtEl>
                                        <p:attrNameLst>
                                          <p:attrName>style.visibility</p:attrName>
                                        </p:attrNameLst>
                                      </p:cBhvr>
                                      <p:to>
                                        <p:strVal val="visible"/>
                                      </p:to>
                                    </p:set>
                                    <p:animEffect transition="in" filter="fade">
                                      <p:cBhvr>
                                        <p:cTn id="182" dur="100"/>
                                        <p:tgtEl>
                                          <p:spTgt spid="42"/>
                                        </p:tgtEl>
                                      </p:cBhvr>
                                    </p:animEffect>
                                  </p:childTnLst>
                                </p:cTn>
                              </p:par>
                            </p:childTnLst>
                          </p:cTn>
                        </p:par>
                        <p:par>
                          <p:cTn id="183" fill="hold">
                            <p:stCondLst>
                              <p:cond delay="4100"/>
                            </p:stCondLst>
                            <p:childTnLst>
                              <p:par>
                                <p:cTn id="184" presetID="10" presetClass="entr" presetSubtype="0" fill="hold" nodeType="afterEffect">
                                  <p:stCondLst>
                                    <p:cond delay="0"/>
                                  </p:stCondLst>
                                  <p:childTnLst>
                                    <p:set>
                                      <p:cBhvr>
                                        <p:cTn id="185" dur="1" fill="hold">
                                          <p:stCondLst>
                                            <p:cond delay="0"/>
                                          </p:stCondLst>
                                        </p:cTn>
                                        <p:tgtEl>
                                          <p:spTgt spid="43"/>
                                        </p:tgtEl>
                                        <p:attrNameLst>
                                          <p:attrName>style.visibility</p:attrName>
                                        </p:attrNameLst>
                                      </p:cBhvr>
                                      <p:to>
                                        <p:strVal val="visible"/>
                                      </p:to>
                                    </p:set>
                                    <p:animEffect transition="in" filter="fade">
                                      <p:cBhvr>
                                        <p:cTn id="186" dur="100"/>
                                        <p:tgtEl>
                                          <p:spTgt spid="43"/>
                                        </p:tgtEl>
                                      </p:cBhvr>
                                    </p:animEffect>
                                  </p:childTnLst>
                                </p:cTn>
                              </p:par>
                            </p:childTnLst>
                          </p:cTn>
                        </p:par>
                        <p:par>
                          <p:cTn id="187" fill="hold">
                            <p:stCondLst>
                              <p:cond delay="4200"/>
                            </p:stCondLst>
                            <p:childTnLst>
                              <p:par>
                                <p:cTn id="188" presetID="10" presetClass="entr" presetSubtype="0" fill="hold" nodeType="afterEffect">
                                  <p:stCondLst>
                                    <p:cond delay="0"/>
                                  </p:stCondLst>
                                  <p:childTnLst>
                                    <p:set>
                                      <p:cBhvr>
                                        <p:cTn id="189" dur="1" fill="hold">
                                          <p:stCondLst>
                                            <p:cond delay="0"/>
                                          </p:stCondLst>
                                        </p:cTn>
                                        <p:tgtEl>
                                          <p:spTgt spid="44"/>
                                        </p:tgtEl>
                                        <p:attrNameLst>
                                          <p:attrName>style.visibility</p:attrName>
                                        </p:attrNameLst>
                                      </p:cBhvr>
                                      <p:to>
                                        <p:strVal val="visible"/>
                                      </p:to>
                                    </p:set>
                                    <p:animEffect transition="in" filter="fade">
                                      <p:cBhvr>
                                        <p:cTn id="190" dur="100"/>
                                        <p:tgtEl>
                                          <p:spTgt spid="44"/>
                                        </p:tgtEl>
                                      </p:cBhvr>
                                    </p:animEffect>
                                  </p:childTnLst>
                                </p:cTn>
                              </p:par>
                            </p:childTnLst>
                          </p:cTn>
                        </p:par>
                        <p:par>
                          <p:cTn id="191" fill="hold">
                            <p:stCondLst>
                              <p:cond delay="4300"/>
                            </p:stCondLst>
                            <p:childTnLst>
                              <p:par>
                                <p:cTn id="192" presetID="22" presetClass="entr" presetSubtype="1" fill="hold" nodeType="afterEffect">
                                  <p:stCondLst>
                                    <p:cond delay="0"/>
                                  </p:stCondLst>
                                  <p:childTnLst>
                                    <p:set>
                                      <p:cBhvr>
                                        <p:cTn id="193" dur="1" fill="hold">
                                          <p:stCondLst>
                                            <p:cond delay="0"/>
                                          </p:stCondLst>
                                        </p:cTn>
                                        <p:tgtEl>
                                          <p:spTgt spid="46"/>
                                        </p:tgtEl>
                                        <p:attrNameLst>
                                          <p:attrName>style.visibility</p:attrName>
                                        </p:attrNameLst>
                                      </p:cBhvr>
                                      <p:to>
                                        <p:strVal val="visible"/>
                                      </p:to>
                                    </p:set>
                                    <p:animEffect transition="in" filter="wipe(up)">
                                      <p:cBhvr>
                                        <p:cTn id="194" dur="500"/>
                                        <p:tgtEl>
                                          <p:spTgt spid="46"/>
                                        </p:tgtEl>
                                      </p:cBhvr>
                                    </p:animEffect>
                                  </p:childTnLst>
                                </p:cTn>
                              </p:par>
                              <p:par>
                                <p:cTn id="195" presetID="22" presetClass="entr" presetSubtype="1" fill="hold" nodeType="withEffect">
                                  <p:stCondLst>
                                    <p:cond delay="0"/>
                                  </p:stCondLst>
                                  <p:childTnLst>
                                    <p:set>
                                      <p:cBhvr>
                                        <p:cTn id="196" dur="1" fill="hold">
                                          <p:stCondLst>
                                            <p:cond delay="0"/>
                                          </p:stCondLst>
                                        </p:cTn>
                                        <p:tgtEl>
                                          <p:spTgt spid="49"/>
                                        </p:tgtEl>
                                        <p:attrNameLst>
                                          <p:attrName>style.visibility</p:attrName>
                                        </p:attrNameLst>
                                      </p:cBhvr>
                                      <p:to>
                                        <p:strVal val="visible"/>
                                      </p:to>
                                    </p:set>
                                    <p:animEffect transition="in" filter="wipe(up)">
                                      <p:cBhvr>
                                        <p:cTn id="197" dur="500"/>
                                        <p:tgtEl>
                                          <p:spTgt spid="49"/>
                                        </p:tgtEl>
                                      </p:cBhvr>
                                    </p:animEffect>
                                  </p:childTnLst>
                                </p:cTn>
                              </p:par>
                              <p:par>
                                <p:cTn id="198" presetID="22" presetClass="entr" presetSubtype="1" fill="hold" nodeType="withEffect">
                                  <p:stCondLst>
                                    <p:cond delay="0"/>
                                  </p:stCondLst>
                                  <p:childTnLst>
                                    <p:set>
                                      <p:cBhvr>
                                        <p:cTn id="199" dur="1" fill="hold">
                                          <p:stCondLst>
                                            <p:cond delay="0"/>
                                          </p:stCondLst>
                                        </p:cTn>
                                        <p:tgtEl>
                                          <p:spTgt spid="50"/>
                                        </p:tgtEl>
                                        <p:attrNameLst>
                                          <p:attrName>style.visibility</p:attrName>
                                        </p:attrNameLst>
                                      </p:cBhvr>
                                      <p:to>
                                        <p:strVal val="visible"/>
                                      </p:to>
                                    </p:set>
                                    <p:animEffect transition="in" filter="wipe(up)">
                                      <p:cBhvr>
                                        <p:cTn id="200" dur="500"/>
                                        <p:tgtEl>
                                          <p:spTgt spid="50"/>
                                        </p:tgtEl>
                                      </p:cBhvr>
                                    </p:animEffect>
                                  </p:childTnLst>
                                </p:cTn>
                              </p:par>
                              <p:par>
                                <p:cTn id="201" presetID="22" presetClass="entr" presetSubtype="1" fill="hold" nodeType="withEffect">
                                  <p:stCondLst>
                                    <p:cond delay="0"/>
                                  </p:stCondLst>
                                  <p:childTnLst>
                                    <p:set>
                                      <p:cBhvr>
                                        <p:cTn id="202" dur="1" fill="hold">
                                          <p:stCondLst>
                                            <p:cond delay="0"/>
                                          </p:stCondLst>
                                        </p:cTn>
                                        <p:tgtEl>
                                          <p:spTgt spid="51"/>
                                        </p:tgtEl>
                                        <p:attrNameLst>
                                          <p:attrName>style.visibility</p:attrName>
                                        </p:attrNameLst>
                                      </p:cBhvr>
                                      <p:to>
                                        <p:strVal val="visible"/>
                                      </p:to>
                                    </p:set>
                                    <p:animEffect transition="in" filter="wipe(up)">
                                      <p:cBhvr>
                                        <p:cTn id="203" dur="500"/>
                                        <p:tgtEl>
                                          <p:spTgt spid="51"/>
                                        </p:tgtEl>
                                      </p:cBhvr>
                                    </p:animEffect>
                                  </p:childTnLst>
                                </p:cTn>
                              </p:par>
                              <p:par>
                                <p:cTn id="204" presetID="22" presetClass="entr" presetSubtype="1" fill="hold" nodeType="withEffect">
                                  <p:stCondLst>
                                    <p:cond delay="0"/>
                                  </p:stCondLst>
                                  <p:childTnLst>
                                    <p:set>
                                      <p:cBhvr>
                                        <p:cTn id="205" dur="1" fill="hold">
                                          <p:stCondLst>
                                            <p:cond delay="0"/>
                                          </p:stCondLst>
                                        </p:cTn>
                                        <p:tgtEl>
                                          <p:spTgt spid="52"/>
                                        </p:tgtEl>
                                        <p:attrNameLst>
                                          <p:attrName>style.visibility</p:attrName>
                                        </p:attrNameLst>
                                      </p:cBhvr>
                                      <p:to>
                                        <p:strVal val="visible"/>
                                      </p:to>
                                    </p:set>
                                    <p:animEffect transition="in" filter="wipe(up)">
                                      <p:cBhvr>
                                        <p:cTn id="206" dur="500"/>
                                        <p:tgtEl>
                                          <p:spTgt spid="52"/>
                                        </p:tgtEl>
                                      </p:cBhvr>
                                    </p:animEffect>
                                  </p:childTnLst>
                                </p:cTn>
                              </p:par>
                              <p:par>
                                <p:cTn id="207" presetID="22" presetClass="entr" presetSubtype="1" fill="hold" nodeType="withEffect">
                                  <p:stCondLst>
                                    <p:cond delay="0"/>
                                  </p:stCondLst>
                                  <p:childTnLst>
                                    <p:set>
                                      <p:cBhvr>
                                        <p:cTn id="208" dur="1" fill="hold">
                                          <p:stCondLst>
                                            <p:cond delay="0"/>
                                          </p:stCondLst>
                                        </p:cTn>
                                        <p:tgtEl>
                                          <p:spTgt spid="53"/>
                                        </p:tgtEl>
                                        <p:attrNameLst>
                                          <p:attrName>style.visibility</p:attrName>
                                        </p:attrNameLst>
                                      </p:cBhvr>
                                      <p:to>
                                        <p:strVal val="visible"/>
                                      </p:to>
                                    </p:set>
                                    <p:animEffect transition="in" filter="wipe(up)">
                                      <p:cBhvr>
                                        <p:cTn id="209" dur="500"/>
                                        <p:tgtEl>
                                          <p:spTgt spid="53"/>
                                        </p:tgtEl>
                                      </p:cBhvr>
                                    </p:animEffect>
                                  </p:childTnLst>
                                </p:cTn>
                              </p:par>
                              <p:par>
                                <p:cTn id="210" presetID="22" presetClass="entr" presetSubtype="1" fill="hold" nodeType="withEffect">
                                  <p:stCondLst>
                                    <p:cond delay="0"/>
                                  </p:stCondLst>
                                  <p:childTnLst>
                                    <p:set>
                                      <p:cBhvr>
                                        <p:cTn id="211" dur="1" fill="hold">
                                          <p:stCondLst>
                                            <p:cond delay="0"/>
                                          </p:stCondLst>
                                        </p:cTn>
                                        <p:tgtEl>
                                          <p:spTgt spid="54"/>
                                        </p:tgtEl>
                                        <p:attrNameLst>
                                          <p:attrName>style.visibility</p:attrName>
                                        </p:attrNameLst>
                                      </p:cBhvr>
                                      <p:to>
                                        <p:strVal val="visible"/>
                                      </p:to>
                                    </p:set>
                                    <p:animEffect transition="in" filter="wipe(up)">
                                      <p:cBhvr>
                                        <p:cTn id="212" dur="500"/>
                                        <p:tgtEl>
                                          <p:spTgt spid="54"/>
                                        </p:tgtEl>
                                      </p:cBhvr>
                                    </p:animEffect>
                                  </p:childTnLst>
                                </p:cTn>
                              </p:par>
                              <p:par>
                                <p:cTn id="213" presetID="22" presetClass="entr" presetSubtype="1" fill="hold" nodeType="withEffect">
                                  <p:stCondLst>
                                    <p:cond delay="0"/>
                                  </p:stCondLst>
                                  <p:childTnLst>
                                    <p:set>
                                      <p:cBhvr>
                                        <p:cTn id="214" dur="1" fill="hold">
                                          <p:stCondLst>
                                            <p:cond delay="0"/>
                                          </p:stCondLst>
                                        </p:cTn>
                                        <p:tgtEl>
                                          <p:spTgt spid="55"/>
                                        </p:tgtEl>
                                        <p:attrNameLst>
                                          <p:attrName>style.visibility</p:attrName>
                                        </p:attrNameLst>
                                      </p:cBhvr>
                                      <p:to>
                                        <p:strVal val="visible"/>
                                      </p:to>
                                    </p:set>
                                    <p:animEffect transition="in" filter="wipe(up)">
                                      <p:cBhvr>
                                        <p:cTn id="215" dur="500"/>
                                        <p:tgtEl>
                                          <p:spTgt spid="55"/>
                                        </p:tgtEl>
                                      </p:cBhvr>
                                    </p:animEffect>
                                  </p:childTnLst>
                                </p:cTn>
                              </p:par>
                              <p:par>
                                <p:cTn id="216" presetID="22" presetClass="entr" presetSubtype="1" fill="hold" nodeType="withEffect">
                                  <p:stCondLst>
                                    <p:cond delay="0"/>
                                  </p:stCondLst>
                                  <p:childTnLst>
                                    <p:set>
                                      <p:cBhvr>
                                        <p:cTn id="217" dur="1" fill="hold">
                                          <p:stCondLst>
                                            <p:cond delay="0"/>
                                          </p:stCondLst>
                                        </p:cTn>
                                        <p:tgtEl>
                                          <p:spTgt spid="56"/>
                                        </p:tgtEl>
                                        <p:attrNameLst>
                                          <p:attrName>style.visibility</p:attrName>
                                        </p:attrNameLst>
                                      </p:cBhvr>
                                      <p:to>
                                        <p:strVal val="visible"/>
                                      </p:to>
                                    </p:set>
                                    <p:animEffect transition="in" filter="wipe(up)">
                                      <p:cBhvr>
                                        <p:cTn id="218" dur="500"/>
                                        <p:tgtEl>
                                          <p:spTgt spid="56"/>
                                        </p:tgtEl>
                                      </p:cBhvr>
                                    </p:animEffect>
                                  </p:childTnLst>
                                </p:cTn>
                              </p:par>
                              <p:par>
                                <p:cTn id="219" presetID="22" presetClass="entr" presetSubtype="1" fill="hold" nodeType="withEffect">
                                  <p:stCondLst>
                                    <p:cond delay="0"/>
                                  </p:stCondLst>
                                  <p:childTnLst>
                                    <p:set>
                                      <p:cBhvr>
                                        <p:cTn id="220" dur="1" fill="hold">
                                          <p:stCondLst>
                                            <p:cond delay="0"/>
                                          </p:stCondLst>
                                        </p:cTn>
                                        <p:tgtEl>
                                          <p:spTgt spid="57"/>
                                        </p:tgtEl>
                                        <p:attrNameLst>
                                          <p:attrName>style.visibility</p:attrName>
                                        </p:attrNameLst>
                                      </p:cBhvr>
                                      <p:to>
                                        <p:strVal val="visible"/>
                                      </p:to>
                                    </p:set>
                                    <p:animEffect transition="in" filter="wipe(up)">
                                      <p:cBhvr>
                                        <p:cTn id="221" dur="500"/>
                                        <p:tgtEl>
                                          <p:spTgt spid="57"/>
                                        </p:tgtEl>
                                      </p:cBhvr>
                                    </p:animEffect>
                                  </p:childTnLst>
                                </p:cTn>
                              </p:par>
                              <p:par>
                                <p:cTn id="222" presetID="22" presetClass="entr" presetSubtype="1" fill="hold" nodeType="withEffect">
                                  <p:stCondLst>
                                    <p:cond delay="0"/>
                                  </p:stCondLst>
                                  <p:childTnLst>
                                    <p:set>
                                      <p:cBhvr>
                                        <p:cTn id="223" dur="1" fill="hold">
                                          <p:stCondLst>
                                            <p:cond delay="0"/>
                                          </p:stCondLst>
                                        </p:cTn>
                                        <p:tgtEl>
                                          <p:spTgt spid="58"/>
                                        </p:tgtEl>
                                        <p:attrNameLst>
                                          <p:attrName>style.visibility</p:attrName>
                                        </p:attrNameLst>
                                      </p:cBhvr>
                                      <p:to>
                                        <p:strVal val="visible"/>
                                      </p:to>
                                    </p:set>
                                    <p:animEffect transition="in" filter="wipe(up)">
                                      <p:cBhvr>
                                        <p:cTn id="224" dur="500"/>
                                        <p:tgtEl>
                                          <p:spTgt spid="58"/>
                                        </p:tgtEl>
                                      </p:cBhvr>
                                    </p:animEffect>
                                  </p:childTnLst>
                                </p:cTn>
                              </p:par>
                              <p:par>
                                <p:cTn id="225" presetID="22" presetClass="entr" presetSubtype="1" fill="hold" nodeType="withEffect">
                                  <p:stCondLst>
                                    <p:cond delay="0"/>
                                  </p:stCondLst>
                                  <p:childTnLst>
                                    <p:set>
                                      <p:cBhvr>
                                        <p:cTn id="226" dur="1" fill="hold">
                                          <p:stCondLst>
                                            <p:cond delay="0"/>
                                          </p:stCondLst>
                                        </p:cTn>
                                        <p:tgtEl>
                                          <p:spTgt spid="59"/>
                                        </p:tgtEl>
                                        <p:attrNameLst>
                                          <p:attrName>style.visibility</p:attrName>
                                        </p:attrNameLst>
                                      </p:cBhvr>
                                      <p:to>
                                        <p:strVal val="visible"/>
                                      </p:to>
                                    </p:set>
                                    <p:animEffect transition="in" filter="wipe(up)">
                                      <p:cBhvr>
                                        <p:cTn id="227" dur="500"/>
                                        <p:tgtEl>
                                          <p:spTgt spid="59"/>
                                        </p:tgtEl>
                                      </p:cBhvr>
                                    </p:animEffect>
                                  </p:childTnLst>
                                </p:cTn>
                              </p:par>
                              <p:par>
                                <p:cTn id="228" presetID="22" presetClass="entr" presetSubtype="1" fill="hold" nodeType="withEffect">
                                  <p:stCondLst>
                                    <p:cond delay="0"/>
                                  </p:stCondLst>
                                  <p:childTnLst>
                                    <p:set>
                                      <p:cBhvr>
                                        <p:cTn id="229" dur="1" fill="hold">
                                          <p:stCondLst>
                                            <p:cond delay="0"/>
                                          </p:stCondLst>
                                        </p:cTn>
                                        <p:tgtEl>
                                          <p:spTgt spid="60"/>
                                        </p:tgtEl>
                                        <p:attrNameLst>
                                          <p:attrName>style.visibility</p:attrName>
                                        </p:attrNameLst>
                                      </p:cBhvr>
                                      <p:to>
                                        <p:strVal val="visible"/>
                                      </p:to>
                                    </p:set>
                                    <p:animEffect transition="in" filter="wipe(up)">
                                      <p:cBhvr>
                                        <p:cTn id="230" dur="500"/>
                                        <p:tgtEl>
                                          <p:spTgt spid="60"/>
                                        </p:tgtEl>
                                      </p:cBhvr>
                                    </p:animEffect>
                                  </p:childTnLst>
                                </p:cTn>
                              </p:par>
                              <p:par>
                                <p:cTn id="231" presetID="22" presetClass="entr" presetSubtype="1" fill="hold" nodeType="withEffect">
                                  <p:stCondLst>
                                    <p:cond delay="0"/>
                                  </p:stCondLst>
                                  <p:childTnLst>
                                    <p:set>
                                      <p:cBhvr>
                                        <p:cTn id="232" dur="1" fill="hold">
                                          <p:stCondLst>
                                            <p:cond delay="0"/>
                                          </p:stCondLst>
                                        </p:cTn>
                                        <p:tgtEl>
                                          <p:spTgt spid="61"/>
                                        </p:tgtEl>
                                        <p:attrNameLst>
                                          <p:attrName>style.visibility</p:attrName>
                                        </p:attrNameLst>
                                      </p:cBhvr>
                                      <p:to>
                                        <p:strVal val="visible"/>
                                      </p:to>
                                    </p:set>
                                    <p:animEffect transition="in" filter="wipe(up)">
                                      <p:cBhvr>
                                        <p:cTn id="233" dur="500"/>
                                        <p:tgtEl>
                                          <p:spTgt spid="61"/>
                                        </p:tgtEl>
                                      </p:cBhvr>
                                    </p:animEffect>
                                  </p:childTnLst>
                                </p:cTn>
                              </p:par>
                              <p:par>
                                <p:cTn id="234" presetID="22" presetClass="entr" presetSubtype="1" fill="hold" nodeType="withEffect">
                                  <p:stCondLst>
                                    <p:cond delay="0"/>
                                  </p:stCondLst>
                                  <p:childTnLst>
                                    <p:set>
                                      <p:cBhvr>
                                        <p:cTn id="235" dur="1" fill="hold">
                                          <p:stCondLst>
                                            <p:cond delay="0"/>
                                          </p:stCondLst>
                                        </p:cTn>
                                        <p:tgtEl>
                                          <p:spTgt spid="62"/>
                                        </p:tgtEl>
                                        <p:attrNameLst>
                                          <p:attrName>style.visibility</p:attrName>
                                        </p:attrNameLst>
                                      </p:cBhvr>
                                      <p:to>
                                        <p:strVal val="visible"/>
                                      </p:to>
                                    </p:set>
                                    <p:animEffect transition="in" filter="wipe(up)">
                                      <p:cBhvr>
                                        <p:cTn id="236" dur="500"/>
                                        <p:tgtEl>
                                          <p:spTgt spid="62"/>
                                        </p:tgtEl>
                                      </p:cBhvr>
                                    </p:animEffect>
                                  </p:childTnLst>
                                </p:cTn>
                              </p:par>
                              <p:par>
                                <p:cTn id="237" presetID="22" presetClass="entr" presetSubtype="1" fill="hold" nodeType="withEffect">
                                  <p:stCondLst>
                                    <p:cond delay="0"/>
                                  </p:stCondLst>
                                  <p:childTnLst>
                                    <p:set>
                                      <p:cBhvr>
                                        <p:cTn id="238" dur="1" fill="hold">
                                          <p:stCondLst>
                                            <p:cond delay="0"/>
                                          </p:stCondLst>
                                        </p:cTn>
                                        <p:tgtEl>
                                          <p:spTgt spid="63"/>
                                        </p:tgtEl>
                                        <p:attrNameLst>
                                          <p:attrName>style.visibility</p:attrName>
                                        </p:attrNameLst>
                                      </p:cBhvr>
                                      <p:to>
                                        <p:strVal val="visible"/>
                                      </p:to>
                                    </p:set>
                                    <p:animEffect transition="in" filter="wipe(up)">
                                      <p:cBhvr>
                                        <p:cTn id="239" dur="500"/>
                                        <p:tgtEl>
                                          <p:spTgt spid="63"/>
                                        </p:tgtEl>
                                      </p:cBhvr>
                                    </p:animEffect>
                                  </p:childTnLst>
                                </p:cTn>
                              </p:par>
                              <p:par>
                                <p:cTn id="240" presetID="22" presetClass="entr" presetSubtype="1" fill="hold" nodeType="withEffect">
                                  <p:stCondLst>
                                    <p:cond delay="0"/>
                                  </p:stCondLst>
                                  <p:childTnLst>
                                    <p:set>
                                      <p:cBhvr>
                                        <p:cTn id="241" dur="1" fill="hold">
                                          <p:stCondLst>
                                            <p:cond delay="0"/>
                                          </p:stCondLst>
                                        </p:cTn>
                                        <p:tgtEl>
                                          <p:spTgt spid="64"/>
                                        </p:tgtEl>
                                        <p:attrNameLst>
                                          <p:attrName>style.visibility</p:attrName>
                                        </p:attrNameLst>
                                      </p:cBhvr>
                                      <p:to>
                                        <p:strVal val="visible"/>
                                      </p:to>
                                    </p:set>
                                    <p:animEffect transition="in" filter="wipe(up)">
                                      <p:cBhvr>
                                        <p:cTn id="242" dur="500"/>
                                        <p:tgtEl>
                                          <p:spTgt spid="64"/>
                                        </p:tgtEl>
                                      </p:cBhvr>
                                    </p:animEffect>
                                  </p:childTnLst>
                                </p:cTn>
                              </p:par>
                            </p:childTnLst>
                          </p:cTn>
                        </p:par>
                      </p:childTnLst>
                    </p:cTn>
                  </p:par>
                  <p:par>
                    <p:cTn id="243" fill="hold">
                      <p:stCondLst>
                        <p:cond delay="indefinite"/>
                      </p:stCondLst>
                      <p:childTnLst>
                        <p:par>
                          <p:cTn id="244" fill="hold">
                            <p:stCondLst>
                              <p:cond delay="0"/>
                            </p:stCondLst>
                            <p:childTnLst>
                              <p:par>
                                <p:cTn id="245" presetID="9" presetClass="entr" presetSubtype="0" fill="hold" nodeType="clickEffect">
                                  <p:stCondLst>
                                    <p:cond delay="0"/>
                                  </p:stCondLst>
                                  <p:childTnLst>
                                    <p:set>
                                      <p:cBhvr>
                                        <p:cTn id="246" dur="1" fill="hold">
                                          <p:stCondLst>
                                            <p:cond delay="0"/>
                                          </p:stCondLst>
                                        </p:cTn>
                                        <p:tgtEl>
                                          <p:spTgt spid="66"/>
                                        </p:tgtEl>
                                        <p:attrNameLst>
                                          <p:attrName>style.visibility</p:attrName>
                                        </p:attrNameLst>
                                      </p:cBhvr>
                                      <p:to>
                                        <p:strVal val="visible"/>
                                      </p:to>
                                    </p:set>
                                    <p:animEffect transition="in" filter="dissolve">
                                      <p:cBhvr>
                                        <p:cTn id="24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5" grpId="0"/>
      <p:bldP spid="95" grpId="1"/>
      <p:bldP spid="94"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Attack Amplification</a:t>
            </a:r>
          </a:p>
        </p:txBody>
      </p:sp>
      <p:sp>
        <p:nvSpPr>
          <p:cNvPr id="3" name="Content Placeholder 2"/>
          <p:cNvSpPr>
            <a:spLocks noGrp="1"/>
          </p:cNvSpPr>
          <p:nvPr>
            <p:ph idx="1"/>
          </p:nvPr>
        </p:nvSpPr>
        <p:spPr/>
        <p:txBody>
          <a:bodyPr>
            <a:normAutofit fontScale="92500"/>
          </a:bodyPr>
          <a:lstStyle/>
          <a:p>
            <a:r>
              <a:rPr lang="en-US"/>
              <a:t>Increase an attack volume through various reflection exploits</a:t>
            </a:r>
          </a:p>
          <a:p>
            <a:r>
              <a:rPr lang="en-US"/>
              <a:t>A single message to a server and result in a large amount of data</a:t>
            </a:r>
          </a:p>
          <a:p>
            <a:r>
              <a:rPr lang="en-US"/>
              <a:t>Spoof the source address of the request to the target</a:t>
            </a:r>
          </a:p>
          <a:p>
            <a:r>
              <a:rPr lang="en-US"/>
              <a:t>Response data now going to target</a:t>
            </a:r>
          </a:p>
          <a:p>
            <a:r>
              <a:rPr lang="en-US"/>
              <a:t>Many server exploits available</a:t>
            </a:r>
          </a:p>
          <a:p>
            <a:pPr lvl="1"/>
            <a:r>
              <a:rPr lang="en-US"/>
              <a:t>Network Time Protocol servers</a:t>
            </a:r>
          </a:p>
          <a:p>
            <a:pPr lvl="1"/>
            <a:r>
              <a:rPr lang="en-US"/>
              <a:t>Domain Name System servers</a:t>
            </a:r>
          </a:p>
          <a:p>
            <a:pPr lvl="1"/>
            <a:r>
              <a:rPr lang="en-US"/>
              <a:t>Simple Network Management Protocol devices</a:t>
            </a:r>
          </a:p>
          <a:p>
            <a:pPr lvl="1"/>
            <a:r>
              <a:rPr lang="en-US"/>
              <a:t>Simple Service Discovery Protocol</a:t>
            </a:r>
          </a:p>
          <a:p>
            <a:pPr lvl="1"/>
            <a:r>
              <a:rPr lang="en-US" err="1"/>
              <a:t>BitTorrent</a:t>
            </a:r>
            <a:endParaRPr lang="en-US"/>
          </a:p>
          <a:p>
            <a:pPr lvl="1"/>
            <a:r>
              <a:rPr lang="en-US"/>
              <a:t>Quake Network Protocol</a:t>
            </a:r>
          </a:p>
          <a:p>
            <a:pPr lvl="1"/>
            <a:endParaRPr lang="en-US"/>
          </a:p>
          <a:p>
            <a:endParaRPr lang="en-US"/>
          </a:p>
          <a:p>
            <a:endParaRPr lang="en-US"/>
          </a:p>
        </p:txBody>
      </p:sp>
      <p:grpSp>
        <p:nvGrpSpPr>
          <p:cNvPr id="5" name="Group 4"/>
          <p:cNvGrpSpPr/>
          <p:nvPr/>
        </p:nvGrpSpPr>
        <p:grpSpPr>
          <a:xfrm>
            <a:off x="14374908" y="4097488"/>
            <a:ext cx="2550320" cy="3209330"/>
            <a:chOff x="7929562" y="1213247"/>
            <a:chExt cx="1700213" cy="2139553"/>
          </a:xfrm>
        </p:grpSpPr>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29562" y="1828800"/>
              <a:ext cx="1314450" cy="1524000"/>
            </a:xfrm>
            <a:prstGeom prst="rect">
              <a:avLst/>
            </a:prstGeom>
          </p:spPr>
        </p:pic>
        <p:sp>
          <p:nvSpPr>
            <p:cNvPr id="7" name="TextBox 6"/>
            <p:cNvSpPr txBox="1"/>
            <p:nvPr/>
          </p:nvSpPr>
          <p:spPr>
            <a:xfrm>
              <a:off x="8029575" y="1213247"/>
              <a:ext cx="1600200" cy="615553"/>
            </a:xfrm>
            <a:prstGeom prst="rect">
              <a:avLst/>
            </a:prstGeom>
            <a:solidFill>
              <a:schemeClr val="bg1">
                <a:alpha val="50000"/>
              </a:schemeClr>
            </a:solidFill>
          </p:spPr>
          <p:txBody>
            <a:bodyPr wrap="square" rtlCol="0" anchor="ctr">
              <a:spAutoFit/>
            </a:bodyPr>
            <a:lstStyle/>
            <a:p>
              <a:r>
                <a:rPr lang="en-US" sz="2700">
                  <a:latin typeface="+mj-lt"/>
                </a:rPr>
                <a:t>Third Party Server</a:t>
              </a:r>
            </a:p>
          </p:txBody>
        </p:sp>
      </p:grpSp>
      <p:cxnSp>
        <p:nvCxnSpPr>
          <p:cNvPr id="9" name="Straight Arrow Connector 8"/>
          <p:cNvCxnSpPr/>
          <p:nvPr/>
        </p:nvCxnSpPr>
        <p:spPr bwMode="auto">
          <a:xfrm flipV="1">
            <a:off x="13231906" y="7192517"/>
            <a:ext cx="1600200" cy="2057400"/>
          </a:xfrm>
          <a:prstGeom prst="straightConnector1">
            <a:avLst/>
          </a:prstGeom>
          <a:solidFill>
            <a:schemeClr val="accent1"/>
          </a:solidFill>
          <a:ln w="53975" cap="flat" cmpd="sng" algn="ctr">
            <a:solidFill>
              <a:schemeClr val="tx1"/>
            </a:solidFill>
            <a:prstDash val="solid"/>
            <a:round/>
            <a:headEnd type="none" w="med" len="med"/>
            <a:tailEnd type="triangle"/>
          </a:ln>
          <a:effectLst/>
        </p:spPr>
      </p:cxnSp>
      <p:cxnSp>
        <p:nvCxnSpPr>
          <p:cNvPr id="11" name="Straight Arrow Connector 10"/>
          <p:cNvCxnSpPr/>
          <p:nvPr/>
        </p:nvCxnSpPr>
        <p:spPr bwMode="auto">
          <a:xfrm>
            <a:off x="15360744" y="7192517"/>
            <a:ext cx="842963" cy="2171700"/>
          </a:xfrm>
          <a:prstGeom prst="straightConnector1">
            <a:avLst/>
          </a:prstGeom>
          <a:solidFill>
            <a:schemeClr val="accent1"/>
          </a:solidFill>
          <a:ln w="53975" cap="flat" cmpd="sng" algn="ctr">
            <a:solidFill>
              <a:schemeClr val="tx1"/>
            </a:solidFill>
            <a:prstDash val="solid"/>
            <a:round/>
            <a:headEnd type="none" w="med" len="med"/>
            <a:tailEnd type="triangle"/>
          </a:ln>
          <a:effectLst/>
        </p:spPr>
      </p:cxnSp>
      <p:cxnSp>
        <p:nvCxnSpPr>
          <p:cNvPr id="12" name="Straight Arrow Connector 11"/>
          <p:cNvCxnSpPr/>
          <p:nvPr/>
        </p:nvCxnSpPr>
        <p:spPr bwMode="auto">
          <a:xfrm>
            <a:off x="15542910" y="7192517"/>
            <a:ext cx="842963" cy="2171700"/>
          </a:xfrm>
          <a:prstGeom prst="straightConnector1">
            <a:avLst/>
          </a:prstGeom>
          <a:solidFill>
            <a:schemeClr val="accent1"/>
          </a:solidFill>
          <a:ln w="53975" cap="flat" cmpd="sng" algn="ctr">
            <a:solidFill>
              <a:schemeClr val="tx1"/>
            </a:solidFill>
            <a:prstDash val="solid"/>
            <a:round/>
            <a:headEnd type="none" w="med" len="med"/>
            <a:tailEnd type="triangle"/>
          </a:ln>
          <a:effectLst/>
        </p:spPr>
      </p:cxnSp>
      <p:cxnSp>
        <p:nvCxnSpPr>
          <p:cNvPr id="13" name="Straight Arrow Connector 12"/>
          <p:cNvCxnSpPr/>
          <p:nvPr/>
        </p:nvCxnSpPr>
        <p:spPr bwMode="auto">
          <a:xfrm>
            <a:off x="15725076" y="7192517"/>
            <a:ext cx="842963" cy="2171700"/>
          </a:xfrm>
          <a:prstGeom prst="straightConnector1">
            <a:avLst/>
          </a:prstGeom>
          <a:solidFill>
            <a:schemeClr val="accent1"/>
          </a:solidFill>
          <a:ln w="53975" cap="flat" cmpd="sng" algn="ctr">
            <a:solidFill>
              <a:schemeClr val="tx1"/>
            </a:solidFill>
            <a:prstDash val="solid"/>
            <a:round/>
            <a:headEnd type="none" w="med" len="med"/>
            <a:tailEnd type="triangle"/>
          </a:ln>
          <a:effectLst/>
        </p:spPr>
      </p:cxnSp>
      <p:cxnSp>
        <p:nvCxnSpPr>
          <p:cNvPr id="14" name="Straight Arrow Connector 13"/>
          <p:cNvCxnSpPr/>
          <p:nvPr/>
        </p:nvCxnSpPr>
        <p:spPr bwMode="auto">
          <a:xfrm>
            <a:off x="15907242" y="7192517"/>
            <a:ext cx="842963" cy="2171700"/>
          </a:xfrm>
          <a:prstGeom prst="straightConnector1">
            <a:avLst/>
          </a:prstGeom>
          <a:solidFill>
            <a:schemeClr val="accent1"/>
          </a:solidFill>
          <a:ln w="53975" cap="flat" cmpd="sng" algn="ctr">
            <a:solidFill>
              <a:schemeClr val="tx1"/>
            </a:solidFill>
            <a:prstDash val="solid"/>
            <a:round/>
            <a:headEnd type="none" w="med" len="med"/>
            <a:tailEnd type="triangle"/>
          </a:ln>
          <a:effectLst/>
        </p:spPr>
      </p:cxnSp>
      <p:cxnSp>
        <p:nvCxnSpPr>
          <p:cNvPr id="15" name="Straight Arrow Connector 14"/>
          <p:cNvCxnSpPr/>
          <p:nvPr/>
        </p:nvCxnSpPr>
        <p:spPr bwMode="auto">
          <a:xfrm>
            <a:off x="16089407" y="7192517"/>
            <a:ext cx="842963" cy="2171700"/>
          </a:xfrm>
          <a:prstGeom prst="straightConnector1">
            <a:avLst/>
          </a:prstGeom>
          <a:solidFill>
            <a:schemeClr val="accent1"/>
          </a:solidFill>
          <a:ln w="53975" cap="flat" cmpd="sng" algn="ctr">
            <a:solidFill>
              <a:schemeClr val="tx1"/>
            </a:solidFill>
            <a:prstDash val="solid"/>
            <a:round/>
            <a:headEnd type="none" w="med" len="med"/>
            <a:tailEnd type="triangle"/>
          </a:ln>
          <a:effectLst/>
        </p:spPr>
      </p:cxnSp>
    </p:spTree>
    <p:custDataLst>
      <p:tags r:id="rId1"/>
    </p:custDataLst>
    <p:extLst>
      <p:ext uri="{BB962C8B-B14F-4D97-AF65-F5344CB8AC3E}">
        <p14:creationId xmlns:p14="http://schemas.microsoft.com/office/powerpoint/2010/main" val="140449955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399771"/>
            <a:ext cx="15773400" cy="1988345"/>
          </a:xfrm>
        </p:spPr>
        <p:txBody>
          <a:bodyPr/>
          <a:lstStyle/>
          <a:p>
            <a:r>
              <a:rPr lang="en-US" b="1">
                <a:latin typeface="Helvetica Neue Condensed" panose="02000503000000020004" pitchFamily="2" charset="0"/>
                <a:ea typeface="Helvetica Neue Condensed" panose="02000503000000020004" pitchFamily="2" charset="0"/>
                <a:cs typeface="Helvetica Neue Condensed" panose="02000503000000020004" pitchFamily="2" charset="0"/>
              </a:rPr>
              <a:t>Example of NTP Amplification</a:t>
            </a:r>
          </a:p>
        </p:txBody>
      </p:sp>
      <p:graphicFrame>
        <p:nvGraphicFramePr>
          <p:cNvPr id="32" name="Table 31">
            <a:extLst>
              <a:ext uri="{FF2B5EF4-FFF2-40B4-BE49-F238E27FC236}">
                <a16:creationId xmlns:a16="http://schemas.microsoft.com/office/drawing/2014/main" id="{ABA6D7EE-8E6E-8047-A4FF-8957786A66CD}"/>
              </a:ext>
            </a:extLst>
          </p:cNvPr>
          <p:cNvGraphicFramePr>
            <a:graphicFrameLocks noGrp="1"/>
          </p:cNvGraphicFramePr>
          <p:nvPr>
            <p:extLst>
              <p:ext uri="{D42A27DB-BD31-4B8C-83A1-F6EECF244321}">
                <p14:modId xmlns:p14="http://schemas.microsoft.com/office/powerpoint/2010/main" val="498340734"/>
              </p:ext>
            </p:extLst>
          </p:nvPr>
        </p:nvGraphicFramePr>
        <p:xfrm>
          <a:off x="3343835" y="2290481"/>
          <a:ext cx="9847729" cy="7808258"/>
        </p:xfrm>
        <a:graphic>
          <a:graphicData uri="http://schemas.openxmlformats.org/drawingml/2006/table">
            <a:tbl>
              <a:tblPr firstRow="1" bandRow="1">
                <a:tableStyleId>{0E3FDE45-AF77-4B5C-9715-49D594BDF05E}</a:tableStyleId>
              </a:tblPr>
              <a:tblGrid>
                <a:gridCol w="6565153">
                  <a:extLst>
                    <a:ext uri="{9D8B030D-6E8A-4147-A177-3AD203B41FA5}">
                      <a16:colId xmlns:a16="http://schemas.microsoft.com/office/drawing/2014/main" val="20000"/>
                    </a:ext>
                  </a:extLst>
                </a:gridCol>
                <a:gridCol w="3282576">
                  <a:extLst>
                    <a:ext uri="{9D8B030D-6E8A-4147-A177-3AD203B41FA5}">
                      <a16:colId xmlns:a16="http://schemas.microsoft.com/office/drawing/2014/main" val="20001"/>
                    </a:ext>
                  </a:extLst>
                </a:gridCol>
              </a:tblGrid>
              <a:tr h="1545076">
                <a:tc>
                  <a:txBody>
                    <a:bodyPr/>
                    <a:lstStyle/>
                    <a:p>
                      <a:r>
                        <a:rPr lang="en-US" b="0"/>
                        <a:t>Command and Control</a:t>
                      </a:r>
                    </a:p>
                    <a:p>
                      <a:r>
                        <a:rPr lang="en-US" b="0"/>
                        <a:t>1 computer – 1 attacker</a:t>
                      </a:r>
                    </a:p>
                    <a:p>
                      <a:r>
                        <a:rPr lang="en-US" b="0"/>
                        <a:t>Controls a botnet</a:t>
                      </a:r>
                    </a:p>
                  </a:txBody>
                  <a:tcPr anchor="ctr"/>
                </a:tc>
                <a:tc>
                  <a:txBody>
                    <a:bodyPr/>
                    <a:lstStyle/>
                    <a:p>
                      <a:pPr algn="r"/>
                      <a:endParaRPr lang="en-US"/>
                    </a:p>
                    <a:p>
                      <a:pPr algn="r"/>
                      <a:r>
                        <a:rPr lang="en-US"/>
                        <a:t>1</a:t>
                      </a:r>
                    </a:p>
                  </a:txBody>
                  <a:tcPr anchor="ctr"/>
                </a:tc>
                <a:extLst>
                  <a:ext uri="{0D108BD9-81ED-4DB2-BD59-A6C34878D82A}">
                    <a16:rowId xmlns:a16="http://schemas.microsoft.com/office/drawing/2014/main" val="10000"/>
                  </a:ext>
                </a:extLst>
              </a:tr>
              <a:tr h="1545076">
                <a:tc>
                  <a:txBody>
                    <a:bodyPr/>
                    <a:lstStyle/>
                    <a:p>
                      <a:r>
                        <a:rPr lang="fr-FR" err="1"/>
                        <a:t>Botnet</a:t>
                      </a:r>
                      <a:endParaRPr lang="fr-FR"/>
                    </a:p>
                    <a:p>
                      <a:r>
                        <a:rPr lang="fr-FR"/>
                        <a:t>1000 computers</a:t>
                      </a:r>
                    </a:p>
                    <a:p>
                      <a:r>
                        <a:rPr lang="fr-FR"/>
                        <a:t>Amplification = x1000</a:t>
                      </a:r>
                    </a:p>
                  </a:txBody>
                  <a:tcPr anchor="ctr"/>
                </a:tc>
                <a:tc>
                  <a:txBody>
                    <a:bodyPr/>
                    <a:lstStyle/>
                    <a:p>
                      <a:pPr algn="r"/>
                      <a:endParaRPr lang="en-US"/>
                    </a:p>
                    <a:p>
                      <a:pPr algn="r"/>
                      <a:r>
                        <a:rPr lang="en-US"/>
                        <a:t>1000</a:t>
                      </a:r>
                    </a:p>
                  </a:txBody>
                  <a:tcPr anchor="ctr"/>
                </a:tc>
                <a:extLst>
                  <a:ext uri="{0D108BD9-81ED-4DB2-BD59-A6C34878D82A}">
                    <a16:rowId xmlns:a16="http://schemas.microsoft.com/office/drawing/2014/main" val="10001"/>
                  </a:ext>
                </a:extLst>
              </a:tr>
              <a:tr h="1545076">
                <a:tc>
                  <a:txBody>
                    <a:bodyPr/>
                    <a:lstStyle/>
                    <a:p>
                      <a:r>
                        <a:rPr lang="en-US"/>
                        <a:t>Botnet runs script at high speed</a:t>
                      </a:r>
                    </a:p>
                    <a:p>
                      <a:r>
                        <a:rPr lang="en-US"/>
                        <a:t>Each computer puts out </a:t>
                      </a:r>
                      <a:br>
                        <a:rPr lang="en-US"/>
                      </a:br>
                      <a:r>
                        <a:rPr lang="en-US"/>
                        <a:t>1 Mbps of output</a:t>
                      </a:r>
                    </a:p>
                  </a:txBody>
                  <a:tcPr anchor="ctr"/>
                </a:tc>
                <a:tc>
                  <a:txBody>
                    <a:bodyPr/>
                    <a:lstStyle/>
                    <a:p>
                      <a:pPr algn="r"/>
                      <a:endParaRPr lang="en-US"/>
                    </a:p>
                    <a:p>
                      <a:pPr algn="r"/>
                      <a:endParaRPr lang="en-US"/>
                    </a:p>
                    <a:p>
                      <a:pPr algn="r"/>
                      <a:r>
                        <a:rPr lang="en-US"/>
                        <a:t>1 </a:t>
                      </a:r>
                      <a:r>
                        <a:rPr lang="en-US" err="1"/>
                        <a:t>Gbps</a:t>
                      </a:r>
                      <a:endParaRPr lang="en-US"/>
                    </a:p>
                  </a:txBody>
                  <a:tcPr anchor="ctr"/>
                </a:tc>
                <a:extLst>
                  <a:ext uri="{0D108BD9-81ED-4DB2-BD59-A6C34878D82A}">
                    <a16:rowId xmlns:a16="http://schemas.microsoft.com/office/drawing/2014/main" val="10002"/>
                  </a:ext>
                </a:extLst>
              </a:tr>
              <a:tr h="2024583">
                <a:tc>
                  <a:txBody>
                    <a:bodyPr/>
                    <a:lstStyle/>
                    <a:p>
                      <a:r>
                        <a:rPr lang="en-US"/>
                        <a:t>NTP Devices (1000 or more)</a:t>
                      </a:r>
                    </a:p>
                    <a:p>
                      <a:r>
                        <a:rPr lang="en-US"/>
                        <a:t>Reply to spoofed address with</a:t>
                      </a:r>
                    </a:p>
                    <a:p>
                      <a:r>
                        <a:rPr lang="en-US"/>
                        <a:t>MONLIST information. This example</a:t>
                      </a:r>
                    </a:p>
                    <a:p>
                      <a:r>
                        <a:rPr lang="en-US"/>
                        <a:t>Assumes x100 amplification factor per</a:t>
                      </a:r>
                    </a:p>
                  </a:txBody>
                  <a:tcPr anchor="ctr"/>
                </a:tc>
                <a:tc>
                  <a:txBody>
                    <a:bodyPr/>
                    <a:lstStyle/>
                    <a:p>
                      <a:pPr algn="r"/>
                      <a:endParaRPr lang="en-US"/>
                    </a:p>
                    <a:p>
                      <a:pPr algn="r"/>
                      <a:endParaRPr lang="en-US"/>
                    </a:p>
                    <a:p>
                      <a:pPr algn="r"/>
                      <a:r>
                        <a:rPr lang="en-US"/>
                        <a:t>100 </a:t>
                      </a:r>
                      <a:r>
                        <a:rPr lang="en-US" err="1"/>
                        <a:t>Gbps</a:t>
                      </a:r>
                      <a:endParaRPr lang="en-US"/>
                    </a:p>
                  </a:txBody>
                  <a:tcPr anchor="ctr"/>
                </a:tc>
                <a:extLst>
                  <a:ext uri="{0D108BD9-81ED-4DB2-BD59-A6C34878D82A}">
                    <a16:rowId xmlns:a16="http://schemas.microsoft.com/office/drawing/2014/main" val="10003"/>
                  </a:ext>
                </a:extLst>
              </a:tr>
              <a:tr h="1148447">
                <a:tc>
                  <a:txBody>
                    <a:bodyPr/>
                    <a:lstStyle/>
                    <a:p>
                      <a:r>
                        <a:rPr lang="fr-FR"/>
                        <a:t>UDP Flood NTP </a:t>
                      </a:r>
                      <a:br>
                        <a:rPr lang="fr-FR"/>
                      </a:br>
                      <a:r>
                        <a:rPr lang="fr-FR"/>
                        <a:t>Source Port 123</a:t>
                      </a:r>
                    </a:p>
                  </a:txBody>
                  <a:tcPr anchor="ctr"/>
                </a:tc>
                <a:tc>
                  <a:txBody>
                    <a:bodyPr/>
                    <a:lstStyle/>
                    <a:p>
                      <a:pPr algn="r"/>
                      <a:endParaRPr lang="en-US"/>
                    </a:p>
                    <a:p>
                      <a:pPr algn="r"/>
                      <a:r>
                        <a:rPr lang="en-US"/>
                        <a:t>100 Gbps</a:t>
                      </a:r>
                    </a:p>
                  </a:txBody>
                  <a:tcPr anchor="ctr"/>
                </a:tc>
                <a:extLst>
                  <a:ext uri="{0D108BD9-81ED-4DB2-BD59-A6C34878D82A}">
                    <a16:rowId xmlns:a16="http://schemas.microsoft.com/office/drawing/2014/main" val="10004"/>
                  </a:ext>
                </a:extLst>
              </a:tr>
            </a:tbl>
          </a:graphicData>
        </a:graphic>
      </p:graphicFrame>
      <p:pic>
        <p:nvPicPr>
          <p:cNvPr id="33" name="Hearder">
            <a:extLst>
              <a:ext uri="{FF2B5EF4-FFF2-40B4-BE49-F238E27FC236}">
                <a16:creationId xmlns:a16="http://schemas.microsoft.com/office/drawing/2014/main" id="{2F922C57-8ECF-A34D-87B8-F024A7A411F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35526" y="2413766"/>
            <a:ext cx="1342111" cy="1145704"/>
          </a:xfrm>
          <a:prstGeom prst="rect">
            <a:avLst/>
          </a:prstGeom>
        </p:spPr>
      </p:pic>
      <p:grpSp>
        <p:nvGrpSpPr>
          <p:cNvPr id="34" name="Group 33">
            <a:extLst>
              <a:ext uri="{FF2B5EF4-FFF2-40B4-BE49-F238E27FC236}">
                <a16:creationId xmlns:a16="http://schemas.microsoft.com/office/drawing/2014/main" id="{5A825613-3E31-3E44-BAA6-A4087E3BBCDC}"/>
              </a:ext>
            </a:extLst>
          </p:cNvPr>
          <p:cNvGrpSpPr/>
          <p:nvPr/>
        </p:nvGrpSpPr>
        <p:grpSpPr>
          <a:xfrm>
            <a:off x="8413350" y="4141371"/>
            <a:ext cx="3047368" cy="987714"/>
            <a:chOff x="4774020" y="2590800"/>
            <a:chExt cx="2617380" cy="847589"/>
          </a:xfrm>
        </p:grpSpPr>
        <p:pic>
          <p:nvPicPr>
            <p:cNvPr id="35" name="Attack">
              <a:extLst>
                <a:ext uri="{FF2B5EF4-FFF2-40B4-BE49-F238E27FC236}">
                  <a16:creationId xmlns:a16="http://schemas.microsoft.com/office/drawing/2014/main" id="{C843B62F-A529-054E-A989-A1A13C50B5A3}"/>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774020" y="2590800"/>
              <a:ext cx="483780" cy="390389"/>
            </a:xfrm>
            <a:prstGeom prst="rect">
              <a:avLst/>
            </a:prstGeom>
          </p:spPr>
        </p:pic>
        <p:pic>
          <p:nvPicPr>
            <p:cNvPr id="36" name="Attack">
              <a:extLst>
                <a:ext uri="{FF2B5EF4-FFF2-40B4-BE49-F238E27FC236}">
                  <a16:creationId xmlns:a16="http://schemas.microsoft.com/office/drawing/2014/main" id="{7C5CE907-DA62-0E46-B243-6D50969D5621}"/>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07420" y="2590800"/>
              <a:ext cx="483780" cy="390389"/>
            </a:xfrm>
            <a:prstGeom prst="rect">
              <a:avLst/>
            </a:prstGeom>
          </p:spPr>
        </p:pic>
        <p:pic>
          <p:nvPicPr>
            <p:cNvPr id="37" name="Attack">
              <a:extLst>
                <a:ext uri="{FF2B5EF4-FFF2-40B4-BE49-F238E27FC236}">
                  <a16:creationId xmlns:a16="http://schemas.microsoft.com/office/drawing/2014/main" id="{ABA5C403-F0C2-3749-B49F-BF3C38A65499}"/>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840820" y="2590800"/>
              <a:ext cx="483780" cy="390389"/>
            </a:xfrm>
            <a:prstGeom prst="rect">
              <a:avLst/>
            </a:prstGeom>
          </p:spPr>
        </p:pic>
        <p:pic>
          <p:nvPicPr>
            <p:cNvPr id="38" name="Attack">
              <a:extLst>
                <a:ext uri="{FF2B5EF4-FFF2-40B4-BE49-F238E27FC236}">
                  <a16:creationId xmlns:a16="http://schemas.microsoft.com/office/drawing/2014/main" id="{B3687413-63B0-584F-9252-D7A92DBE9952}"/>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74220" y="2590800"/>
              <a:ext cx="483780" cy="390389"/>
            </a:xfrm>
            <a:prstGeom prst="rect">
              <a:avLst/>
            </a:prstGeom>
          </p:spPr>
        </p:pic>
        <p:pic>
          <p:nvPicPr>
            <p:cNvPr id="39" name="Attack">
              <a:extLst>
                <a:ext uri="{FF2B5EF4-FFF2-40B4-BE49-F238E27FC236}">
                  <a16:creationId xmlns:a16="http://schemas.microsoft.com/office/drawing/2014/main" id="{128E035F-3DDE-5248-8008-284E70AEE01F}"/>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907620" y="2590800"/>
              <a:ext cx="483780" cy="390389"/>
            </a:xfrm>
            <a:prstGeom prst="rect">
              <a:avLst/>
            </a:prstGeom>
          </p:spPr>
        </p:pic>
        <p:pic>
          <p:nvPicPr>
            <p:cNvPr id="40" name="Attack">
              <a:extLst>
                <a:ext uri="{FF2B5EF4-FFF2-40B4-BE49-F238E27FC236}">
                  <a16:creationId xmlns:a16="http://schemas.microsoft.com/office/drawing/2014/main" id="{04A8BB26-14BB-554B-85BC-86C9D32A8834}"/>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774020" y="3048000"/>
              <a:ext cx="483780" cy="390389"/>
            </a:xfrm>
            <a:prstGeom prst="rect">
              <a:avLst/>
            </a:prstGeom>
          </p:spPr>
        </p:pic>
        <p:pic>
          <p:nvPicPr>
            <p:cNvPr id="41" name="Attack">
              <a:extLst>
                <a:ext uri="{FF2B5EF4-FFF2-40B4-BE49-F238E27FC236}">
                  <a16:creationId xmlns:a16="http://schemas.microsoft.com/office/drawing/2014/main" id="{7408C7CD-9913-6B4A-956D-C504DB60B8AA}"/>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07420" y="3048000"/>
              <a:ext cx="483780" cy="390389"/>
            </a:xfrm>
            <a:prstGeom prst="rect">
              <a:avLst/>
            </a:prstGeom>
          </p:spPr>
        </p:pic>
        <p:pic>
          <p:nvPicPr>
            <p:cNvPr id="42" name="Attack">
              <a:extLst>
                <a:ext uri="{FF2B5EF4-FFF2-40B4-BE49-F238E27FC236}">
                  <a16:creationId xmlns:a16="http://schemas.microsoft.com/office/drawing/2014/main" id="{829690D1-D1F2-1D4C-BA7F-F09A3E183C2D}"/>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840820" y="3048000"/>
              <a:ext cx="483780" cy="390389"/>
            </a:xfrm>
            <a:prstGeom prst="rect">
              <a:avLst/>
            </a:prstGeom>
          </p:spPr>
        </p:pic>
        <p:pic>
          <p:nvPicPr>
            <p:cNvPr id="43" name="Attack">
              <a:extLst>
                <a:ext uri="{FF2B5EF4-FFF2-40B4-BE49-F238E27FC236}">
                  <a16:creationId xmlns:a16="http://schemas.microsoft.com/office/drawing/2014/main" id="{566363EE-7437-7444-AC14-2CC02EE817D3}"/>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74220" y="3048000"/>
              <a:ext cx="483780" cy="390389"/>
            </a:xfrm>
            <a:prstGeom prst="rect">
              <a:avLst/>
            </a:prstGeom>
          </p:spPr>
        </p:pic>
        <p:pic>
          <p:nvPicPr>
            <p:cNvPr id="44" name="Attack">
              <a:extLst>
                <a:ext uri="{FF2B5EF4-FFF2-40B4-BE49-F238E27FC236}">
                  <a16:creationId xmlns:a16="http://schemas.microsoft.com/office/drawing/2014/main" id="{185381D3-841F-F842-B1E9-398B61885B25}"/>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907620" y="3048000"/>
              <a:ext cx="483780" cy="390389"/>
            </a:xfrm>
            <a:prstGeom prst="rect">
              <a:avLst/>
            </a:prstGeom>
          </p:spPr>
        </p:pic>
      </p:grpSp>
      <p:grpSp>
        <p:nvGrpSpPr>
          <p:cNvPr id="45" name="Group 44">
            <a:extLst>
              <a:ext uri="{FF2B5EF4-FFF2-40B4-BE49-F238E27FC236}">
                <a16:creationId xmlns:a16="http://schemas.microsoft.com/office/drawing/2014/main" id="{D6B240D6-CF28-F743-9EEC-5E842685E846}"/>
              </a:ext>
            </a:extLst>
          </p:cNvPr>
          <p:cNvGrpSpPr/>
          <p:nvPr/>
        </p:nvGrpSpPr>
        <p:grpSpPr>
          <a:xfrm>
            <a:off x="8783696" y="7438592"/>
            <a:ext cx="2927703" cy="720676"/>
            <a:chOff x="4800600" y="4953000"/>
            <a:chExt cx="2514600" cy="618435"/>
          </a:xfrm>
        </p:grpSpPr>
        <p:pic>
          <p:nvPicPr>
            <p:cNvPr id="46" name="Picture 45">
              <a:extLst>
                <a:ext uri="{FF2B5EF4-FFF2-40B4-BE49-F238E27FC236}">
                  <a16:creationId xmlns:a16="http://schemas.microsoft.com/office/drawing/2014/main" id="{34D60FDB-736F-6A43-A29A-4164E30EE69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00600" y="4953000"/>
              <a:ext cx="533400" cy="618435"/>
            </a:xfrm>
            <a:prstGeom prst="rect">
              <a:avLst/>
            </a:prstGeom>
          </p:spPr>
        </p:pic>
        <p:pic>
          <p:nvPicPr>
            <p:cNvPr id="47" name="Picture 46">
              <a:extLst>
                <a:ext uri="{FF2B5EF4-FFF2-40B4-BE49-F238E27FC236}">
                  <a16:creationId xmlns:a16="http://schemas.microsoft.com/office/drawing/2014/main" id="{D2A3E09F-CBC1-8D4A-BC05-BF62478FB29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95900" y="4953000"/>
              <a:ext cx="533400" cy="618435"/>
            </a:xfrm>
            <a:prstGeom prst="rect">
              <a:avLst/>
            </a:prstGeom>
          </p:spPr>
        </p:pic>
        <p:pic>
          <p:nvPicPr>
            <p:cNvPr id="48" name="Picture 47">
              <a:extLst>
                <a:ext uri="{FF2B5EF4-FFF2-40B4-BE49-F238E27FC236}">
                  <a16:creationId xmlns:a16="http://schemas.microsoft.com/office/drawing/2014/main" id="{6EC068A8-AD7E-5644-BAFB-D3AF9F5E727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91200" y="4953000"/>
              <a:ext cx="533400" cy="618435"/>
            </a:xfrm>
            <a:prstGeom prst="rect">
              <a:avLst/>
            </a:prstGeom>
          </p:spPr>
        </p:pic>
        <p:pic>
          <p:nvPicPr>
            <p:cNvPr id="49" name="Picture 48">
              <a:extLst>
                <a:ext uri="{FF2B5EF4-FFF2-40B4-BE49-F238E27FC236}">
                  <a16:creationId xmlns:a16="http://schemas.microsoft.com/office/drawing/2014/main" id="{1A4442F2-C3B5-B849-BDC9-8A88B4D5A94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86500" y="4953000"/>
              <a:ext cx="533400" cy="618435"/>
            </a:xfrm>
            <a:prstGeom prst="rect">
              <a:avLst/>
            </a:prstGeom>
          </p:spPr>
        </p:pic>
        <p:pic>
          <p:nvPicPr>
            <p:cNvPr id="50" name="Picture 49">
              <a:extLst>
                <a:ext uri="{FF2B5EF4-FFF2-40B4-BE49-F238E27FC236}">
                  <a16:creationId xmlns:a16="http://schemas.microsoft.com/office/drawing/2014/main" id="{3630EF2F-A440-8C4C-B5E9-7829582ED9E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81800" y="4953000"/>
              <a:ext cx="533400" cy="618435"/>
            </a:xfrm>
            <a:prstGeom prst="rect">
              <a:avLst/>
            </a:prstGeom>
          </p:spPr>
        </p:pic>
      </p:grpSp>
      <p:grpSp>
        <p:nvGrpSpPr>
          <p:cNvPr id="51" name="Group 50">
            <a:extLst>
              <a:ext uri="{FF2B5EF4-FFF2-40B4-BE49-F238E27FC236}">
                <a16:creationId xmlns:a16="http://schemas.microsoft.com/office/drawing/2014/main" id="{7DBA7DE1-1F5F-4549-938D-B16E8C03F5E9}"/>
              </a:ext>
            </a:extLst>
          </p:cNvPr>
          <p:cNvGrpSpPr/>
          <p:nvPr/>
        </p:nvGrpSpPr>
        <p:grpSpPr>
          <a:xfrm>
            <a:off x="9356967" y="9104623"/>
            <a:ext cx="1781161" cy="811560"/>
            <a:chOff x="5302386" y="5867400"/>
            <a:chExt cx="1529837" cy="696426"/>
          </a:xfrm>
        </p:grpSpPr>
        <p:pic>
          <p:nvPicPr>
            <p:cNvPr id="52" name="Picture 51">
              <a:extLst>
                <a:ext uri="{FF2B5EF4-FFF2-40B4-BE49-F238E27FC236}">
                  <a16:creationId xmlns:a16="http://schemas.microsoft.com/office/drawing/2014/main" id="{716BF8C7-47B6-7B4F-A775-096F8D6B378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38800" y="5867400"/>
              <a:ext cx="838200" cy="669794"/>
            </a:xfrm>
            <a:prstGeom prst="rect">
              <a:avLst/>
            </a:prstGeom>
          </p:spPr>
        </p:pic>
        <p:pic>
          <p:nvPicPr>
            <p:cNvPr id="53" name="Picture 52">
              <a:extLst>
                <a:ext uri="{FF2B5EF4-FFF2-40B4-BE49-F238E27FC236}">
                  <a16:creationId xmlns:a16="http://schemas.microsoft.com/office/drawing/2014/main" id="{BE11941D-4B61-C848-AF4D-6858D3DF32A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6806546">
              <a:off x="5745626" y="5477228"/>
              <a:ext cx="643358" cy="1529837"/>
            </a:xfrm>
            <a:prstGeom prst="rect">
              <a:avLst/>
            </a:prstGeom>
          </p:spPr>
        </p:pic>
      </p:grpSp>
      <p:grpSp>
        <p:nvGrpSpPr>
          <p:cNvPr id="54" name="Group 53">
            <a:extLst>
              <a:ext uri="{FF2B5EF4-FFF2-40B4-BE49-F238E27FC236}">
                <a16:creationId xmlns:a16="http://schemas.microsoft.com/office/drawing/2014/main" id="{6B5A1EE0-3C97-5B4B-9EBB-301C974653E5}"/>
              </a:ext>
            </a:extLst>
          </p:cNvPr>
          <p:cNvGrpSpPr/>
          <p:nvPr/>
        </p:nvGrpSpPr>
        <p:grpSpPr>
          <a:xfrm>
            <a:off x="8772746" y="5826836"/>
            <a:ext cx="2927703" cy="710380"/>
            <a:chOff x="4876800" y="3733800"/>
            <a:chExt cx="2514600" cy="609600"/>
          </a:xfrm>
        </p:grpSpPr>
        <p:pic>
          <p:nvPicPr>
            <p:cNvPr id="55" name="Picture 54">
              <a:extLst>
                <a:ext uri="{FF2B5EF4-FFF2-40B4-BE49-F238E27FC236}">
                  <a16:creationId xmlns:a16="http://schemas.microsoft.com/office/drawing/2014/main" id="{733C9124-1CD8-C44B-A53F-66AF782F56C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876800" y="3733800"/>
              <a:ext cx="609600" cy="609600"/>
            </a:xfrm>
            <a:prstGeom prst="rect">
              <a:avLst/>
            </a:prstGeom>
          </p:spPr>
        </p:pic>
        <p:pic>
          <p:nvPicPr>
            <p:cNvPr id="56" name="Picture 55">
              <a:extLst>
                <a:ext uri="{FF2B5EF4-FFF2-40B4-BE49-F238E27FC236}">
                  <a16:creationId xmlns:a16="http://schemas.microsoft.com/office/drawing/2014/main" id="{2F8601F8-DCE3-6A48-87B3-8969D480A70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511800" y="3733800"/>
              <a:ext cx="609600" cy="609600"/>
            </a:xfrm>
            <a:prstGeom prst="rect">
              <a:avLst/>
            </a:prstGeom>
          </p:spPr>
        </p:pic>
        <p:pic>
          <p:nvPicPr>
            <p:cNvPr id="57" name="Picture 56">
              <a:extLst>
                <a:ext uri="{FF2B5EF4-FFF2-40B4-BE49-F238E27FC236}">
                  <a16:creationId xmlns:a16="http://schemas.microsoft.com/office/drawing/2014/main" id="{384BD010-208A-254E-AB39-4750963DC3E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146800" y="3733800"/>
              <a:ext cx="609600" cy="609600"/>
            </a:xfrm>
            <a:prstGeom prst="rect">
              <a:avLst/>
            </a:prstGeom>
          </p:spPr>
        </p:pic>
        <p:pic>
          <p:nvPicPr>
            <p:cNvPr id="58" name="Picture 57">
              <a:extLst>
                <a:ext uri="{FF2B5EF4-FFF2-40B4-BE49-F238E27FC236}">
                  <a16:creationId xmlns:a16="http://schemas.microsoft.com/office/drawing/2014/main" id="{5FF61408-59E6-D546-864B-7090EC77B94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781800" y="3733800"/>
              <a:ext cx="609600" cy="609600"/>
            </a:xfrm>
            <a:prstGeom prst="rect">
              <a:avLst/>
            </a:prstGeom>
          </p:spPr>
        </p:pic>
      </p:grpSp>
    </p:spTree>
    <p:custDataLst>
      <p:tags r:id="rId1"/>
    </p:custDataLst>
    <p:extLst>
      <p:ext uri="{BB962C8B-B14F-4D97-AF65-F5344CB8AC3E}">
        <p14:creationId xmlns:p14="http://schemas.microsoft.com/office/powerpoint/2010/main" val="125015921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Example SYN Flood</a:t>
            </a:r>
          </a:p>
        </p:txBody>
      </p:sp>
      <p:sp>
        <p:nvSpPr>
          <p:cNvPr id="4" name="Content Placeholder 3"/>
          <p:cNvSpPr>
            <a:spLocks noGrp="1"/>
          </p:cNvSpPr>
          <p:nvPr>
            <p:ph idx="1"/>
          </p:nvPr>
        </p:nvSpPr>
        <p:spPr>
          <a:xfrm>
            <a:off x="584439" y="2267221"/>
            <a:ext cx="15773400" cy="6967198"/>
          </a:xfrm>
        </p:spPr>
        <p:txBody>
          <a:bodyPr/>
          <a:lstStyle/>
          <a:p>
            <a:r>
              <a:rPr lang="en-US"/>
              <a:t>Exploits the function of a TCP connection 3 way handshake</a:t>
            </a:r>
          </a:p>
          <a:p>
            <a:r>
              <a:rPr lang="en-US"/>
              <a:t>Normal operation:</a:t>
            </a:r>
          </a:p>
          <a:p>
            <a:endParaRPr lang="en-US"/>
          </a:p>
          <a:p>
            <a:endParaRPr lang="en-US"/>
          </a:p>
          <a:p>
            <a:pPr marL="0" indent="0">
              <a:buNone/>
            </a:pPr>
            <a:endParaRPr lang="en-US"/>
          </a:p>
          <a:p>
            <a:r>
              <a:rPr lang="en-US"/>
              <a:t>Attack operation:</a:t>
            </a:r>
          </a:p>
          <a:p>
            <a:endParaRPr lang="en-US"/>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43401" y="4114800"/>
            <a:ext cx="2002538" cy="1600200"/>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44301" y="4114800"/>
            <a:ext cx="2002538" cy="1600200"/>
          </a:xfrm>
          <a:prstGeom prst="rect">
            <a:avLst/>
          </a:prstGeom>
        </p:spPr>
      </p:pic>
      <p:cxnSp>
        <p:nvCxnSpPr>
          <p:cNvPr id="8" name="Straight Arrow Connector 7"/>
          <p:cNvCxnSpPr/>
          <p:nvPr/>
        </p:nvCxnSpPr>
        <p:spPr bwMode="auto">
          <a:xfrm>
            <a:off x="6629400" y="4229100"/>
            <a:ext cx="4686300" cy="45720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10" name="Straight Arrow Connector 9"/>
          <p:cNvCxnSpPr/>
          <p:nvPr/>
        </p:nvCxnSpPr>
        <p:spPr bwMode="auto">
          <a:xfrm flipH="1">
            <a:off x="6629400" y="5143500"/>
            <a:ext cx="4686300" cy="34290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14" name="Straight Arrow Connector 13"/>
          <p:cNvCxnSpPr/>
          <p:nvPr/>
        </p:nvCxnSpPr>
        <p:spPr bwMode="auto">
          <a:xfrm>
            <a:off x="6629400" y="5829300"/>
            <a:ext cx="4800600" cy="45720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15" name="TextBox 14"/>
          <p:cNvSpPr txBox="1"/>
          <p:nvPr/>
        </p:nvSpPr>
        <p:spPr>
          <a:xfrm>
            <a:off x="8343901" y="3878123"/>
            <a:ext cx="723211" cy="507831"/>
          </a:xfrm>
          <a:prstGeom prst="rect">
            <a:avLst/>
          </a:prstGeom>
          <a:noFill/>
        </p:spPr>
        <p:txBody>
          <a:bodyPr wrap="none" rtlCol="0" anchor="ctr">
            <a:spAutoFit/>
          </a:bodyPr>
          <a:lstStyle/>
          <a:p>
            <a:r>
              <a:rPr lang="en-US" sz="2700">
                <a:latin typeface="+mj-lt"/>
              </a:rPr>
              <a:t>SYN</a:t>
            </a:r>
          </a:p>
        </p:txBody>
      </p:sp>
      <p:sp>
        <p:nvSpPr>
          <p:cNvPr id="16" name="TextBox 15"/>
          <p:cNvSpPr txBox="1"/>
          <p:nvPr/>
        </p:nvSpPr>
        <p:spPr>
          <a:xfrm>
            <a:off x="8332303" y="5592623"/>
            <a:ext cx="739241" cy="507831"/>
          </a:xfrm>
          <a:prstGeom prst="rect">
            <a:avLst/>
          </a:prstGeom>
          <a:noFill/>
        </p:spPr>
        <p:txBody>
          <a:bodyPr wrap="none" rtlCol="0" anchor="ctr">
            <a:spAutoFit/>
          </a:bodyPr>
          <a:lstStyle/>
          <a:p>
            <a:r>
              <a:rPr lang="en-US" sz="2700">
                <a:latin typeface="+mj-lt"/>
              </a:rPr>
              <a:t>ACK</a:t>
            </a:r>
          </a:p>
        </p:txBody>
      </p:sp>
      <p:sp>
        <p:nvSpPr>
          <p:cNvPr id="17" name="TextBox 16"/>
          <p:cNvSpPr txBox="1"/>
          <p:nvPr/>
        </p:nvSpPr>
        <p:spPr>
          <a:xfrm>
            <a:off x="7886700" y="4792523"/>
            <a:ext cx="1441292" cy="507831"/>
          </a:xfrm>
          <a:prstGeom prst="rect">
            <a:avLst/>
          </a:prstGeom>
          <a:noFill/>
        </p:spPr>
        <p:txBody>
          <a:bodyPr wrap="none" rtlCol="0" anchor="ctr">
            <a:spAutoFit/>
          </a:bodyPr>
          <a:lstStyle/>
          <a:p>
            <a:r>
              <a:rPr lang="en-US" sz="2700">
                <a:latin typeface="+mj-lt"/>
              </a:rPr>
              <a:t>SYN, ACK</a:t>
            </a:r>
          </a:p>
        </p:txBody>
      </p:sp>
      <p:sp>
        <p:nvSpPr>
          <p:cNvPr id="18" name="TextBox 17"/>
          <p:cNvSpPr txBox="1"/>
          <p:nvPr/>
        </p:nvSpPr>
        <p:spPr>
          <a:xfrm>
            <a:off x="13573732" y="4406811"/>
            <a:ext cx="1948547" cy="923330"/>
          </a:xfrm>
          <a:prstGeom prst="rect">
            <a:avLst/>
          </a:prstGeom>
          <a:noFill/>
        </p:spPr>
        <p:txBody>
          <a:bodyPr wrap="none" rtlCol="0" anchor="ctr">
            <a:spAutoFit/>
          </a:bodyPr>
          <a:lstStyle/>
          <a:p>
            <a:r>
              <a:rPr lang="en-US" sz="2700">
                <a:latin typeface="+mj-lt"/>
              </a:rPr>
              <a:t>Allocate </a:t>
            </a:r>
            <a:br>
              <a:rPr lang="en-US" sz="2700">
                <a:latin typeface="+mj-lt"/>
              </a:rPr>
            </a:br>
            <a:r>
              <a:rPr lang="en-US" sz="2700">
                <a:latin typeface="+mj-lt"/>
              </a:rPr>
              <a:t>memory etc.</a:t>
            </a:r>
          </a:p>
        </p:txBody>
      </p:sp>
      <p:pic>
        <p:nvPicPr>
          <p:cNvPr id="20" name="Picture 1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43401" y="7886700"/>
            <a:ext cx="2002538" cy="1600200"/>
          </a:xfrm>
          <a:prstGeom prst="rect">
            <a:avLst/>
          </a:prstGeom>
        </p:spPr>
      </p:pic>
      <p:pic>
        <p:nvPicPr>
          <p:cNvPr id="21" name="Picture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44301" y="7886700"/>
            <a:ext cx="2002538" cy="1600200"/>
          </a:xfrm>
          <a:prstGeom prst="rect">
            <a:avLst/>
          </a:prstGeom>
        </p:spPr>
      </p:pic>
      <p:cxnSp>
        <p:nvCxnSpPr>
          <p:cNvPr id="22" name="Straight Arrow Connector 21"/>
          <p:cNvCxnSpPr/>
          <p:nvPr/>
        </p:nvCxnSpPr>
        <p:spPr bwMode="auto">
          <a:xfrm>
            <a:off x="6629400" y="7910568"/>
            <a:ext cx="4686300" cy="45720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25" name="TextBox 24"/>
          <p:cNvSpPr txBox="1"/>
          <p:nvPr/>
        </p:nvSpPr>
        <p:spPr>
          <a:xfrm>
            <a:off x="8343901" y="7650023"/>
            <a:ext cx="723211" cy="507831"/>
          </a:xfrm>
          <a:prstGeom prst="rect">
            <a:avLst/>
          </a:prstGeom>
          <a:noFill/>
        </p:spPr>
        <p:txBody>
          <a:bodyPr wrap="none" rtlCol="0" anchor="ctr">
            <a:spAutoFit/>
          </a:bodyPr>
          <a:lstStyle/>
          <a:p>
            <a:r>
              <a:rPr lang="en-US" sz="2700">
                <a:latin typeface="+mj-lt"/>
              </a:rPr>
              <a:t>SYN</a:t>
            </a:r>
          </a:p>
        </p:txBody>
      </p:sp>
      <p:sp>
        <p:nvSpPr>
          <p:cNvPr id="28" name="TextBox 27"/>
          <p:cNvSpPr txBox="1"/>
          <p:nvPr/>
        </p:nvSpPr>
        <p:spPr>
          <a:xfrm>
            <a:off x="13573732" y="7970962"/>
            <a:ext cx="1948547" cy="1338828"/>
          </a:xfrm>
          <a:prstGeom prst="rect">
            <a:avLst/>
          </a:prstGeom>
          <a:noFill/>
        </p:spPr>
        <p:txBody>
          <a:bodyPr wrap="none" rtlCol="0" anchor="ctr">
            <a:spAutoFit/>
          </a:bodyPr>
          <a:lstStyle/>
          <a:p>
            <a:r>
              <a:rPr lang="en-US" sz="2700">
                <a:latin typeface="+mj-lt"/>
              </a:rPr>
              <a:t>Allocate </a:t>
            </a:r>
            <a:br>
              <a:rPr lang="en-US" sz="2700">
                <a:latin typeface="+mj-lt"/>
              </a:rPr>
            </a:br>
            <a:r>
              <a:rPr lang="en-US" sz="2700">
                <a:latin typeface="+mj-lt"/>
              </a:rPr>
              <a:t>lots and lots</a:t>
            </a:r>
            <a:br>
              <a:rPr lang="en-US" sz="2700">
                <a:latin typeface="+mj-lt"/>
              </a:rPr>
            </a:br>
            <a:r>
              <a:rPr lang="en-US" sz="2700">
                <a:latin typeface="+mj-lt"/>
              </a:rPr>
              <a:t>memory etc.</a:t>
            </a:r>
          </a:p>
        </p:txBody>
      </p:sp>
      <p:cxnSp>
        <p:nvCxnSpPr>
          <p:cNvPr id="29" name="Straight Arrow Connector 28"/>
          <p:cNvCxnSpPr/>
          <p:nvPr/>
        </p:nvCxnSpPr>
        <p:spPr bwMode="auto">
          <a:xfrm>
            <a:off x="6629400" y="8482068"/>
            <a:ext cx="4686300" cy="45720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30" name="TextBox 29"/>
          <p:cNvSpPr txBox="1"/>
          <p:nvPr/>
        </p:nvSpPr>
        <p:spPr>
          <a:xfrm>
            <a:off x="8343901" y="8221523"/>
            <a:ext cx="723211" cy="507831"/>
          </a:xfrm>
          <a:prstGeom prst="rect">
            <a:avLst/>
          </a:prstGeom>
          <a:noFill/>
        </p:spPr>
        <p:txBody>
          <a:bodyPr wrap="none" rtlCol="0" anchor="ctr">
            <a:spAutoFit/>
          </a:bodyPr>
          <a:lstStyle/>
          <a:p>
            <a:r>
              <a:rPr lang="en-US" sz="2700">
                <a:latin typeface="+mj-lt"/>
              </a:rPr>
              <a:t>SYN</a:t>
            </a:r>
          </a:p>
        </p:txBody>
      </p:sp>
      <p:cxnSp>
        <p:nvCxnSpPr>
          <p:cNvPr id="31" name="Straight Arrow Connector 30"/>
          <p:cNvCxnSpPr/>
          <p:nvPr/>
        </p:nvCxnSpPr>
        <p:spPr bwMode="auto">
          <a:xfrm>
            <a:off x="6629400" y="9053568"/>
            <a:ext cx="4686300" cy="45720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32" name="TextBox 31"/>
          <p:cNvSpPr txBox="1"/>
          <p:nvPr/>
        </p:nvSpPr>
        <p:spPr>
          <a:xfrm>
            <a:off x="8343901" y="8793023"/>
            <a:ext cx="723211" cy="507831"/>
          </a:xfrm>
          <a:prstGeom prst="rect">
            <a:avLst/>
          </a:prstGeom>
          <a:noFill/>
        </p:spPr>
        <p:txBody>
          <a:bodyPr wrap="none" rtlCol="0" anchor="ctr">
            <a:spAutoFit/>
          </a:bodyPr>
          <a:lstStyle/>
          <a:p>
            <a:r>
              <a:rPr lang="en-US" sz="2700">
                <a:latin typeface="+mj-lt"/>
              </a:rPr>
              <a:t>SYN</a:t>
            </a:r>
          </a:p>
        </p:txBody>
      </p:sp>
      <p:cxnSp>
        <p:nvCxnSpPr>
          <p:cNvPr id="33" name="Straight Arrow Connector 32"/>
          <p:cNvCxnSpPr/>
          <p:nvPr/>
        </p:nvCxnSpPr>
        <p:spPr bwMode="auto">
          <a:xfrm>
            <a:off x="6629400" y="9625068"/>
            <a:ext cx="4686300" cy="45720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34" name="TextBox 33"/>
          <p:cNvSpPr txBox="1"/>
          <p:nvPr/>
        </p:nvSpPr>
        <p:spPr>
          <a:xfrm>
            <a:off x="8343901" y="9364523"/>
            <a:ext cx="723211" cy="507831"/>
          </a:xfrm>
          <a:prstGeom prst="rect">
            <a:avLst/>
          </a:prstGeom>
          <a:noFill/>
        </p:spPr>
        <p:txBody>
          <a:bodyPr wrap="none" rtlCol="0" anchor="ctr">
            <a:spAutoFit/>
          </a:bodyPr>
          <a:lstStyle/>
          <a:p>
            <a:r>
              <a:rPr lang="en-US" sz="2700">
                <a:latin typeface="+mj-lt"/>
              </a:rPr>
              <a:t>SYN</a:t>
            </a:r>
          </a:p>
        </p:txBody>
      </p:sp>
      <p:sp>
        <p:nvSpPr>
          <p:cNvPr id="35" name="TextBox 34"/>
          <p:cNvSpPr txBox="1"/>
          <p:nvPr/>
        </p:nvSpPr>
        <p:spPr>
          <a:xfrm>
            <a:off x="2524333" y="7136610"/>
            <a:ext cx="1306255" cy="1338828"/>
          </a:xfrm>
          <a:prstGeom prst="rect">
            <a:avLst/>
          </a:prstGeom>
          <a:noFill/>
        </p:spPr>
        <p:txBody>
          <a:bodyPr wrap="none" rtlCol="0" anchor="ctr">
            <a:spAutoFit/>
          </a:bodyPr>
          <a:lstStyle/>
          <a:p>
            <a:r>
              <a:rPr lang="en-US" sz="2700">
                <a:latin typeface="+mj-lt"/>
              </a:rPr>
              <a:t>From</a:t>
            </a:r>
            <a:br>
              <a:rPr lang="en-US" sz="2700">
                <a:latin typeface="+mj-lt"/>
              </a:rPr>
            </a:br>
            <a:r>
              <a:rPr lang="en-US" sz="2700">
                <a:latin typeface="+mj-lt"/>
              </a:rPr>
              <a:t>spoofed</a:t>
            </a:r>
            <a:br>
              <a:rPr lang="en-US" sz="2700">
                <a:latin typeface="+mj-lt"/>
              </a:rPr>
            </a:br>
            <a:r>
              <a:rPr lang="en-US" sz="2700">
                <a:latin typeface="+mj-lt"/>
              </a:rPr>
              <a:t>address</a:t>
            </a:r>
          </a:p>
        </p:txBody>
      </p:sp>
      <p:sp>
        <p:nvSpPr>
          <p:cNvPr id="36" name="TextBox 35"/>
          <p:cNvSpPr txBox="1"/>
          <p:nvPr/>
        </p:nvSpPr>
        <p:spPr>
          <a:xfrm>
            <a:off x="2605579" y="4272996"/>
            <a:ext cx="1261627" cy="1338828"/>
          </a:xfrm>
          <a:prstGeom prst="rect">
            <a:avLst/>
          </a:prstGeom>
          <a:noFill/>
        </p:spPr>
        <p:txBody>
          <a:bodyPr wrap="none" rtlCol="0" anchor="ctr">
            <a:spAutoFit/>
          </a:bodyPr>
          <a:lstStyle/>
          <a:p>
            <a:r>
              <a:rPr lang="en-US" sz="2700">
                <a:latin typeface="+mj-lt"/>
              </a:rPr>
              <a:t>From</a:t>
            </a:r>
            <a:br>
              <a:rPr lang="en-US" sz="2700">
                <a:latin typeface="+mj-lt"/>
              </a:rPr>
            </a:br>
            <a:r>
              <a:rPr lang="en-US" sz="2700">
                <a:latin typeface="+mj-lt"/>
              </a:rPr>
              <a:t>real</a:t>
            </a:r>
            <a:br>
              <a:rPr lang="en-US" sz="2700">
                <a:latin typeface="+mj-lt"/>
              </a:rPr>
            </a:br>
            <a:r>
              <a:rPr lang="en-US" sz="2700">
                <a:latin typeface="+mj-lt"/>
              </a:rPr>
              <a:t>address</a:t>
            </a:r>
          </a:p>
        </p:txBody>
      </p:sp>
      <p:pic>
        <p:nvPicPr>
          <p:cNvPr id="37" name="Attack"/>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31842" y="8025225"/>
            <a:ext cx="1828800" cy="1475760"/>
          </a:xfrm>
          <a:prstGeom prst="rect">
            <a:avLst/>
          </a:prstGeom>
        </p:spPr>
      </p:pic>
    </p:spTree>
    <p:custDataLst>
      <p:tags r:id="rId1"/>
    </p:custDataLst>
    <p:extLst>
      <p:ext uri="{BB962C8B-B14F-4D97-AF65-F5344CB8AC3E}">
        <p14:creationId xmlns:p14="http://schemas.microsoft.com/office/powerpoint/2010/main" val="108715970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399626"/>
            <a:ext cx="15773400" cy="1988345"/>
          </a:xfrm>
        </p:spPr>
        <p:txBody>
          <a:bodyPr/>
          <a:lstStyle/>
          <a:p>
            <a:r>
              <a:rPr lang="en-US" b="1">
                <a:latin typeface="Helvetica Neue Condensed" panose="02000503000000020004" pitchFamily="2" charset="0"/>
                <a:ea typeface="Helvetica Neue Condensed" panose="02000503000000020004" pitchFamily="2" charset="0"/>
                <a:cs typeface="Helvetica Neue Condensed" panose="02000503000000020004" pitchFamily="2" charset="0"/>
              </a:rPr>
              <a:t>DDoS Has Similar Impacts as Other Threats</a:t>
            </a:r>
          </a:p>
        </p:txBody>
      </p:sp>
      <p:sp>
        <p:nvSpPr>
          <p:cNvPr id="8" name="Content Placeholder 7"/>
          <p:cNvSpPr>
            <a:spLocks noGrp="1"/>
          </p:cNvSpPr>
          <p:nvPr>
            <p:ph sz="half" idx="2"/>
          </p:nvPr>
        </p:nvSpPr>
        <p:spPr>
          <a:xfrm>
            <a:off x="10515599" y="2171700"/>
            <a:ext cx="4872038" cy="7658100"/>
          </a:xfrm>
        </p:spPr>
        <p:txBody>
          <a:bodyPr/>
          <a:lstStyle/>
          <a:p>
            <a:pPr marL="0" indent="0">
              <a:buNone/>
            </a:pPr>
            <a:endParaRPr lang="en-US"/>
          </a:p>
          <a:p>
            <a:r>
              <a:rPr lang="en-US"/>
              <a:t>Fire</a:t>
            </a:r>
          </a:p>
          <a:p>
            <a:r>
              <a:rPr lang="en-US"/>
              <a:t>Flood</a:t>
            </a:r>
          </a:p>
          <a:p>
            <a:r>
              <a:rPr lang="en-US"/>
              <a:t>Earthquake</a:t>
            </a:r>
          </a:p>
          <a:p>
            <a:r>
              <a:rPr lang="en-US"/>
              <a:t>Hurricane</a:t>
            </a:r>
          </a:p>
          <a:p>
            <a:r>
              <a:rPr lang="en-US"/>
              <a:t>DDoS</a:t>
            </a:r>
          </a:p>
          <a:p>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88317" y="2743200"/>
            <a:ext cx="7412984" cy="3886200"/>
          </a:xfrm>
          <a:prstGeom prst="rect">
            <a:avLst/>
          </a:prstGeom>
        </p:spPr>
      </p:pic>
      <p:sp>
        <p:nvSpPr>
          <p:cNvPr id="7" name="TextBox 6"/>
          <p:cNvSpPr txBox="1"/>
          <p:nvPr/>
        </p:nvSpPr>
        <p:spPr>
          <a:xfrm>
            <a:off x="2400300" y="7964009"/>
            <a:ext cx="10832324" cy="646331"/>
          </a:xfrm>
          <a:prstGeom prst="rect">
            <a:avLst/>
          </a:prstGeom>
          <a:noFill/>
        </p:spPr>
        <p:txBody>
          <a:bodyPr wrap="none" rtlCol="0" anchor="ctr">
            <a:spAutoFit/>
          </a:bodyPr>
          <a:lstStyle/>
          <a:p>
            <a:r>
              <a:rPr lang="en-US" sz="3600"/>
              <a:t>In accordance with FFIEC BCP Handbook and FIL-11-2014</a:t>
            </a:r>
            <a:endParaRPr lang="en-US" sz="3600">
              <a:latin typeface="+mj-lt"/>
            </a:endParaRPr>
          </a:p>
        </p:txBody>
      </p:sp>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3729536" y="6526954"/>
            <a:ext cx="2843964" cy="3360420"/>
          </a:xfrm>
          <a:prstGeom prst="rect">
            <a:avLst/>
          </a:prstGeom>
          <a:effectLst/>
        </p:spPr>
      </p:pic>
    </p:spTree>
    <p:custDataLst>
      <p:tags r:id="rId1"/>
    </p:custDataLst>
    <p:extLst>
      <p:ext uri="{BB962C8B-B14F-4D97-AF65-F5344CB8AC3E}">
        <p14:creationId xmlns:p14="http://schemas.microsoft.com/office/powerpoint/2010/main" val="372878065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342900"/>
            <a:ext cx="15773400" cy="1988345"/>
          </a:xfrm>
        </p:spPr>
        <p:txBody>
          <a:bodyPr/>
          <a:lstStyle/>
          <a:p>
            <a:r>
              <a:rPr lang="en-US" b="1">
                <a:latin typeface="Helvetica Neue Condensed" panose="02000503000000020004" pitchFamily="2" charset="0"/>
                <a:ea typeface="Helvetica Neue Condensed" panose="02000503000000020004" pitchFamily="2" charset="0"/>
                <a:cs typeface="Helvetica Neue Condensed" panose="02000503000000020004" pitchFamily="2" charset="0"/>
              </a:rPr>
              <a:t>Technology DDoS Mitigation Approaches</a:t>
            </a:r>
          </a:p>
        </p:txBody>
      </p:sp>
      <p:sp>
        <p:nvSpPr>
          <p:cNvPr id="5" name="Rounded Rectangle 4"/>
          <p:cNvSpPr/>
          <p:nvPr/>
        </p:nvSpPr>
        <p:spPr bwMode="auto">
          <a:xfrm>
            <a:off x="2857500" y="2286000"/>
            <a:ext cx="5943600" cy="37719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137160" tIns="68580" rIns="137160" bIns="68580" numCol="1" rtlCol="0" anchor="t" anchorCtr="0" compatLnSpc="1">
            <a:prstTxWarp prst="textNoShape">
              <a:avLst/>
            </a:prstTxWarp>
            <a:noAutofit/>
          </a:bodyPr>
          <a:lstStyle/>
          <a:p>
            <a:pPr defTabSz="1540670"/>
            <a:r>
              <a:rPr lang="en-US" sz="2700">
                <a:solidFill>
                  <a:schemeClr val="bg1"/>
                </a:solidFill>
                <a:latin typeface="Arial Narrow" pitchFamily="34" charset="0"/>
              </a:rPr>
              <a:t>On Premises</a:t>
            </a:r>
          </a:p>
          <a:p>
            <a:pPr defTabSz="1540670"/>
            <a:endParaRPr lang="en-US" sz="2700">
              <a:solidFill>
                <a:schemeClr val="bg1"/>
              </a:solidFill>
              <a:latin typeface="Arial Narrow" pitchFamily="34" charset="0"/>
            </a:endParaRPr>
          </a:p>
          <a:p>
            <a:pPr defTabSz="1540670"/>
            <a:r>
              <a:rPr lang="en-US" sz="2700">
                <a:solidFill>
                  <a:schemeClr val="bg1"/>
                </a:solidFill>
                <a:latin typeface="Arial Narrow" pitchFamily="34" charset="0"/>
              </a:rPr>
              <a:t>A security device placed </a:t>
            </a:r>
            <a:br>
              <a:rPr lang="en-US" sz="2700">
                <a:solidFill>
                  <a:schemeClr val="bg1"/>
                </a:solidFill>
                <a:latin typeface="Arial Narrow" pitchFamily="34" charset="0"/>
              </a:rPr>
            </a:br>
            <a:r>
              <a:rPr lang="en-US" sz="2700">
                <a:solidFill>
                  <a:schemeClr val="bg1"/>
                </a:solidFill>
                <a:latin typeface="Arial Narrow" pitchFamily="34" charset="0"/>
              </a:rPr>
              <a:t>as the first device passed through </a:t>
            </a:r>
            <a:br>
              <a:rPr lang="en-US" sz="2700">
                <a:solidFill>
                  <a:schemeClr val="bg1"/>
                </a:solidFill>
                <a:latin typeface="Arial Narrow" pitchFamily="34" charset="0"/>
              </a:rPr>
            </a:br>
            <a:r>
              <a:rPr lang="en-US" sz="2700">
                <a:solidFill>
                  <a:schemeClr val="bg1"/>
                </a:solidFill>
                <a:latin typeface="Arial Narrow" pitchFamily="34" charset="0"/>
              </a:rPr>
              <a:t>for Internet traffic entering a </a:t>
            </a:r>
            <a:br>
              <a:rPr lang="en-US" sz="2700">
                <a:solidFill>
                  <a:schemeClr val="bg1"/>
                </a:solidFill>
                <a:latin typeface="Arial Narrow" pitchFamily="34" charset="0"/>
              </a:rPr>
            </a:br>
            <a:r>
              <a:rPr lang="en-US" sz="2700">
                <a:solidFill>
                  <a:schemeClr val="bg1"/>
                </a:solidFill>
                <a:latin typeface="Arial Narrow" pitchFamily="34" charset="0"/>
              </a:rPr>
              <a:t>customer’s location</a:t>
            </a:r>
          </a:p>
          <a:p>
            <a:pPr defTabSz="1540670"/>
            <a:endParaRPr lang="en-US" sz="3300" b="1">
              <a:solidFill>
                <a:schemeClr val="bg1"/>
              </a:solidFill>
              <a:latin typeface="Arial Narrow" pitchFamily="34" charset="0"/>
            </a:endParaRPr>
          </a:p>
          <a:p>
            <a:pPr defTabSz="1540670"/>
            <a:r>
              <a:rPr lang="en-US" sz="2700">
                <a:solidFill>
                  <a:schemeClr val="bg1"/>
                </a:solidFill>
                <a:latin typeface="Arial Narrow" pitchFamily="34" charset="0"/>
              </a:rPr>
              <a:t>Scrub traffic clean</a:t>
            </a:r>
            <a:endParaRPr lang="en-US" sz="3300" b="1">
              <a:solidFill>
                <a:schemeClr val="bg1"/>
              </a:solidFill>
              <a:latin typeface="Arial Narrow" pitchFamily="34" charset="0"/>
            </a:endParaRPr>
          </a:p>
        </p:txBody>
      </p:sp>
      <p:sp>
        <p:nvSpPr>
          <p:cNvPr id="6" name="Rounded Rectangle 5"/>
          <p:cNvSpPr/>
          <p:nvPr/>
        </p:nvSpPr>
        <p:spPr bwMode="auto">
          <a:xfrm>
            <a:off x="9601200" y="2286000"/>
            <a:ext cx="5943600" cy="37719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137160" tIns="68580" rIns="137160" bIns="68580" numCol="1" rtlCol="0" anchor="t" anchorCtr="0" compatLnSpc="1">
            <a:prstTxWarp prst="textNoShape">
              <a:avLst/>
            </a:prstTxWarp>
            <a:noAutofit/>
          </a:bodyPr>
          <a:lstStyle/>
          <a:p>
            <a:pPr defTabSz="1540670" fontAlgn="base">
              <a:lnSpc>
                <a:spcPct val="85000"/>
              </a:lnSpc>
              <a:spcBef>
                <a:spcPct val="0"/>
              </a:spcBef>
              <a:spcAft>
                <a:spcPct val="0"/>
              </a:spcAft>
            </a:pPr>
            <a:r>
              <a:rPr lang="en-US" sz="3300" b="1">
                <a:solidFill>
                  <a:schemeClr val="bg1"/>
                </a:solidFill>
                <a:latin typeface="Arial Narrow" pitchFamily="34" charset="0"/>
              </a:rPr>
              <a:t>ISP Solution</a:t>
            </a:r>
          </a:p>
          <a:p>
            <a:pPr defTabSz="1540670" fontAlgn="base">
              <a:lnSpc>
                <a:spcPct val="85000"/>
              </a:lnSpc>
              <a:spcBef>
                <a:spcPct val="0"/>
              </a:spcBef>
              <a:spcAft>
                <a:spcPct val="0"/>
              </a:spcAft>
            </a:pPr>
            <a:endParaRPr lang="en-US" sz="2700">
              <a:solidFill>
                <a:schemeClr val="bg1"/>
              </a:solidFill>
              <a:latin typeface="Arial Narrow" pitchFamily="34" charset="0"/>
            </a:endParaRPr>
          </a:p>
          <a:p>
            <a:pPr defTabSz="1540670" fontAlgn="base">
              <a:lnSpc>
                <a:spcPct val="85000"/>
              </a:lnSpc>
              <a:spcBef>
                <a:spcPct val="0"/>
              </a:spcBef>
              <a:spcAft>
                <a:spcPct val="0"/>
              </a:spcAft>
            </a:pPr>
            <a:r>
              <a:rPr lang="en-US" sz="2700">
                <a:solidFill>
                  <a:schemeClr val="bg1"/>
                </a:solidFill>
                <a:latin typeface="Arial Narrow" pitchFamily="34" charset="0"/>
              </a:rPr>
              <a:t>Arrangement with local ISP</a:t>
            </a:r>
            <a:br>
              <a:rPr lang="en-US" sz="2700">
                <a:solidFill>
                  <a:schemeClr val="bg1"/>
                </a:solidFill>
                <a:latin typeface="Arial Narrow" pitchFamily="34" charset="0"/>
              </a:rPr>
            </a:br>
            <a:r>
              <a:rPr lang="en-US" sz="2700">
                <a:solidFill>
                  <a:schemeClr val="bg1"/>
                </a:solidFill>
                <a:latin typeface="Arial Narrow" pitchFamily="34" charset="0"/>
              </a:rPr>
              <a:t>to “black hole” traffic during </a:t>
            </a:r>
            <a:br>
              <a:rPr lang="en-US" sz="2700">
                <a:solidFill>
                  <a:schemeClr val="bg1"/>
                </a:solidFill>
                <a:latin typeface="Arial Narrow" pitchFamily="34" charset="0"/>
              </a:rPr>
            </a:br>
            <a:r>
              <a:rPr lang="en-US" sz="2700">
                <a:solidFill>
                  <a:schemeClr val="bg1"/>
                </a:solidFill>
                <a:latin typeface="Arial Narrow" pitchFamily="34" charset="0"/>
              </a:rPr>
              <a:t>a DDoS attack</a:t>
            </a:r>
          </a:p>
          <a:p>
            <a:pPr defTabSz="1540670" fontAlgn="base">
              <a:lnSpc>
                <a:spcPct val="85000"/>
              </a:lnSpc>
              <a:spcBef>
                <a:spcPct val="0"/>
              </a:spcBef>
              <a:spcAft>
                <a:spcPct val="0"/>
              </a:spcAft>
            </a:pPr>
            <a:endParaRPr lang="en-US" sz="3300" b="1">
              <a:solidFill>
                <a:schemeClr val="bg1"/>
              </a:solidFill>
              <a:latin typeface="Arial Narrow" pitchFamily="34" charset="0"/>
            </a:endParaRPr>
          </a:p>
          <a:p>
            <a:pPr defTabSz="1540670" fontAlgn="base">
              <a:lnSpc>
                <a:spcPct val="85000"/>
              </a:lnSpc>
              <a:spcBef>
                <a:spcPct val="0"/>
              </a:spcBef>
              <a:spcAft>
                <a:spcPct val="0"/>
              </a:spcAft>
            </a:pPr>
            <a:endParaRPr lang="en-US" sz="2700">
              <a:solidFill>
                <a:schemeClr val="bg1"/>
              </a:solidFill>
              <a:latin typeface="Arial Narrow" pitchFamily="34" charset="0"/>
            </a:endParaRPr>
          </a:p>
          <a:p>
            <a:pPr defTabSz="1540670" fontAlgn="base">
              <a:lnSpc>
                <a:spcPct val="85000"/>
              </a:lnSpc>
              <a:spcBef>
                <a:spcPct val="0"/>
              </a:spcBef>
              <a:spcAft>
                <a:spcPct val="0"/>
              </a:spcAft>
            </a:pPr>
            <a:r>
              <a:rPr lang="en-US" sz="2700">
                <a:solidFill>
                  <a:schemeClr val="bg1"/>
                </a:solidFill>
                <a:latin typeface="Arial Narrow" pitchFamily="34" charset="0"/>
              </a:rPr>
              <a:t>Relieve impact on other services</a:t>
            </a:r>
            <a:endParaRPr lang="en-US" sz="3300" b="1">
              <a:solidFill>
                <a:schemeClr val="bg1"/>
              </a:solidFill>
              <a:latin typeface="Arial Narrow" pitchFamily="34" charset="0"/>
            </a:endParaRPr>
          </a:p>
        </p:txBody>
      </p:sp>
      <p:sp>
        <p:nvSpPr>
          <p:cNvPr id="7" name="Rounded Rectangle 6"/>
          <p:cNvSpPr/>
          <p:nvPr/>
        </p:nvSpPr>
        <p:spPr bwMode="auto">
          <a:xfrm>
            <a:off x="9601200" y="6172200"/>
            <a:ext cx="5943600" cy="37719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137160" tIns="68580" rIns="137160" bIns="68580" numCol="1" rtlCol="0" anchor="t" anchorCtr="0" compatLnSpc="1">
            <a:prstTxWarp prst="textNoShape">
              <a:avLst/>
            </a:prstTxWarp>
            <a:noAutofit/>
          </a:bodyPr>
          <a:lstStyle/>
          <a:p>
            <a:pPr defTabSz="1540670" fontAlgn="base">
              <a:lnSpc>
                <a:spcPct val="85000"/>
              </a:lnSpc>
              <a:spcBef>
                <a:spcPct val="0"/>
              </a:spcBef>
              <a:spcAft>
                <a:spcPct val="0"/>
              </a:spcAft>
            </a:pPr>
            <a:r>
              <a:rPr lang="en-US" sz="3300" b="1">
                <a:solidFill>
                  <a:schemeClr val="bg1"/>
                </a:solidFill>
                <a:latin typeface="Arial Narrow" pitchFamily="34" charset="0"/>
              </a:rPr>
              <a:t>Hybrid</a:t>
            </a:r>
          </a:p>
          <a:p>
            <a:pPr defTabSz="1540670" fontAlgn="base">
              <a:lnSpc>
                <a:spcPct val="85000"/>
              </a:lnSpc>
              <a:spcBef>
                <a:spcPct val="0"/>
              </a:spcBef>
              <a:spcAft>
                <a:spcPct val="0"/>
              </a:spcAft>
            </a:pPr>
            <a:endParaRPr lang="en-US" sz="2700">
              <a:solidFill>
                <a:schemeClr val="bg1"/>
              </a:solidFill>
              <a:latin typeface="Arial Narrow" pitchFamily="34" charset="0"/>
            </a:endParaRPr>
          </a:p>
          <a:p>
            <a:pPr defTabSz="1540670" fontAlgn="base">
              <a:lnSpc>
                <a:spcPct val="85000"/>
              </a:lnSpc>
              <a:spcBef>
                <a:spcPct val="0"/>
              </a:spcBef>
              <a:spcAft>
                <a:spcPct val="0"/>
              </a:spcAft>
            </a:pPr>
            <a:r>
              <a:rPr lang="en-US" sz="3300" b="1">
                <a:solidFill>
                  <a:schemeClr val="bg1"/>
                </a:solidFill>
                <a:latin typeface="Arial Narrow" pitchFamily="34" charset="0"/>
              </a:rPr>
              <a:t>Combines a cloud service with </a:t>
            </a:r>
            <a:br>
              <a:rPr lang="en-US" sz="3300" b="1">
                <a:solidFill>
                  <a:schemeClr val="bg1"/>
                </a:solidFill>
                <a:latin typeface="Arial Narrow" pitchFamily="34" charset="0"/>
              </a:rPr>
            </a:br>
            <a:r>
              <a:rPr lang="en-US" sz="3300" b="1">
                <a:solidFill>
                  <a:schemeClr val="bg1"/>
                </a:solidFill>
                <a:latin typeface="Arial Narrow" pitchFamily="34" charset="0"/>
              </a:rPr>
              <a:t>an on premises service</a:t>
            </a:r>
          </a:p>
          <a:p>
            <a:pPr defTabSz="1540670" fontAlgn="base">
              <a:lnSpc>
                <a:spcPct val="85000"/>
              </a:lnSpc>
              <a:spcBef>
                <a:spcPct val="0"/>
              </a:spcBef>
              <a:spcAft>
                <a:spcPct val="0"/>
              </a:spcAft>
            </a:pPr>
            <a:endParaRPr lang="en-US" sz="2700">
              <a:solidFill>
                <a:schemeClr val="bg1"/>
              </a:solidFill>
              <a:latin typeface="Arial Narrow" pitchFamily="34" charset="0"/>
            </a:endParaRPr>
          </a:p>
          <a:p>
            <a:pPr defTabSz="1540670" fontAlgn="base">
              <a:lnSpc>
                <a:spcPct val="85000"/>
              </a:lnSpc>
              <a:spcBef>
                <a:spcPct val="0"/>
              </a:spcBef>
              <a:spcAft>
                <a:spcPct val="0"/>
              </a:spcAft>
            </a:pPr>
            <a:endParaRPr lang="en-US" sz="3300" b="1">
              <a:solidFill>
                <a:schemeClr val="bg1"/>
              </a:solidFill>
              <a:latin typeface="Arial Narrow" pitchFamily="34" charset="0"/>
            </a:endParaRPr>
          </a:p>
          <a:p>
            <a:pPr defTabSz="1540670" fontAlgn="base">
              <a:lnSpc>
                <a:spcPct val="85000"/>
              </a:lnSpc>
              <a:spcBef>
                <a:spcPct val="0"/>
              </a:spcBef>
              <a:spcAft>
                <a:spcPct val="0"/>
              </a:spcAft>
            </a:pPr>
            <a:endParaRPr lang="en-US" sz="2700">
              <a:solidFill>
                <a:schemeClr val="bg1"/>
              </a:solidFill>
              <a:latin typeface="Arial Narrow" pitchFamily="34" charset="0"/>
            </a:endParaRPr>
          </a:p>
          <a:p>
            <a:pPr defTabSz="1540670" fontAlgn="base">
              <a:lnSpc>
                <a:spcPct val="85000"/>
              </a:lnSpc>
              <a:spcBef>
                <a:spcPct val="0"/>
              </a:spcBef>
              <a:spcAft>
                <a:spcPct val="0"/>
              </a:spcAft>
            </a:pPr>
            <a:r>
              <a:rPr lang="en-US" sz="3300" b="1">
                <a:solidFill>
                  <a:schemeClr val="bg1"/>
                </a:solidFill>
                <a:latin typeface="Arial Narrow" pitchFamily="34" charset="0"/>
              </a:rPr>
              <a:t>Scrubs traffic clean </a:t>
            </a:r>
          </a:p>
        </p:txBody>
      </p:sp>
      <p:sp>
        <p:nvSpPr>
          <p:cNvPr id="8" name="Rounded Rectangle 7"/>
          <p:cNvSpPr/>
          <p:nvPr/>
        </p:nvSpPr>
        <p:spPr bwMode="auto">
          <a:xfrm>
            <a:off x="2857500" y="6172200"/>
            <a:ext cx="5943600" cy="37719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137160" tIns="68580" rIns="137160" bIns="68580" numCol="1" rtlCol="0" anchor="t" anchorCtr="0" compatLnSpc="1">
            <a:prstTxWarp prst="textNoShape">
              <a:avLst/>
            </a:prstTxWarp>
            <a:noAutofit/>
          </a:bodyPr>
          <a:lstStyle/>
          <a:p>
            <a:pPr defTabSz="1540670" fontAlgn="base">
              <a:lnSpc>
                <a:spcPct val="85000"/>
              </a:lnSpc>
              <a:spcBef>
                <a:spcPct val="0"/>
              </a:spcBef>
              <a:spcAft>
                <a:spcPct val="0"/>
              </a:spcAft>
            </a:pPr>
            <a:r>
              <a:rPr lang="en-US" sz="2700">
                <a:solidFill>
                  <a:schemeClr val="bg1"/>
                </a:solidFill>
                <a:latin typeface="Arial Narrow" pitchFamily="34" charset="0"/>
              </a:rPr>
              <a:t>Specialist Cloud Provider</a:t>
            </a:r>
          </a:p>
          <a:p>
            <a:pPr defTabSz="1540670"/>
            <a:endParaRPr lang="en-US" sz="2700">
              <a:solidFill>
                <a:schemeClr val="bg1"/>
              </a:solidFill>
              <a:latin typeface="Arial Narrow" pitchFamily="34" charset="0"/>
            </a:endParaRPr>
          </a:p>
          <a:p>
            <a:pPr defTabSz="1540670"/>
            <a:r>
              <a:rPr lang="en-US" sz="2700">
                <a:solidFill>
                  <a:schemeClr val="bg1"/>
                </a:solidFill>
                <a:latin typeface="Arial Narrow" pitchFamily="34" charset="0"/>
              </a:rPr>
              <a:t>A specialty service that takes </a:t>
            </a:r>
            <a:br>
              <a:rPr lang="en-US" sz="2700">
                <a:solidFill>
                  <a:schemeClr val="bg1"/>
                </a:solidFill>
                <a:latin typeface="Arial Narrow" pitchFamily="34" charset="0"/>
              </a:rPr>
            </a:br>
            <a:r>
              <a:rPr lang="en-US" sz="2700">
                <a:solidFill>
                  <a:schemeClr val="bg1"/>
                </a:solidFill>
                <a:latin typeface="Arial Narrow" pitchFamily="34" charset="0"/>
              </a:rPr>
              <a:t>all of a customer’s traffic and </a:t>
            </a:r>
            <a:br>
              <a:rPr lang="en-US" sz="2700">
                <a:solidFill>
                  <a:schemeClr val="bg1"/>
                </a:solidFill>
                <a:latin typeface="Arial Narrow" pitchFamily="34" charset="0"/>
              </a:rPr>
            </a:br>
            <a:r>
              <a:rPr lang="en-US" sz="2700">
                <a:solidFill>
                  <a:schemeClr val="bg1"/>
                </a:solidFill>
                <a:latin typeface="Arial Narrow" pitchFamily="34" charset="0"/>
              </a:rPr>
              <a:t>“scrubs” it to remove the DDoS </a:t>
            </a:r>
            <a:br>
              <a:rPr lang="en-US" sz="2700">
                <a:solidFill>
                  <a:schemeClr val="bg1"/>
                </a:solidFill>
                <a:latin typeface="Arial Narrow" pitchFamily="34" charset="0"/>
              </a:rPr>
            </a:br>
            <a:r>
              <a:rPr lang="en-US" sz="2700">
                <a:solidFill>
                  <a:schemeClr val="bg1"/>
                </a:solidFill>
                <a:latin typeface="Arial Narrow" pitchFamily="34" charset="0"/>
              </a:rPr>
              <a:t>traffic and then forwards only the </a:t>
            </a:r>
            <a:br>
              <a:rPr lang="en-US" sz="2700">
                <a:solidFill>
                  <a:schemeClr val="bg1"/>
                </a:solidFill>
                <a:latin typeface="Arial Narrow" pitchFamily="34" charset="0"/>
              </a:rPr>
            </a:br>
            <a:r>
              <a:rPr lang="en-US" sz="2700">
                <a:solidFill>
                  <a:schemeClr val="bg1"/>
                </a:solidFill>
                <a:latin typeface="Arial Narrow" pitchFamily="34" charset="0"/>
              </a:rPr>
              <a:t>good traffic to the customer</a:t>
            </a:r>
            <a:endParaRPr lang="en-US" sz="3300" b="1">
              <a:solidFill>
                <a:schemeClr val="bg1"/>
              </a:solidFill>
              <a:latin typeface="Arial Narrow" pitchFamily="34" charset="0"/>
            </a:endParaRPr>
          </a:p>
          <a:p>
            <a:pPr defTabSz="1540670"/>
            <a:r>
              <a:rPr lang="en-US" sz="2700">
                <a:solidFill>
                  <a:schemeClr val="bg1"/>
                </a:solidFill>
                <a:latin typeface="Arial Narrow" pitchFamily="34" charset="0"/>
              </a:rPr>
              <a:t>Scrubs traffic clean</a:t>
            </a:r>
            <a:endParaRPr lang="en-US" sz="3300" b="1">
              <a:solidFill>
                <a:schemeClr val="bg1"/>
              </a:solidFill>
              <a:latin typeface="Arial Narrow" pitchFamily="34" charset="0"/>
            </a:endParaRPr>
          </a:p>
        </p:txBody>
      </p:sp>
    </p:spTree>
    <p:custDataLst>
      <p:tags r:id="rId1"/>
    </p:custDataLst>
    <p:extLst>
      <p:ext uri="{BB962C8B-B14F-4D97-AF65-F5344CB8AC3E}">
        <p14:creationId xmlns:p14="http://schemas.microsoft.com/office/powerpoint/2010/main" val="389446462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2796" y="252875"/>
            <a:ext cx="15773400" cy="1988345"/>
          </a:xfrm>
        </p:spPr>
        <p:txBody>
          <a:bodyPr/>
          <a:lstStyle/>
          <a:p>
            <a:r>
              <a:rPr lang="en-US" b="1">
                <a:latin typeface="Helvetica Neue Condensed" panose="02000503000000020004" pitchFamily="2" charset="0"/>
                <a:ea typeface="Helvetica Neue Condensed" panose="02000503000000020004" pitchFamily="2" charset="0"/>
                <a:cs typeface="Helvetica Neue Condensed" panose="02000503000000020004" pitchFamily="2" charset="0"/>
              </a:rPr>
              <a:t>Compare Solutions</a:t>
            </a:r>
          </a:p>
        </p:txBody>
      </p:sp>
      <p:cxnSp>
        <p:nvCxnSpPr>
          <p:cNvPr id="5" name="Straight Connector 4"/>
          <p:cNvCxnSpPr/>
          <p:nvPr/>
        </p:nvCxnSpPr>
        <p:spPr bwMode="auto">
          <a:xfrm flipV="1">
            <a:off x="4229100" y="2301072"/>
            <a:ext cx="0" cy="60579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4229100" y="8343900"/>
            <a:ext cx="10287000"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8" name="TextBox 7"/>
          <p:cNvSpPr txBox="1"/>
          <p:nvPr/>
        </p:nvSpPr>
        <p:spPr>
          <a:xfrm>
            <a:off x="4114801" y="8335823"/>
            <a:ext cx="834267" cy="507831"/>
          </a:xfrm>
          <a:prstGeom prst="rect">
            <a:avLst/>
          </a:prstGeom>
          <a:noFill/>
        </p:spPr>
        <p:txBody>
          <a:bodyPr wrap="none" rtlCol="0" anchor="ctr">
            <a:spAutoFit/>
          </a:bodyPr>
          <a:lstStyle/>
          <a:p>
            <a:r>
              <a:rPr lang="en-US" sz="2700">
                <a:latin typeface="+mj-lt"/>
              </a:rPr>
              <a:t>Poor</a:t>
            </a:r>
          </a:p>
        </p:txBody>
      </p:sp>
      <p:sp>
        <p:nvSpPr>
          <p:cNvPr id="9" name="TextBox 8"/>
          <p:cNvSpPr txBox="1"/>
          <p:nvPr/>
        </p:nvSpPr>
        <p:spPr>
          <a:xfrm>
            <a:off x="13207363" y="8450123"/>
            <a:ext cx="1425583" cy="507831"/>
          </a:xfrm>
          <a:prstGeom prst="rect">
            <a:avLst/>
          </a:prstGeom>
          <a:noFill/>
        </p:spPr>
        <p:txBody>
          <a:bodyPr wrap="none" rtlCol="0" anchor="ctr">
            <a:spAutoFit/>
          </a:bodyPr>
          <a:lstStyle/>
          <a:p>
            <a:r>
              <a:rPr lang="en-US" sz="2700">
                <a:latin typeface="+mj-lt"/>
              </a:rPr>
              <a:t>Excellent</a:t>
            </a:r>
          </a:p>
        </p:txBody>
      </p:sp>
      <p:sp>
        <p:nvSpPr>
          <p:cNvPr id="10" name="TextBox 9"/>
          <p:cNvSpPr txBox="1"/>
          <p:nvPr/>
        </p:nvSpPr>
        <p:spPr>
          <a:xfrm>
            <a:off x="3105338" y="7650023"/>
            <a:ext cx="750462" cy="507831"/>
          </a:xfrm>
          <a:prstGeom prst="rect">
            <a:avLst/>
          </a:prstGeom>
          <a:noFill/>
        </p:spPr>
        <p:txBody>
          <a:bodyPr wrap="none" rtlCol="0" anchor="ctr">
            <a:spAutoFit/>
          </a:bodyPr>
          <a:lstStyle/>
          <a:p>
            <a:r>
              <a:rPr lang="en-US" sz="2700">
                <a:latin typeface="+mj-lt"/>
              </a:rPr>
              <a:t>Low</a:t>
            </a:r>
          </a:p>
        </p:txBody>
      </p:sp>
      <p:sp>
        <p:nvSpPr>
          <p:cNvPr id="11" name="TextBox 10"/>
          <p:cNvSpPr txBox="1"/>
          <p:nvPr/>
        </p:nvSpPr>
        <p:spPr>
          <a:xfrm>
            <a:off x="3181166" y="2245259"/>
            <a:ext cx="817853" cy="507831"/>
          </a:xfrm>
          <a:prstGeom prst="rect">
            <a:avLst/>
          </a:prstGeom>
          <a:noFill/>
        </p:spPr>
        <p:txBody>
          <a:bodyPr wrap="none" rtlCol="0" anchor="ctr">
            <a:spAutoFit/>
          </a:bodyPr>
          <a:lstStyle/>
          <a:p>
            <a:r>
              <a:rPr lang="en-US" sz="2700">
                <a:latin typeface="+mj-lt"/>
              </a:rPr>
              <a:t>High</a:t>
            </a:r>
          </a:p>
        </p:txBody>
      </p:sp>
      <p:sp>
        <p:nvSpPr>
          <p:cNvPr id="12" name="Rectangle 11"/>
          <p:cNvSpPr/>
          <p:nvPr/>
        </p:nvSpPr>
        <p:spPr>
          <a:xfrm>
            <a:off x="2283196" y="4572000"/>
            <a:ext cx="1982594" cy="1154162"/>
          </a:xfrm>
          <a:prstGeom prst="rect">
            <a:avLst/>
          </a:prstGeom>
          <a:noFill/>
        </p:spPr>
        <p:txBody>
          <a:bodyPr wrap="none" lIns="137160" tIns="68580" rIns="137160" bIns="68580">
            <a:spAutoFit/>
          </a:bodyPr>
          <a:lstStyle/>
          <a:p>
            <a:pPr algn="ctr"/>
            <a:r>
              <a:rPr lang="en-US" sz="660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Price</a:t>
            </a:r>
          </a:p>
        </p:txBody>
      </p:sp>
      <p:sp>
        <p:nvSpPr>
          <p:cNvPr id="13" name="Rectangle 12"/>
          <p:cNvSpPr/>
          <p:nvPr/>
        </p:nvSpPr>
        <p:spPr>
          <a:xfrm>
            <a:off x="6639366" y="8343900"/>
            <a:ext cx="4700261" cy="1154162"/>
          </a:xfrm>
          <a:prstGeom prst="rect">
            <a:avLst/>
          </a:prstGeom>
          <a:noFill/>
        </p:spPr>
        <p:txBody>
          <a:bodyPr wrap="none" lIns="137160" tIns="68580" rIns="137160" bIns="68580">
            <a:spAutoFit/>
          </a:bodyPr>
          <a:lstStyle/>
          <a:p>
            <a:pPr algn="ctr"/>
            <a:r>
              <a:rPr lang="en-US" sz="660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Performance</a:t>
            </a:r>
          </a:p>
        </p:txBody>
      </p:sp>
      <p:sp>
        <p:nvSpPr>
          <p:cNvPr id="14" name="Oval 13"/>
          <p:cNvSpPr/>
          <p:nvPr/>
        </p:nvSpPr>
        <p:spPr bwMode="auto">
          <a:xfrm>
            <a:off x="4229100" y="6629400"/>
            <a:ext cx="1828800" cy="1600200"/>
          </a:xfrm>
          <a:prstGeom prst="ellipse">
            <a:avLst/>
          </a:prstGeom>
          <a:solidFill>
            <a:schemeClr val="accent4"/>
          </a:solidFill>
          <a:ln w="28575" cap="flat" cmpd="sng" algn="ctr">
            <a:solidFill>
              <a:schemeClr val="tx1"/>
            </a:solidFill>
            <a:prstDash val="solid"/>
            <a:round/>
            <a:headEnd type="none" w="med" len="med"/>
            <a:tailEnd type="none" w="med" len="med"/>
          </a:ln>
          <a:effectLst/>
        </p:spPr>
        <p:txBody>
          <a:bodyPr vert="horz" wrap="none" lIns="137160" tIns="68580" rIns="137160" bIns="68580" numCol="1" rtlCol="0" anchor="ctr" anchorCtr="0" compatLnSpc="1">
            <a:prstTxWarp prst="textNoShape">
              <a:avLst/>
            </a:prstTxWarp>
            <a:noAutofit/>
          </a:bodyPr>
          <a:lstStyle/>
          <a:p>
            <a:pPr algn="ctr" defTabSz="1540670" fontAlgn="base">
              <a:lnSpc>
                <a:spcPct val="85000"/>
              </a:lnSpc>
              <a:spcBef>
                <a:spcPct val="0"/>
              </a:spcBef>
              <a:spcAft>
                <a:spcPct val="0"/>
              </a:spcAft>
            </a:pPr>
            <a:r>
              <a:rPr lang="en-US" sz="2700" b="1">
                <a:latin typeface="+mj-lt"/>
              </a:rPr>
              <a:t>Do</a:t>
            </a:r>
          </a:p>
          <a:p>
            <a:pPr algn="ctr" defTabSz="1540670" fontAlgn="base">
              <a:lnSpc>
                <a:spcPct val="85000"/>
              </a:lnSpc>
              <a:spcBef>
                <a:spcPct val="0"/>
              </a:spcBef>
              <a:spcAft>
                <a:spcPct val="0"/>
              </a:spcAft>
            </a:pPr>
            <a:r>
              <a:rPr lang="en-US" sz="2700">
                <a:latin typeface="+mj-lt"/>
              </a:rPr>
              <a:t>Nothing</a:t>
            </a:r>
            <a:endParaRPr lang="en-US" sz="2700" b="1">
              <a:latin typeface="+mj-lt"/>
            </a:endParaRPr>
          </a:p>
        </p:txBody>
      </p:sp>
      <p:sp>
        <p:nvSpPr>
          <p:cNvPr id="15" name="Oval 14"/>
          <p:cNvSpPr/>
          <p:nvPr/>
        </p:nvSpPr>
        <p:spPr bwMode="auto">
          <a:xfrm>
            <a:off x="5600700" y="2971800"/>
            <a:ext cx="1828800" cy="1600200"/>
          </a:xfrm>
          <a:prstGeom prst="ellipse">
            <a:avLst/>
          </a:prstGeom>
          <a:solidFill>
            <a:schemeClr val="accent4"/>
          </a:solidFill>
          <a:ln w="28575" cap="flat" cmpd="sng" algn="ctr">
            <a:solidFill>
              <a:schemeClr val="tx1"/>
            </a:solidFill>
            <a:prstDash val="solid"/>
            <a:round/>
            <a:headEnd type="none" w="med" len="med"/>
            <a:tailEnd type="none" w="med" len="med"/>
          </a:ln>
          <a:effectLst/>
        </p:spPr>
        <p:txBody>
          <a:bodyPr vert="horz" wrap="none" lIns="137160" tIns="68580" rIns="137160" bIns="68580" numCol="1" rtlCol="0" anchor="ctr" anchorCtr="0" compatLnSpc="1">
            <a:prstTxWarp prst="textNoShape">
              <a:avLst/>
            </a:prstTxWarp>
            <a:noAutofit/>
          </a:bodyPr>
          <a:lstStyle/>
          <a:p>
            <a:pPr algn="ctr" defTabSz="1540670" fontAlgn="base">
              <a:lnSpc>
                <a:spcPct val="85000"/>
              </a:lnSpc>
              <a:spcBef>
                <a:spcPct val="0"/>
              </a:spcBef>
              <a:spcAft>
                <a:spcPct val="0"/>
              </a:spcAft>
            </a:pPr>
            <a:r>
              <a:rPr lang="en-US" sz="2700" b="1">
                <a:latin typeface="+mj-lt"/>
              </a:rPr>
              <a:t>On</a:t>
            </a:r>
          </a:p>
          <a:p>
            <a:pPr algn="ctr" defTabSz="1540670" fontAlgn="base">
              <a:lnSpc>
                <a:spcPct val="85000"/>
              </a:lnSpc>
              <a:spcBef>
                <a:spcPct val="0"/>
              </a:spcBef>
              <a:spcAft>
                <a:spcPct val="0"/>
              </a:spcAft>
            </a:pPr>
            <a:r>
              <a:rPr lang="en-US" sz="2700">
                <a:latin typeface="+mj-lt"/>
              </a:rPr>
              <a:t>Premises</a:t>
            </a:r>
          </a:p>
        </p:txBody>
      </p:sp>
      <p:sp>
        <p:nvSpPr>
          <p:cNvPr id="16" name="Oval 15"/>
          <p:cNvSpPr/>
          <p:nvPr/>
        </p:nvSpPr>
        <p:spPr bwMode="auto">
          <a:xfrm>
            <a:off x="9715500" y="4800600"/>
            <a:ext cx="1828800" cy="1600200"/>
          </a:xfrm>
          <a:prstGeom prst="ellipse">
            <a:avLst/>
          </a:prstGeom>
          <a:solidFill>
            <a:schemeClr val="accent4"/>
          </a:solidFill>
          <a:ln w="28575" cap="flat" cmpd="sng" algn="ctr">
            <a:solidFill>
              <a:schemeClr val="tx1"/>
            </a:solidFill>
            <a:prstDash val="solid"/>
            <a:round/>
            <a:headEnd type="none" w="med" len="med"/>
            <a:tailEnd type="none" w="med" len="med"/>
          </a:ln>
          <a:effectLst/>
        </p:spPr>
        <p:txBody>
          <a:bodyPr vert="horz" wrap="none" lIns="137160" tIns="68580" rIns="137160" bIns="68580" numCol="1" rtlCol="0" anchor="ctr" anchorCtr="0" compatLnSpc="1">
            <a:prstTxWarp prst="textNoShape">
              <a:avLst/>
            </a:prstTxWarp>
            <a:noAutofit/>
          </a:bodyPr>
          <a:lstStyle/>
          <a:p>
            <a:pPr algn="ctr" defTabSz="1540670" fontAlgn="base">
              <a:lnSpc>
                <a:spcPct val="85000"/>
              </a:lnSpc>
              <a:spcBef>
                <a:spcPct val="0"/>
              </a:spcBef>
              <a:spcAft>
                <a:spcPct val="0"/>
              </a:spcAft>
            </a:pPr>
            <a:r>
              <a:rPr lang="en-US" sz="2700" b="1">
                <a:latin typeface="+mj-lt"/>
              </a:rPr>
              <a:t>Cloud</a:t>
            </a:r>
          </a:p>
          <a:p>
            <a:pPr algn="ctr" defTabSz="1540670" fontAlgn="base">
              <a:lnSpc>
                <a:spcPct val="85000"/>
              </a:lnSpc>
              <a:spcBef>
                <a:spcPct val="0"/>
              </a:spcBef>
              <a:spcAft>
                <a:spcPct val="0"/>
              </a:spcAft>
            </a:pPr>
            <a:r>
              <a:rPr lang="en-US" sz="2700">
                <a:latin typeface="+mj-lt"/>
              </a:rPr>
              <a:t>Scrubbing</a:t>
            </a:r>
          </a:p>
        </p:txBody>
      </p:sp>
      <p:sp>
        <p:nvSpPr>
          <p:cNvPr id="17" name="Oval 16"/>
          <p:cNvSpPr/>
          <p:nvPr/>
        </p:nvSpPr>
        <p:spPr bwMode="auto">
          <a:xfrm>
            <a:off x="12001500" y="2171700"/>
            <a:ext cx="1828800" cy="1600200"/>
          </a:xfrm>
          <a:prstGeom prst="ellipse">
            <a:avLst/>
          </a:prstGeom>
          <a:solidFill>
            <a:schemeClr val="accent4"/>
          </a:solidFill>
          <a:ln w="28575" cap="flat" cmpd="sng" algn="ctr">
            <a:solidFill>
              <a:schemeClr val="tx1"/>
            </a:solidFill>
            <a:prstDash val="solid"/>
            <a:round/>
            <a:headEnd type="none" w="med" len="med"/>
            <a:tailEnd type="none" w="med" len="med"/>
          </a:ln>
          <a:effectLst/>
        </p:spPr>
        <p:txBody>
          <a:bodyPr vert="horz" wrap="none" lIns="137160" tIns="68580" rIns="137160" bIns="68580" numCol="1" rtlCol="0" anchor="ctr" anchorCtr="0" compatLnSpc="1">
            <a:prstTxWarp prst="textNoShape">
              <a:avLst/>
            </a:prstTxWarp>
            <a:noAutofit/>
          </a:bodyPr>
          <a:lstStyle/>
          <a:p>
            <a:pPr algn="ctr" defTabSz="1540670" fontAlgn="base">
              <a:lnSpc>
                <a:spcPct val="85000"/>
              </a:lnSpc>
              <a:spcBef>
                <a:spcPct val="0"/>
              </a:spcBef>
              <a:spcAft>
                <a:spcPct val="0"/>
              </a:spcAft>
            </a:pPr>
            <a:r>
              <a:rPr lang="en-US" sz="2700" b="1">
                <a:latin typeface="+mj-lt"/>
              </a:rPr>
              <a:t>On </a:t>
            </a:r>
            <a:r>
              <a:rPr lang="en-US" sz="2700" b="1" err="1">
                <a:latin typeface="+mj-lt"/>
              </a:rPr>
              <a:t>Prem</a:t>
            </a:r>
            <a:endParaRPr lang="en-US" sz="2700" b="1">
              <a:latin typeface="+mj-lt"/>
            </a:endParaRPr>
          </a:p>
          <a:p>
            <a:pPr algn="ctr" defTabSz="1540670" fontAlgn="base">
              <a:lnSpc>
                <a:spcPct val="85000"/>
              </a:lnSpc>
              <a:spcBef>
                <a:spcPct val="0"/>
              </a:spcBef>
              <a:spcAft>
                <a:spcPct val="0"/>
              </a:spcAft>
            </a:pPr>
            <a:r>
              <a:rPr lang="en-US" sz="2700" b="1">
                <a:latin typeface="+mj-lt"/>
              </a:rPr>
              <a:t>+</a:t>
            </a:r>
          </a:p>
          <a:p>
            <a:pPr algn="ctr" defTabSz="1540670" fontAlgn="base">
              <a:lnSpc>
                <a:spcPct val="85000"/>
              </a:lnSpc>
              <a:spcBef>
                <a:spcPct val="0"/>
              </a:spcBef>
              <a:spcAft>
                <a:spcPct val="0"/>
              </a:spcAft>
            </a:pPr>
            <a:r>
              <a:rPr lang="en-US" sz="2700">
                <a:latin typeface="+mj-lt"/>
              </a:rPr>
              <a:t>Cloud</a:t>
            </a:r>
          </a:p>
        </p:txBody>
      </p:sp>
      <p:sp>
        <p:nvSpPr>
          <p:cNvPr id="18" name="Oval 17"/>
          <p:cNvSpPr/>
          <p:nvPr/>
        </p:nvSpPr>
        <p:spPr bwMode="auto">
          <a:xfrm>
            <a:off x="6858000" y="5486400"/>
            <a:ext cx="1828800" cy="1600200"/>
          </a:xfrm>
          <a:prstGeom prst="ellipse">
            <a:avLst/>
          </a:prstGeom>
          <a:solidFill>
            <a:schemeClr val="accent4"/>
          </a:solidFill>
          <a:ln w="28575" cap="flat" cmpd="sng" algn="ctr">
            <a:solidFill>
              <a:schemeClr val="tx1"/>
            </a:solidFill>
            <a:prstDash val="solid"/>
            <a:round/>
            <a:headEnd type="none" w="med" len="med"/>
            <a:tailEnd type="none" w="med" len="med"/>
          </a:ln>
          <a:effectLst/>
        </p:spPr>
        <p:txBody>
          <a:bodyPr vert="horz" wrap="none" lIns="137160" tIns="68580" rIns="137160" bIns="68580" numCol="1" rtlCol="0" anchor="ctr" anchorCtr="0" compatLnSpc="1">
            <a:prstTxWarp prst="textNoShape">
              <a:avLst/>
            </a:prstTxWarp>
            <a:noAutofit/>
          </a:bodyPr>
          <a:lstStyle/>
          <a:p>
            <a:pPr algn="ctr" defTabSz="1540670" fontAlgn="base">
              <a:lnSpc>
                <a:spcPct val="85000"/>
              </a:lnSpc>
              <a:spcBef>
                <a:spcPct val="0"/>
              </a:spcBef>
              <a:spcAft>
                <a:spcPct val="0"/>
              </a:spcAft>
            </a:pPr>
            <a:r>
              <a:rPr lang="en-US" sz="2700" b="1">
                <a:latin typeface="+mj-lt"/>
              </a:rPr>
              <a:t>Cloud</a:t>
            </a:r>
          </a:p>
          <a:p>
            <a:pPr algn="ctr" defTabSz="1540670" fontAlgn="base">
              <a:lnSpc>
                <a:spcPct val="85000"/>
              </a:lnSpc>
              <a:spcBef>
                <a:spcPct val="0"/>
              </a:spcBef>
              <a:spcAft>
                <a:spcPct val="0"/>
              </a:spcAft>
            </a:pPr>
            <a:r>
              <a:rPr lang="en-US" sz="2700">
                <a:latin typeface="+mj-lt"/>
              </a:rPr>
              <a:t>CDN</a:t>
            </a:r>
          </a:p>
        </p:txBody>
      </p:sp>
    </p:spTree>
    <p:custDataLst>
      <p:tags r:id="rId1"/>
    </p:custDataLst>
    <p:extLst>
      <p:ext uri="{BB962C8B-B14F-4D97-AF65-F5344CB8AC3E}">
        <p14:creationId xmlns:p14="http://schemas.microsoft.com/office/powerpoint/2010/main" val="351021154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801600" y="5257801"/>
            <a:ext cx="3314700" cy="1496135"/>
          </a:xfrm>
          <a:prstGeom prst="rect">
            <a:avLst/>
          </a:prstGeom>
        </p:spPr>
      </p:pic>
      <p:cxnSp>
        <p:nvCxnSpPr>
          <p:cNvPr id="14" name="Straight Arrow Connector 13"/>
          <p:cNvCxnSpPr/>
          <p:nvPr/>
        </p:nvCxnSpPr>
        <p:spPr bwMode="auto">
          <a:xfrm>
            <a:off x="13144500" y="4343400"/>
            <a:ext cx="571500" cy="1143000"/>
          </a:xfrm>
          <a:prstGeom prst="straightConnector1">
            <a:avLst/>
          </a:prstGeom>
          <a:solidFill>
            <a:schemeClr val="accent1"/>
          </a:solidFill>
          <a:ln w="161925" cap="flat" cmpd="sng" algn="ctr">
            <a:solidFill>
              <a:srgbClr val="C00000"/>
            </a:solidFill>
            <a:prstDash val="solid"/>
            <a:round/>
            <a:headEnd type="none" w="med" len="med"/>
            <a:tailEnd type="triangle"/>
          </a:ln>
          <a:effectLst/>
        </p:spPr>
      </p:cxnSp>
      <p:cxnSp>
        <p:nvCxnSpPr>
          <p:cNvPr id="13" name="Straight Arrow Connector 12"/>
          <p:cNvCxnSpPr/>
          <p:nvPr/>
        </p:nvCxnSpPr>
        <p:spPr bwMode="auto">
          <a:xfrm flipH="1">
            <a:off x="10287000" y="4114800"/>
            <a:ext cx="1714500" cy="2743200"/>
          </a:xfrm>
          <a:prstGeom prst="straightConnector1">
            <a:avLst/>
          </a:prstGeom>
          <a:solidFill>
            <a:schemeClr val="accent1"/>
          </a:solidFill>
          <a:ln w="161925" cap="flat" cmpd="sng" algn="ctr">
            <a:solidFill>
              <a:srgbClr val="C00000"/>
            </a:solidFill>
            <a:prstDash val="solid"/>
            <a:round/>
            <a:headEnd type="none" w="med" len="med"/>
            <a:tailEnd type="triangle"/>
          </a:ln>
          <a:effectLst/>
        </p:spPr>
      </p:cxnSp>
      <p:sp>
        <p:nvSpPr>
          <p:cNvPr id="2" name="Title 1"/>
          <p:cNvSpPr>
            <a:spLocks noGrp="1"/>
          </p:cNvSpPr>
          <p:nvPr>
            <p:ph type="title"/>
          </p:nvPr>
        </p:nvSpPr>
        <p:spPr/>
        <p:txBody>
          <a:bodyPr/>
          <a:lstStyle/>
          <a:p>
            <a:r>
              <a:rPr lang="en-US"/>
              <a:t>Implementing Cloud Redirection</a:t>
            </a:r>
          </a:p>
        </p:txBody>
      </p:sp>
      <p:sp>
        <p:nvSpPr>
          <p:cNvPr id="4" name="Content Placeholder 3"/>
          <p:cNvSpPr>
            <a:spLocks noGrp="1"/>
          </p:cNvSpPr>
          <p:nvPr>
            <p:ph idx="1"/>
          </p:nvPr>
        </p:nvSpPr>
        <p:spPr>
          <a:xfrm>
            <a:off x="1257300" y="2023783"/>
            <a:ext cx="7200900" cy="7658100"/>
          </a:xfrm>
        </p:spPr>
        <p:txBody>
          <a:bodyPr>
            <a:normAutofit lnSpcReduction="10000"/>
          </a:bodyPr>
          <a:lstStyle/>
          <a:p>
            <a:r>
              <a:rPr lang="en-US"/>
              <a:t>For a cloud implemented solution traffic going to victim needs to traverse through the cloud provider</a:t>
            </a:r>
          </a:p>
          <a:p>
            <a:r>
              <a:rPr lang="en-US"/>
              <a:t>This can be a manual or automatic switch</a:t>
            </a:r>
          </a:p>
          <a:p>
            <a:r>
              <a:rPr lang="en-US"/>
              <a:t>Mechanisms</a:t>
            </a:r>
          </a:p>
          <a:p>
            <a:pPr lvl="1"/>
            <a:r>
              <a:rPr lang="en-US"/>
              <a:t>BGP routing</a:t>
            </a:r>
          </a:p>
          <a:p>
            <a:pPr lvl="2"/>
            <a:r>
              <a:rPr lang="en-US"/>
              <a:t>Protects the IP address</a:t>
            </a:r>
          </a:p>
          <a:p>
            <a:pPr lvl="1"/>
            <a:r>
              <a:rPr lang="en-US"/>
              <a:t>DNS redirection</a:t>
            </a:r>
          </a:p>
          <a:p>
            <a:pPr lvl="2"/>
            <a:r>
              <a:rPr lang="en-US"/>
              <a:t>Protects the hostname</a:t>
            </a:r>
          </a:p>
          <a:p>
            <a:pPr lvl="2"/>
            <a:r>
              <a:rPr lang="en-US"/>
              <a:t>Still vulnerable to IP </a:t>
            </a:r>
            <a:br>
              <a:rPr lang="en-US"/>
            </a:br>
            <a:r>
              <a:rPr lang="en-US"/>
              <a:t>attack</a:t>
            </a:r>
          </a:p>
          <a:p>
            <a:pPr lvl="1"/>
            <a:r>
              <a:rPr lang="en-US"/>
              <a:t>Permanent (expensive)</a:t>
            </a:r>
          </a:p>
        </p:txBody>
      </p:sp>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172700" y="1943101"/>
            <a:ext cx="4115157" cy="2478239"/>
          </a:xfrm>
          <a:prstGeom prst="rect">
            <a:avLst/>
          </a:prstGeom>
        </p:spPr>
      </p:pic>
      <p:sp>
        <p:nvSpPr>
          <p:cNvPr id="6" name="TextBox 5"/>
          <p:cNvSpPr txBox="1"/>
          <p:nvPr/>
        </p:nvSpPr>
        <p:spPr>
          <a:xfrm>
            <a:off x="11430000" y="3878123"/>
            <a:ext cx="1309526" cy="507831"/>
          </a:xfrm>
          <a:prstGeom prst="rect">
            <a:avLst/>
          </a:prstGeom>
          <a:noFill/>
        </p:spPr>
        <p:txBody>
          <a:bodyPr wrap="none" rtlCol="0" anchor="ctr">
            <a:spAutoFit/>
          </a:bodyPr>
          <a:lstStyle/>
          <a:p>
            <a:r>
              <a:rPr lang="en-US" sz="2700">
                <a:latin typeface="+mj-lt"/>
              </a:rPr>
              <a:t>Internet</a:t>
            </a:r>
          </a:p>
        </p:txBody>
      </p:sp>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887200" y="2171700"/>
            <a:ext cx="1256409" cy="807243"/>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858000" y="5829301"/>
            <a:ext cx="5715000" cy="2912333"/>
          </a:xfrm>
          <a:prstGeom prst="rect">
            <a:avLst/>
          </a:prstGeom>
        </p:spPr>
      </p:pic>
      <p:pic>
        <p:nvPicPr>
          <p:cNvPr id="11" name="Picture 10"/>
          <p:cNvPicPr>
            <a:picLocks noChangeAspect="1"/>
          </p:cNvPicPr>
          <p:nvPr/>
        </p:nvPicPr>
        <p:blipFill rotWithShape="1">
          <a:blip r:embed="rId8" cstate="email">
            <a:extLst>
              <a:ext uri="{28A0092B-C50C-407E-A947-70E740481C1C}">
                <a14:useLocalDpi xmlns:a14="http://schemas.microsoft.com/office/drawing/2010/main"/>
              </a:ext>
            </a:extLst>
          </a:blip>
          <a:srcRect l="-653" t="-53910"/>
          <a:stretch/>
        </p:blipFill>
        <p:spPr>
          <a:xfrm>
            <a:off x="6666471" y="4229099"/>
            <a:ext cx="5792229" cy="4457702"/>
          </a:xfrm>
          <a:prstGeom prst="rect">
            <a:avLst/>
          </a:prstGeom>
        </p:spPr>
      </p:pic>
      <p:cxnSp>
        <p:nvCxnSpPr>
          <p:cNvPr id="17" name="Straight Arrow Connector 16"/>
          <p:cNvCxnSpPr/>
          <p:nvPr/>
        </p:nvCxnSpPr>
        <p:spPr bwMode="auto">
          <a:xfrm flipH="1">
            <a:off x="11544300" y="6515100"/>
            <a:ext cx="2171700" cy="685800"/>
          </a:xfrm>
          <a:prstGeom prst="straightConnector1">
            <a:avLst/>
          </a:prstGeom>
          <a:solidFill>
            <a:schemeClr val="accent1"/>
          </a:solidFill>
          <a:ln w="76200" cap="flat" cmpd="sng" algn="ctr">
            <a:solidFill>
              <a:srgbClr val="00B050"/>
            </a:solidFill>
            <a:prstDash val="solid"/>
            <a:round/>
            <a:headEnd type="none" w="med" len="med"/>
            <a:tailEnd type="triangle"/>
          </a:ln>
          <a:effectLst/>
        </p:spPr>
      </p:cxnSp>
      <p:cxnSp>
        <p:nvCxnSpPr>
          <p:cNvPr id="20" name="Straight Arrow Connector 19"/>
          <p:cNvCxnSpPr/>
          <p:nvPr/>
        </p:nvCxnSpPr>
        <p:spPr bwMode="auto">
          <a:xfrm flipV="1">
            <a:off x="9601200" y="4343400"/>
            <a:ext cx="1257300" cy="2057400"/>
          </a:xfrm>
          <a:prstGeom prst="straightConnector1">
            <a:avLst/>
          </a:prstGeom>
          <a:solidFill>
            <a:schemeClr val="accent1"/>
          </a:solidFill>
          <a:ln w="76200" cap="flat" cmpd="sng" algn="ctr">
            <a:solidFill>
              <a:srgbClr val="00B050"/>
            </a:solidFill>
            <a:prstDash val="solid"/>
            <a:round/>
            <a:headEnd type="none" w="med" len="med"/>
            <a:tailEnd type="triangle"/>
          </a:ln>
          <a:effectLst/>
        </p:spPr>
      </p:cxnSp>
      <p:cxnSp>
        <p:nvCxnSpPr>
          <p:cNvPr id="23" name="Straight Arrow Connector 22"/>
          <p:cNvCxnSpPr/>
          <p:nvPr/>
        </p:nvCxnSpPr>
        <p:spPr bwMode="auto">
          <a:xfrm flipV="1">
            <a:off x="9601200" y="4343400"/>
            <a:ext cx="1257300" cy="2057400"/>
          </a:xfrm>
          <a:prstGeom prst="straightConnector1">
            <a:avLst/>
          </a:prstGeom>
          <a:solidFill>
            <a:schemeClr val="accent1"/>
          </a:solidFill>
          <a:ln w="76200" cap="flat" cmpd="sng" algn="ctr">
            <a:solidFill>
              <a:srgbClr val="00B050"/>
            </a:solidFill>
            <a:prstDash val="lgDashDotDot"/>
            <a:round/>
            <a:headEnd type="none" w="med" len="med"/>
            <a:tailEnd type="triangle"/>
          </a:ln>
          <a:effectLst/>
        </p:spPr>
      </p:cxnSp>
      <p:sp>
        <p:nvSpPr>
          <p:cNvPr id="25" name="TextBox 24"/>
          <p:cNvSpPr txBox="1"/>
          <p:nvPr/>
        </p:nvSpPr>
        <p:spPr>
          <a:xfrm>
            <a:off x="13601700" y="5561459"/>
            <a:ext cx="1497526" cy="923330"/>
          </a:xfrm>
          <a:prstGeom prst="rect">
            <a:avLst/>
          </a:prstGeom>
          <a:noFill/>
        </p:spPr>
        <p:txBody>
          <a:bodyPr wrap="none" rtlCol="0" anchor="ctr">
            <a:spAutoFit/>
          </a:bodyPr>
          <a:lstStyle/>
          <a:p>
            <a:r>
              <a:rPr lang="en-US" sz="2700">
                <a:latin typeface="+mj-lt"/>
              </a:rPr>
              <a:t>Scrubbed</a:t>
            </a:r>
            <a:br>
              <a:rPr lang="en-US" sz="2700">
                <a:latin typeface="+mj-lt"/>
              </a:rPr>
            </a:br>
            <a:r>
              <a:rPr lang="en-US" sz="2700">
                <a:latin typeface="+mj-lt"/>
              </a:rPr>
              <a:t>Clean</a:t>
            </a:r>
          </a:p>
        </p:txBody>
      </p:sp>
    </p:spTree>
    <p:custDataLst>
      <p:tags r:id="rId1"/>
    </p:custDataLst>
    <p:extLst>
      <p:ext uri="{BB962C8B-B14F-4D97-AF65-F5344CB8AC3E}">
        <p14:creationId xmlns:p14="http://schemas.microsoft.com/office/powerpoint/2010/main" val="285529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right)">
                                      <p:cBhvr>
                                        <p:cTn id="14" dur="500"/>
                                        <p:tgtEl>
                                          <p:spTgt spid="17"/>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xit" presetSubtype="0" fill="hold" nodeType="withEffect">
                                  <p:stCondLst>
                                    <p:cond delay="0"/>
                                  </p:stCondLst>
                                  <p:childTnLst>
                                    <p:animEffect transition="out" filter="fad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par>
                                <p:cTn id="21" presetID="2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Summary</a:t>
            </a:r>
          </a:p>
        </p:txBody>
      </p:sp>
      <p:sp>
        <p:nvSpPr>
          <p:cNvPr id="3" name="Content Placeholder 2"/>
          <p:cNvSpPr>
            <a:spLocks noGrp="1"/>
          </p:cNvSpPr>
          <p:nvPr>
            <p:ph idx="1"/>
          </p:nvPr>
        </p:nvSpPr>
        <p:spPr/>
        <p:txBody>
          <a:bodyPr/>
          <a:lstStyle/>
          <a:p>
            <a:r>
              <a:rPr lang="en-US"/>
              <a:t>Described what a DDoS is</a:t>
            </a:r>
          </a:p>
          <a:p>
            <a:r>
              <a:rPr lang="en-US"/>
              <a:t>Identified who typically starts a DDoS</a:t>
            </a:r>
          </a:p>
          <a:p>
            <a:r>
              <a:rPr lang="en-US"/>
              <a:t>Identified who may be at risk</a:t>
            </a:r>
          </a:p>
          <a:p>
            <a:r>
              <a:rPr lang="en-US"/>
              <a:t>Described how a DDoS works</a:t>
            </a:r>
          </a:p>
          <a:p>
            <a:r>
              <a:rPr lang="en-US"/>
              <a:t>Reviewed what approaches are available to mitigate a DDoS</a:t>
            </a:r>
          </a:p>
          <a:p>
            <a:endParaRPr lang="en-US"/>
          </a:p>
        </p:txBody>
      </p:sp>
      <p:pic>
        <p:nvPicPr>
          <p:cNvPr id="4" name="Picture 1" descr="\\Col-srvr1\elmov\Library\Graphics\iStock_Other_Purchased_Graphics\PresenterMedia\dart_and_target_400_clr.png"/>
          <p:cNvPicPr>
            <a:picLocks noChangeAspect="1" noChangeArrowheads="1"/>
          </p:cNvPicPr>
          <p:nvPr/>
        </p:nvPicPr>
        <p:blipFill>
          <a:blip r:embed="rId4" cstate="print"/>
          <a:srcRect/>
          <a:stretch>
            <a:fillRect/>
          </a:stretch>
        </p:blipFill>
        <p:spPr bwMode="auto">
          <a:xfrm>
            <a:off x="11887200" y="5715000"/>
            <a:ext cx="4114800" cy="4114800"/>
          </a:xfrm>
          <a:prstGeom prst="rect">
            <a:avLst/>
          </a:prstGeom>
          <a:noFill/>
        </p:spPr>
      </p:pic>
    </p:spTree>
    <p:custDataLst>
      <p:tags r:id="rId1"/>
    </p:custDataLst>
    <p:extLst>
      <p:ext uri="{BB962C8B-B14F-4D97-AF65-F5344CB8AC3E}">
        <p14:creationId xmlns:p14="http://schemas.microsoft.com/office/powerpoint/2010/main" val="186531740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Plan for Wednesday</a:t>
            </a:r>
          </a:p>
        </p:txBody>
      </p:sp>
      <p:sp>
        <p:nvSpPr>
          <p:cNvPr id="5" name="Content Placeholder 4"/>
          <p:cNvSpPr>
            <a:spLocks noGrp="1"/>
          </p:cNvSpPr>
          <p:nvPr>
            <p:ph idx="1"/>
          </p:nvPr>
        </p:nvSpPr>
        <p:spPr/>
        <p:txBody>
          <a:bodyPr>
            <a:normAutofit lnSpcReduction="10000"/>
          </a:bodyPr>
          <a:lstStyle/>
          <a:p>
            <a:r>
              <a:rPr lang="en-US" dirty="0"/>
              <a:t>Review of materials so far, questions, etc...</a:t>
            </a:r>
          </a:p>
          <a:p>
            <a:r>
              <a:rPr lang="en-US" dirty="0"/>
              <a:t>Monitoring</a:t>
            </a:r>
          </a:p>
          <a:p>
            <a:r>
              <a:rPr lang="en-US" dirty="0"/>
              <a:t>Administration and Management</a:t>
            </a:r>
          </a:p>
          <a:p>
            <a:r>
              <a:rPr lang="en-US" dirty="0"/>
              <a:t>Incident Response and Forensics</a:t>
            </a:r>
          </a:p>
          <a:p>
            <a:r>
              <a:rPr lang="en-US" dirty="0"/>
              <a:t>Bank Firewall Topologies Exercise</a:t>
            </a:r>
          </a:p>
          <a:p>
            <a:r>
              <a:rPr lang="en-US" dirty="0"/>
              <a:t>A few final grab-bag things</a:t>
            </a:r>
          </a:p>
          <a:p>
            <a:r>
              <a:rPr lang="en-US" dirty="0"/>
              <a:t>That’s it!</a:t>
            </a:r>
          </a:p>
          <a:p>
            <a:endParaRPr lang="en-US" dirty="0"/>
          </a:p>
          <a:p>
            <a:pPr marL="0" indent="0">
              <a:buNone/>
            </a:pPr>
            <a:r>
              <a:rPr lang="en-US" i="1" dirty="0">
                <a:solidFill>
                  <a:srgbClr val="E23A30"/>
                </a:solidFill>
              </a:rPr>
              <a:t>Anything else you’d like to discuss, learn, ask,</a:t>
            </a:r>
            <a:br>
              <a:rPr lang="en-US" i="1" dirty="0">
                <a:solidFill>
                  <a:srgbClr val="E23A30"/>
                </a:solidFill>
              </a:rPr>
            </a:br>
            <a:r>
              <a:rPr lang="en-US" i="1" dirty="0">
                <a:solidFill>
                  <a:srgbClr val="E23A30"/>
                </a:solidFill>
              </a:rPr>
              <a:t>or otherwise cover? Please say so!</a:t>
            </a:r>
          </a:p>
          <a:p>
            <a:pPr marL="0" indent="0">
              <a:buNone/>
            </a:pPr>
            <a:endParaRPr lang="en-US" dirty="0"/>
          </a:p>
        </p:txBody>
      </p:sp>
      <p:pic>
        <p:nvPicPr>
          <p:cNvPr id="6" name="Picture 1" descr="C:\Users\AWalkden.HILL\AppData\Local\Temp\throwing_dart_pc_400_clr.png"/>
          <p:cNvPicPr>
            <a:picLocks noChangeAspect="1" noChangeArrowheads="1"/>
          </p:cNvPicPr>
          <p:nvPr/>
        </p:nvPicPr>
        <p:blipFill>
          <a:blip r:embed="rId4" cstate="print"/>
          <a:srcRect/>
          <a:stretch>
            <a:fillRect/>
          </a:stretch>
        </p:blipFill>
        <p:spPr bwMode="auto">
          <a:xfrm>
            <a:off x="11882967" y="3807619"/>
            <a:ext cx="4286250" cy="4286250"/>
          </a:xfrm>
          <a:prstGeom prst="rect">
            <a:avLst/>
          </a:prstGeom>
          <a:noFill/>
        </p:spPr>
      </p:pic>
    </p:spTree>
    <p:custDataLst>
      <p:tags r:id="rId1"/>
    </p:custDataLst>
    <p:extLst>
      <p:ext uri="{BB962C8B-B14F-4D97-AF65-F5344CB8AC3E}">
        <p14:creationId xmlns:p14="http://schemas.microsoft.com/office/powerpoint/2010/main" val="629560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9698" name="Rectangle 2"/>
          <p:cNvSpPr>
            <a:spLocks noGrp="1" noChangeArrowheads="1"/>
          </p:cNvSpPr>
          <p:nvPr>
            <p:ph type="title"/>
          </p:nvPr>
        </p:nvSpPr>
        <p:spPr/>
        <p:txBody>
          <a:bodyPr/>
          <a:lstStyle/>
          <a:p>
            <a:r>
              <a:rPr lang="en-US"/>
              <a:t>Agenda</a:t>
            </a:r>
          </a:p>
        </p:txBody>
      </p:sp>
      <p:sp>
        <p:nvSpPr>
          <p:cNvPr id="3869699" name="Rectangle 3"/>
          <p:cNvSpPr>
            <a:spLocks noGrp="1" noChangeArrowheads="1"/>
          </p:cNvSpPr>
          <p:nvPr>
            <p:ph idx="1"/>
          </p:nvPr>
        </p:nvSpPr>
        <p:spPr/>
        <p:txBody>
          <a:bodyPr>
            <a:normAutofit fontScale="92500" lnSpcReduction="10000"/>
          </a:bodyPr>
          <a:lstStyle/>
          <a:p>
            <a:r>
              <a:rPr lang="en-US" dirty="0"/>
              <a:t>Day 1</a:t>
            </a:r>
          </a:p>
          <a:p>
            <a:pPr lvl="1"/>
            <a:r>
              <a:rPr lang="en-US" dirty="0"/>
              <a:t>Introduction, orientation, and program goals.</a:t>
            </a:r>
          </a:p>
          <a:p>
            <a:pPr lvl="1"/>
            <a:r>
              <a:rPr lang="en-US" dirty="0"/>
              <a:t>Review of TCP/IP and networking.</a:t>
            </a:r>
          </a:p>
          <a:p>
            <a:pPr lvl="1"/>
            <a:r>
              <a:rPr lang="en-US" dirty="0"/>
              <a:t>Firewall functions and technologies.</a:t>
            </a:r>
          </a:p>
          <a:p>
            <a:r>
              <a:rPr lang="en-US" dirty="0"/>
              <a:t>Day 2</a:t>
            </a:r>
          </a:p>
          <a:p>
            <a:pPr lvl="1"/>
            <a:r>
              <a:rPr lang="en-US" dirty="0"/>
              <a:t>Types of vulnerabilities, attacks and breaches.</a:t>
            </a:r>
          </a:p>
          <a:p>
            <a:pPr lvl="1"/>
            <a:r>
              <a:rPr lang="en-US" dirty="0"/>
              <a:t>Monitoring firewall and security functions.</a:t>
            </a:r>
          </a:p>
          <a:p>
            <a:pPr lvl="1"/>
            <a:r>
              <a:rPr lang="en-US" dirty="0"/>
              <a:t>Firewall management and administration.</a:t>
            </a:r>
          </a:p>
          <a:p>
            <a:pPr lvl="1"/>
            <a:r>
              <a:rPr lang="en-US" dirty="0"/>
              <a:t>Incident response and forensics.</a:t>
            </a:r>
          </a:p>
          <a:p>
            <a:r>
              <a:rPr lang="en-US" dirty="0"/>
              <a:t>Day 3</a:t>
            </a:r>
          </a:p>
          <a:p>
            <a:pPr lvl="1"/>
            <a:r>
              <a:rPr lang="en-US" dirty="0"/>
              <a:t>Financial institution network security design.</a:t>
            </a:r>
          </a:p>
          <a:p>
            <a:pPr lvl="1"/>
            <a:r>
              <a:rPr lang="en-US" dirty="0"/>
              <a:t>Management oversight.</a:t>
            </a:r>
          </a:p>
          <a:p>
            <a:pPr lvl="1"/>
            <a:r>
              <a:rPr lang="en-US" dirty="0"/>
              <a:t>Banking firewall review and knowledge check.</a:t>
            </a:r>
          </a:p>
        </p:txBody>
      </p:sp>
      <p:pic>
        <p:nvPicPr>
          <p:cNvPr id="6" name="Picture 2" descr="C:\Users\AWalkden.HILL\AppData\Local\Temp\pointing_at_clipboard_400_clr.png"/>
          <p:cNvPicPr>
            <a:picLocks noChangeAspect="1" noChangeArrowheads="1"/>
          </p:cNvPicPr>
          <p:nvPr/>
        </p:nvPicPr>
        <p:blipFill>
          <a:blip r:embed="rId4" cstate="print"/>
          <a:srcRect/>
          <a:stretch>
            <a:fillRect/>
          </a:stretch>
        </p:blipFill>
        <p:spPr bwMode="auto">
          <a:xfrm>
            <a:off x="13753861" y="4181476"/>
            <a:ext cx="3071813" cy="5715000"/>
          </a:xfrm>
          <a:prstGeom prst="rect">
            <a:avLst/>
          </a:prstGeom>
          <a:noFill/>
        </p:spPr>
      </p:pic>
      <p:sp>
        <p:nvSpPr>
          <p:cNvPr id="2" name="TextBox 1">
            <a:extLst>
              <a:ext uri="{FF2B5EF4-FFF2-40B4-BE49-F238E27FC236}">
                <a16:creationId xmlns:a16="http://schemas.microsoft.com/office/drawing/2014/main" id="{82A36A51-595E-EA48-BBF0-7F58FEC92698}"/>
              </a:ext>
            </a:extLst>
          </p:cNvPr>
          <p:cNvSpPr txBox="1"/>
          <p:nvPr/>
        </p:nvSpPr>
        <p:spPr>
          <a:xfrm>
            <a:off x="11465916" y="4681835"/>
            <a:ext cx="4165838" cy="461665"/>
          </a:xfrm>
          <a:prstGeom prst="rect">
            <a:avLst/>
          </a:prstGeom>
          <a:noFill/>
        </p:spPr>
        <p:txBody>
          <a:bodyPr wrap="square" rtlCol="0">
            <a:spAutoFit/>
          </a:bodyPr>
          <a:lstStyle/>
          <a:p>
            <a:r>
              <a:rPr lang="en-US" sz="2400" b="1" dirty="0">
                <a:solidFill>
                  <a:srgbClr val="FF0000"/>
                </a:solidFill>
              </a:rPr>
              <a:t>Find a Firewall Exercise</a:t>
            </a:r>
          </a:p>
        </p:txBody>
      </p:sp>
      <p:sp>
        <p:nvSpPr>
          <p:cNvPr id="7" name="TextBox 6">
            <a:extLst>
              <a:ext uri="{FF2B5EF4-FFF2-40B4-BE49-F238E27FC236}">
                <a16:creationId xmlns:a16="http://schemas.microsoft.com/office/drawing/2014/main" id="{97B5D02E-5124-E745-AE11-292354C5EEC1}"/>
              </a:ext>
            </a:extLst>
          </p:cNvPr>
          <p:cNvSpPr txBox="1"/>
          <p:nvPr/>
        </p:nvSpPr>
        <p:spPr>
          <a:xfrm>
            <a:off x="10235723" y="6835231"/>
            <a:ext cx="4165838" cy="461665"/>
          </a:xfrm>
          <a:prstGeom prst="rect">
            <a:avLst/>
          </a:prstGeom>
          <a:noFill/>
        </p:spPr>
        <p:txBody>
          <a:bodyPr wrap="square" rtlCol="0">
            <a:spAutoFit/>
          </a:bodyPr>
          <a:lstStyle/>
          <a:p>
            <a:r>
              <a:rPr lang="en-US" sz="2400" b="1" dirty="0">
                <a:solidFill>
                  <a:srgbClr val="FF0000"/>
                </a:solidFill>
              </a:rPr>
              <a:t>Firewall Topologies Exercise</a:t>
            </a:r>
          </a:p>
        </p:txBody>
      </p:sp>
      <p:sp>
        <p:nvSpPr>
          <p:cNvPr id="3" name="TextBox 2">
            <a:extLst>
              <a:ext uri="{FF2B5EF4-FFF2-40B4-BE49-F238E27FC236}">
                <a16:creationId xmlns:a16="http://schemas.microsoft.com/office/drawing/2014/main" id="{E4456BC7-F67F-2FEF-6ACD-787B2257D9F4}"/>
              </a:ext>
            </a:extLst>
          </p:cNvPr>
          <p:cNvSpPr txBox="1"/>
          <p:nvPr/>
        </p:nvSpPr>
        <p:spPr>
          <a:xfrm>
            <a:off x="9873773" y="3714809"/>
            <a:ext cx="5613877" cy="830997"/>
          </a:xfrm>
          <a:prstGeom prst="rect">
            <a:avLst/>
          </a:prstGeom>
          <a:noFill/>
        </p:spPr>
        <p:txBody>
          <a:bodyPr wrap="square" rtlCol="0">
            <a:spAutoFit/>
          </a:bodyPr>
          <a:lstStyle/>
          <a:p>
            <a:r>
              <a:rPr lang="en-US" sz="2400" b="1" dirty="0">
                <a:solidFill>
                  <a:srgbClr val="FF0000"/>
                </a:solidFill>
              </a:rPr>
              <a:t>Firewall Questions and Controls Exercise</a:t>
            </a:r>
          </a:p>
          <a:p>
            <a:endParaRPr lang="en-US" sz="2400" b="1" dirty="0">
              <a:solidFill>
                <a:srgbClr val="FF0000"/>
              </a:solidFill>
            </a:endParaRPr>
          </a:p>
        </p:txBody>
      </p:sp>
    </p:spTree>
    <p:custDataLst>
      <p:tags r:id="rId1"/>
    </p:custDataLst>
    <p:extLst>
      <p:ext uri="{BB962C8B-B14F-4D97-AF65-F5344CB8AC3E}">
        <p14:creationId xmlns:p14="http://schemas.microsoft.com/office/powerpoint/2010/main" val="387586248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a:t>Monitoring</a:t>
            </a:r>
          </a:p>
        </p:txBody>
      </p:sp>
      <p:sp>
        <p:nvSpPr>
          <p:cNvPr id="6" name="Subtitle 5"/>
          <p:cNvSpPr>
            <a:spLocks noGrp="1"/>
          </p:cNvSpPr>
          <p:nvPr>
            <p:ph type="subTitle" idx="1"/>
          </p:nvPr>
        </p:nvSpPr>
        <p:spPr/>
        <p:txBody>
          <a:bodyPr/>
          <a:lstStyle/>
          <a:p>
            <a:r>
              <a:rPr lang="en-US"/>
              <a:t>Chapter 6</a:t>
            </a:r>
          </a:p>
        </p:txBody>
      </p:sp>
    </p:spTree>
    <p:custDataLst>
      <p:tags r:id="rId1"/>
    </p:custDataLst>
    <p:extLst>
      <p:ext uri="{BB962C8B-B14F-4D97-AF65-F5344CB8AC3E}">
        <p14:creationId xmlns:p14="http://schemas.microsoft.com/office/powerpoint/2010/main" val="350255597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Objectives</a:t>
            </a:r>
          </a:p>
        </p:txBody>
      </p:sp>
      <p:sp>
        <p:nvSpPr>
          <p:cNvPr id="5" name="Content Placeholder 4"/>
          <p:cNvSpPr>
            <a:spLocks noGrp="1"/>
          </p:cNvSpPr>
          <p:nvPr>
            <p:ph idx="1"/>
          </p:nvPr>
        </p:nvSpPr>
        <p:spPr/>
        <p:txBody>
          <a:bodyPr/>
          <a:lstStyle/>
          <a:p>
            <a:pPr marL="0" indent="0">
              <a:buNone/>
            </a:pPr>
            <a:r>
              <a:rPr lang="en-US" i="1">
                <a:solidFill>
                  <a:srgbClr val="E23A30"/>
                </a:solidFill>
              </a:rPr>
              <a:t>Upon completing this chapter, you will be able to</a:t>
            </a:r>
          </a:p>
          <a:p>
            <a:r>
              <a:rPr lang="en-US"/>
              <a:t>Explain the importance of log management</a:t>
            </a:r>
          </a:p>
          <a:p>
            <a:r>
              <a:rPr lang="en-US"/>
              <a:t>Identify what we log</a:t>
            </a:r>
          </a:p>
          <a:p>
            <a:r>
              <a:rPr lang="en-US"/>
              <a:t>Describe how logs can be used</a:t>
            </a:r>
          </a:p>
          <a:p>
            <a:r>
              <a:rPr lang="en-US"/>
              <a:t>Discuss the importance of Security Incident Event Management</a:t>
            </a:r>
          </a:p>
        </p:txBody>
      </p:sp>
      <p:pic>
        <p:nvPicPr>
          <p:cNvPr id="6" name="Picture 1" descr="C:\Users\AWalkden.HILL\AppData\Local\Temp\throwing_dart_pc_400_clr.png"/>
          <p:cNvPicPr>
            <a:picLocks noChangeAspect="1" noChangeArrowheads="1"/>
          </p:cNvPicPr>
          <p:nvPr/>
        </p:nvPicPr>
        <p:blipFill>
          <a:blip r:embed="rId4" cstate="print"/>
          <a:srcRect/>
          <a:stretch>
            <a:fillRect/>
          </a:stretch>
        </p:blipFill>
        <p:spPr bwMode="auto">
          <a:xfrm>
            <a:off x="11544300" y="5829300"/>
            <a:ext cx="4286250" cy="4286250"/>
          </a:xfrm>
          <a:prstGeom prst="rect">
            <a:avLst/>
          </a:prstGeom>
          <a:noFill/>
        </p:spPr>
      </p:pic>
    </p:spTree>
    <p:custDataLst>
      <p:tags r:id="rId1"/>
    </p:custDataLst>
    <p:extLst>
      <p:ext uri="{BB962C8B-B14F-4D97-AF65-F5344CB8AC3E}">
        <p14:creationId xmlns:p14="http://schemas.microsoft.com/office/powerpoint/2010/main" val="364995523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Security Logs</a:t>
            </a:r>
          </a:p>
        </p:txBody>
      </p:sp>
      <p:sp>
        <p:nvSpPr>
          <p:cNvPr id="9" name="Content Placeholder 8"/>
          <p:cNvSpPr>
            <a:spLocks noGrp="1"/>
          </p:cNvSpPr>
          <p:nvPr>
            <p:ph idx="1"/>
          </p:nvPr>
        </p:nvSpPr>
        <p:spPr>
          <a:xfrm>
            <a:off x="1930161" y="1969994"/>
            <a:ext cx="12758738" cy="7658100"/>
          </a:xfrm>
        </p:spPr>
        <p:txBody>
          <a:bodyPr>
            <a:normAutofit fontScale="92500" lnSpcReduction="10000"/>
          </a:bodyPr>
          <a:lstStyle/>
          <a:p>
            <a:r>
              <a:rPr lang="en-US"/>
              <a:t>Contain security information</a:t>
            </a:r>
          </a:p>
          <a:p>
            <a:pPr lvl="1"/>
            <a:r>
              <a:rPr lang="en-US"/>
              <a:t>Changes</a:t>
            </a:r>
          </a:p>
          <a:p>
            <a:pPr lvl="1"/>
            <a:r>
              <a:rPr lang="en-US"/>
              <a:t>Access attempts and duration</a:t>
            </a:r>
          </a:p>
          <a:p>
            <a:pPr lvl="1"/>
            <a:r>
              <a:rPr lang="en-US"/>
              <a:t>Suspicious behavior</a:t>
            </a:r>
          </a:p>
          <a:p>
            <a:r>
              <a:rPr lang="en-US"/>
              <a:t>Many sources for security information</a:t>
            </a:r>
          </a:p>
          <a:p>
            <a:pPr lvl="1"/>
            <a:r>
              <a:rPr lang="en-US"/>
              <a:t>Formats vary</a:t>
            </a:r>
          </a:p>
          <a:p>
            <a:pPr lvl="1"/>
            <a:r>
              <a:rPr lang="en-US"/>
              <a:t>Correlation can help identify danger</a:t>
            </a:r>
          </a:p>
          <a:p>
            <a:r>
              <a:rPr lang="en-US"/>
              <a:t>Require policies and procedures</a:t>
            </a:r>
          </a:p>
          <a:p>
            <a:pPr lvl="1"/>
            <a:r>
              <a:rPr lang="en-US"/>
              <a:t>What to capture</a:t>
            </a:r>
          </a:p>
          <a:p>
            <a:pPr lvl="1"/>
            <a:r>
              <a:rPr lang="en-US"/>
              <a:t>How to store it</a:t>
            </a:r>
          </a:p>
          <a:p>
            <a:pPr lvl="1"/>
            <a:r>
              <a:rPr lang="en-US"/>
              <a:t>How long to keep it</a:t>
            </a:r>
          </a:p>
          <a:p>
            <a:pPr lvl="1"/>
            <a:r>
              <a:rPr lang="en-US"/>
              <a:t>Where to keep it</a:t>
            </a:r>
          </a:p>
          <a:p>
            <a:pPr lvl="1"/>
            <a:r>
              <a:rPr lang="en-US"/>
              <a:t>How to destroy it</a:t>
            </a:r>
          </a:p>
          <a:p>
            <a:pPr lvl="1"/>
            <a:r>
              <a:rPr lang="en-US"/>
              <a:t>Who can access it</a:t>
            </a:r>
          </a:p>
          <a:p>
            <a:pPr lvl="1"/>
            <a:endParaRPr lang="en-US"/>
          </a:p>
          <a:p>
            <a:pPr lvl="1"/>
            <a:endParaRPr lang="en-US"/>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665294" y="5271247"/>
            <a:ext cx="5516742" cy="4572000"/>
          </a:xfrm>
          <a:prstGeom prst="rect">
            <a:avLst/>
          </a:prstGeom>
        </p:spPr>
      </p:pic>
      <p:sp>
        <p:nvSpPr>
          <p:cNvPr id="3" name="Rectangle 2"/>
          <p:cNvSpPr/>
          <p:nvPr/>
        </p:nvSpPr>
        <p:spPr>
          <a:xfrm>
            <a:off x="10817534" y="2642347"/>
            <a:ext cx="6614567" cy="1384995"/>
          </a:xfrm>
          <a:prstGeom prst="rect">
            <a:avLst/>
          </a:prstGeom>
          <a:noFill/>
        </p:spPr>
        <p:txBody>
          <a:bodyPr wrap="none" lIns="137160" tIns="68580" rIns="137160" bIns="68580">
            <a:spAutoFit/>
          </a:bodyPr>
          <a:lstStyle/>
          <a:p>
            <a:pPr algn="ctr"/>
            <a:r>
              <a:rPr lang="en-US" sz="81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NIST SP 800-92</a:t>
            </a:r>
            <a:endParaRPr lang="en-US" sz="81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custDataLst>
      <p:tags r:id="rId1"/>
    </p:custDataLst>
    <p:extLst>
      <p:ext uri="{BB962C8B-B14F-4D97-AF65-F5344CB8AC3E}">
        <p14:creationId xmlns:p14="http://schemas.microsoft.com/office/powerpoint/2010/main" val="304323524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Who Plays a Role?</a:t>
            </a:r>
          </a:p>
        </p:txBody>
      </p:sp>
      <p:sp>
        <p:nvSpPr>
          <p:cNvPr id="3" name="Content Placeholder 2"/>
          <p:cNvSpPr>
            <a:spLocks noGrp="1"/>
          </p:cNvSpPr>
          <p:nvPr>
            <p:ph idx="1"/>
          </p:nvPr>
        </p:nvSpPr>
        <p:spPr/>
        <p:txBody>
          <a:bodyPr/>
          <a:lstStyle/>
          <a:p>
            <a:r>
              <a:rPr lang="en-US"/>
              <a:t>Systems and network administrator</a:t>
            </a:r>
          </a:p>
          <a:p>
            <a:r>
              <a:rPr lang="en-US"/>
              <a:t>Security administrator</a:t>
            </a:r>
          </a:p>
          <a:p>
            <a:r>
              <a:rPr lang="en-US"/>
              <a:t>Incident response team</a:t>
            </a:r>
          </a:p>
          <a:p>
            <a:r>
              <a:rPr lang="en-US"/>
              <a:t>Applications developer</a:t>
            </a:r>
          </a:p>
          <a:p>
            <a:r>
              <a:rPr lang="en-US"/>
              <a:t>Auditor</a:t>
            </a:r>
          </a:p>
          <a:p>
            <a:r>
              <a:rPr lang="en-US"/>
              <a:t>Application procurement team</a:t>
            </a:r>
          </a:p>
          <a:p>
            <a:r>
              <a:rPr lang="en-US"/>
              <a:t>CIO</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11398" y="5486400"/>
            <a:ext cx="5064369" cy="4114800"/>
          </a:xfrm>
          <a:prstGeom prst="rect">
            <a:avLst/>
          </a:prstGeom>
        </p:spPr>
      </p:pic>
    </p:spTree>
    <p:custDataLst>
      <p:tags r:id="rId1"/>
    </p:custDataLst>
    <p:extLst>
      <p:ext uri="{BB962C8B-B14F-4D97-AF65-F5344CB8AC3E}">
        <p14:creationId xmlns:p14="http://schemas.microsoft.com/office/powerpoint/2010/main" val="23124687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Activity: What to Capture?</a:t>
            </a: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86300" y="2286000"/>
            <a:ext cx="3429000" cy="3429000"/>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44000" y="1943100"/>
            <a:ext cx="3429000" cy="3429000"/>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57600" y="5872397"/>
            <a:ext cx="3429000" cy="3429000"/>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01000" y="6400800"/>
            <a:ext cx="3429000" cy="3429000"/>
          </a:xfrm>
          <a:prstGeom prst="rect">
            <a:avLst/>
          </a:prstGeom>
        </p:spPr>
      </p:pic>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887200" y="4800600"/>
            <a:ext cx="3429000" cy="3429000"/>
          </a:xfrm>
          <a:prstGeom prst="rect">
            <a:avLst/>
          </a:prstGeom>
        </p:spPr>
      </p:pic>
      <p:sp>
        <p:nvSpPr>
          <p:cNvPr id="10" name="TextBox 9"/>
          <p:cNvSpPr txBox="1"/>
          <p:nvPr/>
        </p:nvSpPr>
        <p:spPr>
          <a:xfrm rot="21148078">
            <a:off x="5668115" y="3688764"/>
            <a:ext cx="1277914" cy="507831"/>
          </a:xfrm>
          <a:prstGeom prst="rect">
            <a:avLst/>
          </a:prstGeom>
          <a:noFill/>
        </p:spPr>
        <p:txBody>
          <a:bodyPr wrap="none" rtlCol="0">
            <a:spAutoFit/>
          </a:bodyPr>
          <a:lstStyle/>
          <a:p>
            <a:r>
              <a:rPr lang="en-US" sz="2700">
                <a:latin typeface="Lucida Handwriting" panose="03010101010101010101" pitchFamily="66" charset="0"/>
                <a:ea typeface="Comic Sans MS" charset="0"/>
                <a:cs typeface="Comic Sans MS" charset="0"/>
              </a:rPr>
              <a:t>PC OS</a:t>
            </a:r>
          </a:p>
        </p:txBody>
      </p:sp>
      <p:sp>
        <p:nvSpPr>
          <p:cNvPr id="11" name="TextBox 10"/>
          <p:cNvSpPr txBox="1"/>
          <p:nvPr/>
        </p:nvSpPr>
        <p:spPr>
          <a:xfrm rot="21148078">
            <a:off x="4494169" y="7048439"/>
            <a:ext cx="1353256" cy="923330"/>
          </a:xfrm>
          <a:prstGeom prst="rect">
            <a:avLst/>
          </a:prstGeom>
          <a:noFill/>
        </p:spPr>
        <p:txBody>
          <a:bodyPr wrap="none" rtlCol="0">
            <a:spAutoFit/>
          </a:bodyPr>
          <a:lstStyle/>
          <a:p>
            <a:r>
              <a:rPr lang="en-US" sz="2700">
                <a:latin typeface="Lucida Handwriting" panose="03010101010101010101" pitchFamily="66" charset="0"/>
                <a:ea typeface="Comic Sans MS" charset="0"/>
                <a:cs typeface="Comic Sans MS" charset="0"/>
              </a:rPr>
              <a:t>VPN</a:t>
            </a:r>
          </a:p>
          <a:p>
            <a:r>
              <a:rPr lang="en-US" sz="2700">
                <a:latin typeface="Lucida Handwriting" panose="03010101010101010101" pitchFamily="66" charset="0"/>
                <a:ea typeface="Comic Sans MS" charset="0"/>
                <a:cs typeface="Comic Sans MS" charset="0"/>
              </a:rPr>
              <a:t>Server</a:t>
            </a:r>
          </a:p>
        </p:txBody>
      </p:sp>
      <p:sp>
        <p:nvSpPr>
          <p:cNvPr id="12" name="TextBox 11"/>
          <p:cNvSpPr txBox="1"/>
          <p:nvPr/>
        </p:nvSpPr>
        <p:spPr>
          <a:xfrm rot="21148078">
            <a:off x="10331001" y="3218375"/>
            <a:ext cx="867545" cy="507831"/>
          </a:xfrm>
          <a:prstGeom prst="rect">
            <a:avLst/>
          </a:prstGeom>
          <a:noFill/>
        </p:spPr>
        <p:txBody>
          <a:bodyPr wrap="none" rtlCol="0">
            <a:spAutoFit/>
          </a:bodyPr>
          <a:lstStyle/>
          <a:p>
            <a:r>
              <a:rPr lang="en-US" sz="2700">
                <a:latin typeface="Lucida Handwriting" panose="03010101010101010101" pitchFamily="66" charset="0"/>
                <a:ea typeface="Comic Sans MS" charset="0"/>
                <a:cs typeface="Comic Sans MS" charset="0"/>
              </a:rPr>
              <a:t>IDS</a:t>
            </a:r>
          </a:p>
        </p:txBody>
      </p:sp>
      <p:sp>
        <p:nvSpPr>
          <p:cNvPr id="13" name="TextBox 12"/>
          <p:cNvSpPr txBox="1"/>
          <p:nvPr/>
        </p:nvSpPr>
        <p:spPr>
          <a:xfrm rot="21148078">
            <a:off x="8862003" y="7716233"/>
            <a:ext cx="1507144" cy="507831"/>
          </a:xfrm>
          <a:prstGeom prst="rect">
            <a:avLst/>
          </a:prstGeom>
          <a:noFill/>
        </p:spPr>
        <p:txBody>
          <a:bodyPr wrap="none" rtlCol="0">
            <a:spAutoFit/>
          </a:bodyPr>
          <a:lstStyle/>
          <a:p>
            <a:r>
              <a:rPr lang="en-US" sz="2700">
                <a:latin typeface="Lucida Handwriting" panose="03010101010101010101" pitchFamily="66" charset="0"/>
                <a:ea typeface="Comic Sans MS" charset="0"/>
                <a:cs typeface="Comic Sans MS" charset="0"/>
              </a:rPr>
              <a:t>Router</a:t>
            </a:r>
          </a:p>
        </p:txBody>
      </p:sp>
      <p:sp>
        <p:nvSpPr>
          <p:cNvPr id="14" name="TextBox 13"/>
          <p:cNvSpPr txBox="1"/>
          <p:nvPr/>
        </p:nvSpPr>
        <p:spPr>
          <a:xfrm rot="21148078">
            <a:off x="12579997" y="6159129"/>
            <a:ext cx="1786066" cy="507831"/>
          </a:xfrm>
          <a:prstGeom prst="rect">
            <a:avLst/>
          </a:prstGeom>
          <a:noFill/>
        </p:spPr>
        <p:txBody>
          <a:bodyPr wrap="none" rtlCol="0">
            <a:spAutoFit/>
          </a:bodyPr>
          <a:lstStyle/>
          <a:p>
            <a:r>
              <a:rPr lang="en-US" sz="2700">
                <a:latin typeface="Lucida Handwriting" panose="03010101010101010101" pitchFamily="66" charset="0"/>
                <a:ea typeface="Comic Sans MS" charset="0"/>
                <a:cs typeface="Comic Sans MS" charset="0"/>
              </a:rPr>
              <a:t>Firewall</a:t>
            </a:r>
          </a:p>
        </p:txBody>
      </p:sp>
    </p:spTree>
    <p:custDataLst>
      <p:tags r:id="rId1"/>
    </p:custDataLst>
    <p:extLst>
      <p:ext uri="{BB962C8B-B14F-4D97-AF65-F5344CB8AC3E}">
        <p14:creationId xmlns:p14="http://schemas.microsoft.com/office/powerpoint/2010/main" val="293043283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Log Uses</a:t>
            </a:r>
          </a:p>
        </p:txBody>
      </p:sp>
      <p:sp>
        <p:nvSpPr>
          <p:cNvPr id="7" name="Content Placeholder 6"/>
          <p:cNvSpPr>
            <a:spLocks noGrp="1"/>
          </p:cNvSpPr>
          <p:nvPr>
            <p:ph idx="1"/>
          </p:nvPr>
        </p:nvSpPr>
        <p:spPr/>
        <p:txBody>
          <a:bodyPr/>
          <a:lstStyle/>
          <a:p>
            <a:r>
              <a:rPr lang="en-US"/>
              <a:t>Baseline setting</a:t>
            </a:r>
          </a:p>
          <a:p>
            <a:r>
              <a:rPr lang="en-US"/>
              <a:t>Trends</a:t>
            </a:r>
          </a:p>
          <a:p>
            <a:r>
              <a:rPr lang="en-US"/>
              <a:t>Auditing</a:t>
            </a:r>
          </a:p>
          <a:p>
            <a:r>
              <a:rPr lang="en-US"/>
              <a:t>Incident detection</a:t>
            </a:r>
          </a:p>
          <a:p>
            <a:r>
              <a:rPr lang="en-US"/>
              <a:t>Forensics</a:t>
            </a: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57391" y="2400301"/>
            <a:ext cx="7044609" cy="4314824"/>
          </a:xfrm>
          <a:prstGeom prst="rect">
            <a:avLst/>
          </a:prstGeom>
        </p:spPr>
      </p:pic>
      <p:sp>
        <p:nvSpPr>
          <p:cNvPr id="10" name="Rounded Rectangle 9"/>
          <p:cNvSpPr/>
          <p:nvPr/>
        </p:nvSpPr>
        <p:spPr bwMode="auto">
          <a:xfrm>
            <a:off x="1949586" y="6982661"/>
            <a:ext cx="7194414" cy="2384838"/>
          </a:xfrm>
          <a:prstGeom prst="roundRect">
            <a:avLst/>
          </a:prstGeom>
          <a:solidFill>
            <a:schemeClr val="accent2">
              <a:lumMod val="50000"/>
            </a:schemeClr>
          </a:solidFill>
          <a:ln w="2857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algn="ctr" defTabSz="1540670" fontAlgn="base">
              <a:lnSpc>
                <a:spcPts val="3960"/>
              </a:lnSpc>
              <a:spcBef>
                <a:spcPct val="0"/>
              </a:spcBef>
              <a:spcAft>
                <a:spcPct val="0"/>
              </a:spcAft>
            </a:pPr>
            <a:r>
              <a:rPr lang="en-US" sz="3300" b="1">
                <a:solidFill>
                  <a:schemeClr val="bg1"/>
                </a:solidFill>
                <a:latin typeface="Arial Narrow" pitchFamily="34" charset="0"/>
              </a:rPr>
              <a:t>Some information is logged continuously, some occasionally.</a:t>
            </a:r>
          </a:p>
          <a:p>
            <a:pPr algn="ctr" defTabSz="1540670" fontAlgn="base">
              <a:lnSpc>
                <a:spcPts val="3960"/>
              </a:lnSpc>
              <a:spcBef>
                <a:spcPct val="0"/>
              </a:spcBef>
              <a:spcAft>
                <a:spcPct val="0"/>
              </a:spcAft>
            </a:pPr>
            <a:r>
              <a:rPr lang="en-US" sz="2700">
                <a:solidFill>
                  <a:schemeClr val="bg1"/>
                </a:solidFill>
              </a:rPr>
              <a:t>What might be done continuously?</a:t>
            </a:r>
          </a:p>
          <a:p>
            <a:pPr algn="ctr" defTabSz="1540670" fontAlgn="base">
              <a:lnSpc>
                <a:spcPts val="3960"/>
              </a:lnSpc>
              <a:spcBef>
                <a:spcPct val="0"/>
              </a:spcBef>
              <a:spcAft>
                <a:spcPct val="0"/>
              </a:spcAft>
            </a:pPr>
            <a:r>
              <a:rPr lang="en-US" sz="3300" b="1">
                <a:solidFill>
                  <a:schemeClr val="bg1"/>
                </a:solidFill>
                <a:latin typeface="Arial Narrow" pitchFamily="34" charset="0"/>
              </a:rPr>
              <a:t>What might be logged occasionally?</a:t>
            </a:r>
          </a:p>
        </p:txBody>
      </p:sp>
    </p:spTree>
    <p:custDataLst>
      <p:tags r:id="rId1"/>
    </p:custDataLst>
    <p:extLst>
      <p:ext uri="{BB962C8B-B14F-4D97-AF65-F5344CB8AC3E}">
        <p14:creationId xmlns:p14="http://schemas.microsoft.com/office/powerpoint/2010/main" val="4107733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Security Incident Event Management (SIEM)</a:t>
            </a:r>
          </a:p>
        </p:txBody>
      </p:sp>
      <p:sp>
        <p:nvSpPr>
          <p:cNvPr id="3" name="Content Placeholder 2"/>
          <p:cNvSpPr>
            <a:spLocks noGrp="1"/>
          </p:cNvSpPr>
          <p:nvPr>
            <p:ph idx="1"/>
          </p:nvPr>
        </p:nvSpPr>
        <p:spPr/>
        <p:txBody>
          <a:bodyPr/>
          <a:lstStyle/>
          <a:p>
            <a:r>
              <a:rPr lang="en-US"/>
              <a:t>Centralized automated monitoring</a:t>
            </a:r>
          </a:p>
          <a:p>
            <a:r>
              <a:rPr lang="en-US"/>
              <a:t>Correlates logs and alarms from multiple sources</a:t>
            </a:r>
          </a:p>
          <a:p>
            <a:r>
              <a:rPr lang="en-US"/>
              <a:t>Real-time event analysis</a:t>
            </a:r>
          </a:p>
          <a:p>
            <a:r>
              <a:rPr lang="en-US"/>
              <a:t>Uses event knowledge-base in analysis</a:t>
            </a:r>
          </a:p>
          <a:p>
            <a:r>
              <a:rPr lang="en-US"/>
              <a:t>Dashboard </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01300" y="5372100"/>
            <a:ext cx="5486400" cy="4114800"/>
          </a:xfrm>
          <a:prstGeom prst="rect">
            <a:avLst/>
          </a:prstGeom>
        </p:spPr>
      </p:pic>
    </p:spTree>
    <p:custDataLst>
      <p:tags r:id="rId1"/>
    </p:custDataLst>
    <p:extLst>
      <p:ext uri="{BB962C8B-B14F-4D97-AF65-F5344CB8AC3E}">
        <p14:creationId xmlns:p14="http://schemas.microsoft.com/office/powerpoint/2010/main" val="364009386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49724" y="297656"/>
            <a:ext cx="15773400" cy="1988345"/>
          </a:xfrm>
        </p:spPr>
        <p:txBody>
          <a:bodyPr/>
          <a:lstStyle/>
          <a:p>
            <a:r>
              <a:rPr lang="en-US" b="1">
                <a:latin typeface="Helvetica Neue Condensed" panose="02000503000000020004" pitchFamily="2" charset="0"/>
                <a:ea typeface="Helvetica Neue Condensed" panose="02000503000000020004" pitchFamily="2" charset="0"/>
                <a:cs typeface="Helvetica Neue Condensed" panose="02000503000000020004" pitchFamily="2" charset="0"/>
              </a:rPr>
              <a:t>Cisco Smart Operations Service Dashboard</a:t>
            </a:r>
          </a:p>
        </p:txBody>
      </p:sp>
      <p:pic>
        <p:nvPicPr>
          <p:cNvPr id="18" name="Picture 1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6201" y="2286001"/>
            <a:ext cx="9602033" cy="6831161"/>
          </a:xfrm>
          <a:prstGeom prst="rect">
            <a:avLst/>
          </a:prstGeom>
        </p:spPr>
      </p:pic>
    </p:spTree>
    <p:custDataLst>
      <p:tags r:id="rId1"/>
    </p:custDataLst>
    <p:extLst>
      <p:ext uri="{BB962C8B-B14F-4D97-AF65-F5344CB8AC3E}">
        <p14:creationId xmlns:p14="http://schemas.microsoft.com/office/powerpoint/2010/main" val="334801812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372876"/>
            <a:ext cx="15773400" cy="1988345"/>
          </a:xfrm>
        </p:spPr>
        <p:txBody>
          <a:bodyPr/>
          <a:lstStyle/>
          <a:p>
            <a:r>
              <a:rPr lang="en-US" b="1">
                <a:latin typeface="Helvetica Neue Condensed" panose="02000503000000020004" pitchFamily="2" charset="0"/>
                <a:ea typeface="Helvetica Neue Condensed" panose="02000503000000020004" pitchFamily="2" charset="0"/>
                <a:cs typeface="Helvetica Neue Condensed" panose="02000503000000020004" pitchFamily="2" charset="0"/>
              </a:rPr>
              <a:t>Log Analysis</a:t>
            </a: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71800" y="2971800"/>
            <a:ext cx="12391194" cy="5468586"/>
          </a:xfrm>
          <a:prstGeom prst="rect">
            <a:avLst/>
          </a:prstGeom>
        </p:spPr>
      </p:pic>
    </p:spTree>
    <p:custDataLst>
      <p:tags r:id="rId1"/>
    </p:custDataLst>
    <p:extLst>
      <p:ext uri="{BB962C8B-B14F-4D97-AF65-F5344CB8AC3E}">
        <p14:creationId xmlns:p14="http://schemas.microsoft.com/office/powerpoint/2010/main" val="61525655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345982"/>
            <a:ext cx="15773400" cy="1988345"/>
          </a:xfrm>
        </p:spPr>
        <p:txBody>
          <a:bodyPr/>
          <a:lstStyle/>
          <a:p>
            <a:r>
              <a:rPr lang="en-US" b="1">
                <a:latin typeface="Helvetica Neue Condensed" panose="02000503000000020004" pitchFamily="2" charset="0"/>
                <a:ea typeface="Helvetica Neue Condensed" panose="02000503000000020004" pitchFamily="2" charset="0"/>
                <a:cs typeface="Helvetica Neue Condensed" panose="02000503000000020004" pitchFamily="2" charset="0"/>
              </a:rPr>
              <a:t>Log Event Management</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86101" y="2628900"/>
            <a:ext cx="12263168" cy="6675699"/>
          </a:xfrm>
          <a:prstGeom prst="rect">
            <a:avLst/>
          </a:prstGeom>
        </p:spPr>
      </p:pic>
    </p:spTree>
    <p:custDataLst>
      <p:tags r:id="rId1"/>
    </p:custDataLst>
    <p:extLst>
      <p:ext uri="{BB962C8B-B14F-4D97-AF65-F5344CB8AC3E}">
        <p14:creationId xmlns:p14="http://schemas.microsoft.com/office/powerpoint/2010/main" val="635997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9698" name="Rectangle 2"/>
          <p:cNvSpPr>
            <a:spLocks noGrp="1" noChangeArrowheads="1"/>
          </p:cNvSpPr>
          <p:nvPr>
            <p:ph type="title"/>
          </p:nvPr>
        </p:nvSpPr>
        <p:spPr/>
        <p:txBody>
          <a:bodyPr/>
          <a:lstStyle/>
          <a:p>
            <a:r>
              <a:rPr lang="en-US" dirty="0"/>
              <a:t>Reviews and Exercises</a:t>
            </a:r>
          </a:p>
        </p:txBody>
      </p:sp>
      <p:sp>
        <p:nvSpPr>
          <p:cNvPr id="3869699" name="Rectangle 3"/>
          <p:cNvSpPr>
            <a:spLocks noGrp="1" noChangeArrowheads="1"/>
          </p:cNvSpPr>
          <p:nvPr>
            <p:ph idx="1"/>
          </p:nvPr>
        </p:nvSpPr>
        <p:spPr/>
        <p:txBody>
          <a:bodyPr>
            <a:normAutofit/>
          </a:bodyPr>
          <a:lstStyle/>
          <a:p>
            <a:r>
              <a:rPr lang="en-US" dirty="0"/>
              <a:t>We do a morning review of the previous day’s materials</a:t>
            </a:r>
          </a:p>
          <a:p>
            <a:r>
              <a:rPr lang="en-US" dirty="0"/>
              <a:t>Bring any questions to class each morning</a:t>
            </a:r>
          </a:p>
          <a:p>
            <a:r>
              <a:rPr lang="en-US" dirty="0"/>
              <a:t>Group exercises augment learning and knowledge, so we have three this week:</a:t>
            </a:r>
          </a:p>
          <a:p>
            <a:pPr lvl="1"/>
            <a:r>
              <a:rPr lang="en-US" dirty="0"/>
              <a:t>Firewall Questions and Controls</a:t>
            </a:r>
          </a:p>
          <a:p>
            <a:pPr lvl="1"/>
            <a:r>
              <a:rPr lang="en-US" dirty="0"/>
              <a:t>Find a </a:t>
            </a:r>
            <a:r>
              <a:rPr lang="en-US" dirty="0" err="1"/>
              <a:t>FinSec</a:t>
            </a:r>
            <a:r>
              <a:rPr lang="en-US" dirty="0"/>
              <a:t> Firewall</a:t>
            </a:r>
          </a:p>
          <a:p>
            <a:pPr lvl="1"/>
            <a:r>
              <a:rPr lang="en-US" dirty="0"/>
              <a:t>Firewall Topologies</a:t>
            </a:r>
          </a:p>
          <a:p>
            <a:r>
              <a:rPr lang="en-US" dirty="0"/>
              <a:t>If possible or specifically requested, we have another exercise possibility:</a:t>
            </a:r>
          </a:p>
          <a:p>
            <a:pPr lvl="1"/>
            <a:r>
              <a:rPr lang="en-US" dirty="0"/>
              <a:t>Next-gen security technologies</a:t>
            </a:r>
          </a:p>
        </p:txBody>
      </p:sp>
      <p:pic>
        <p:nvPicPr>
          <p:cNvPr id="8" name="Picture 3" descr="C:\Users\AWalkden.HILL\AppData\Local\Temp\pencil_draw_checkmark_yellow_clipboard_400_clr.png" hidden="1"/>
          <p:cNvPicPr>
            <a:picLocks noChangeAspect="1" noChangeArrowheads="1"/>
          </p:cNvPicPr>
          <p:nvPr/>
        </p:nvPicPr>
        <p:blipFill>
          <a:blip r:embed="rId4" cstate="print"/>
          <a:srcRect/>
          <a:stretch>
            <a:fillRect/>
          </a:stretch>
        </p:blipFill>
        <p:spPr bwMode="auto">
          <a:xfrm>
            <a:off x="10287000" y="5286375"/>
            <a:ext cx="5715000" cy="5000625"/>
          </a:xfrm>
          <a:prstGeom prst="rect">
            <a:avLst/>
          </a:prstGeom>
          <a:noFill/>
        </p:spPr>
      </p:pic>
    </p:spTree>
    <p:custDataLst>
      <p:tags r:id="rId1"/>
    </p:custDataLst>
    <p:extLst>
      <p:ext uri="{BB962C8B-B14F-4D97-AF65-F5344CB8AC3E}">
        <p14:creationId xmlns:p14="http://schemas.microsoft.com/office/powerpoint/2010/main" val="185666646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345982"/>
            <a:ext cx="15773400" cy="1988345"/>
          </a:xfrm>
        </p:spPr>
        <p:txBody>
          <a:bodyPr/>
          <a:lstStyle/>
          <a:p>
            <a:r>
              <a:rPr lang="en-US" b="1">
                <a:latin typeface="Helvetica Neue Condensed" panose="02000503000000020004" pitchFamily="2" charset="0"/>
                <a:ea typeface="Helvetica Neue Condensed" panose="02000503000000020004" pitchFamily="2" charset="0"/>
                <a:cs typeface="Helvetica Neue Condensed" panose="02000503000000020004" pitchFamily="2" charset="0"/>
              </a:rPr>
              <a:t>Monthly Reports</a:t>
            </a:r>
          </a:p>
        </p:txBody>
      </p:sp>
      <p:grpSp>
        <p:nvGrpSpPr>
          <p:cNvPr id="6" name="Group 5"/>
          <p:cNvGrpSpPr/>
          <p:nvPr/>
        </p:nvGrpSpPr>
        <p:grpSpPr>
          <a:xfrm>
            <a:off x="3888399" y="2057400"/>
            <a:ext cx="8913201" cy="7315200"/>
            <a:chOff x="1068266" y="1371600"/>
            <a:chExt cx="5561134" cy="4002088"/>
          </a:xfrm>
          <a:effectLst/>
        </p:grpSpPr>
        <p:pic>
          <p:nvPicPr>
            <p:cNvPr id="4" name="Image 4" descr="firewallreport.PNG"/>
            <p:cNvPicPr>
              <a:picLocks noChangeAspect="1"/>
            </p:cNvPicPr>
            <p:nvPr/>
          </p:nvPicPr>
          <p:blipFill>
            <a:blip r:embed="rId4"/>
            <a:srcRect/>
            <a:stretch>
              <a:fillRect/>
            </a:stretch>
          </p:blipFill>
          <p:spPr bwMode="auto">
            <a:xfrm>
              <a:off x="1068266" y="1371600"/>
              <a:ext cx="5561134" cy="4002088"/>
            </a:xfrm>
            <a:prstGeom prst="roundRect">
              <a:avLst>
                <a:gd name="adj" fmla="val 8594"/>
              </a:avLst>
            </a:prstGeom>
            <a:solidFill>
              <a:srgbClr val="FFFFFF">
                <a:shade val="85000"/>
              </a:srgbClr>
            </a:solidFill>
            <a:ln>
              <a:noFill/>
            </a:ln>
            <a:effectLst/>
          </p:spPr>
        </p:pic>
        <p:sp>
          <p:nvSpPr>
            <p:cNvPr id="5" name="Rounded Rectangle 4"/>
            <p:cNvSpPr/>
            <p:nvPr/>
          </p:nvSpPr>
          <p:spPr bwMode="auto">
            <a:xfrm>
              <a:off x="4191000" y="1447800"/>
              <a:ext cx="2057400" cy="345112"/>
            </a:xfrm>
            <a:prstGeom prst="roundRect">
              <a:avLst/>
            </a:prstGeom>
            <a:solidFill>
              <a:srgbClr val="4F65AB"/>
            </a:solidFill>
            <a:ln w="28575" cap="flat" cmpd="sng" algn="ctr">
              <a:no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endParaRPr lang="en-US" sz="3300" b="1">
                <a:latin typeface="Arial Narrow" pitchFamily="34" charset="0"/>
              </a:endParaRPr>
            </a:p>
          </p:txBody>
        </p:sp>
      </p:grpSp>
    </p:spTree>
    <p:custDataLst>
      <p:tags r:id="rId1"/>
    </p:custDataLst>
    <p:extLst>
      <p:ext uri="{BB962C8B-B14F-4D97-AF65-F5344CB8AC3E}">
        <p14:creationId xmlns:p14="http://schemas.microsoft.com/office/powerpoint/2010/main" val="187058560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317827"/>
            <a:ext cx="15773400" cy="1988345"/>
          </a:xfrm>
        </p:spPr>
        <p:txBody>
          <a:bodyPr/>
          <a:lstStyle/>
          <a:p>
            <a:r>
              <a:rPr lang="en-US" b="1">
                <a:latin typeface="Helvetica Neue Condensed" panose="02000503000000020004" pitchFamily="2" charset="0"/>
                <a:ea typeface="Helvetica Neue Condensed" panose="02000503000000020004" pitchFamily="2" charset="0"/>
                <a:cs typeface="Helvetica Neue Condensed" panose="02000503000000020004" pitchFamily="2" charset="0"/>
              </a:rPr>
              <a:t>Content Filtering Report</a:t>
            </a:r>
          </a:p>
        </p:txBody>
      </p:sp>
      <p:grpSp>
        <p:nvGrpSpPr>
          <p:cNvPr id="6" name="Group 5"/>
          <p:cNvGrpSpPr/>
          <p:nvPr/>
        </p:nvGrpSpPr>
        <p:grpSpPr>
          <a:xfrm>
            <a:off x="3543301" y="2077572"/>
            <a:ext cx="10439753" cy="7759511"/>
            <a:chOff x="228600" y="1143000"/>
            <a:chExt cx="6959835" cy="5173007"/>
          </a:xfrm>
        </p:grpSpPr>
        <p:pic>
          <p:nvPicPr>
            <p:cNvPr id="5" name="Image 5" descr="detailedreports.PNG"/>
            <p:cNvPicPr>
              <a:picLocks noChangeAspect="1"/>
            </p:cNvPicPr>
            <p:nvPr/>
          </p:nvPicPr>
          <p:blipFill>
            <a:blip r:embed="rId4"/>
            <a:srcRect/>
            <a:stretch>
              <a:fillRect/>
            </a:stretch>
          </p:blipFill>
          <p:spPr bwMode="auto">
            <a:xfrm>
              <a:off x="228600" y="1143000"/>
              <a:ext cx="6959835" cy="5173007"/>
            </a:xfrm>
            <a:prstGeom prst="roundRect">
              <a:avLst>
                <a:gd name="adj" fmla="val 8594"/>
              </a:avLst>
            </a:prstGeom>
            <a:noFill/>
            <a:ln>
              <a:noFill/>
            </a:ln>
            <a:effectLst>
              <a:outerShdw blurRad="50800" dist="50800" sx="23000" sy="23000" algn="ctr" rotWithShape="0">
                <a:srgbClr val="000000"/>
              </a:outerShdw>
            </a:effectLst>
          </p:spPr>
        </p:pic>
        <p:sp>
          <p:nvSpPr>
            <p:cNvPr id="4" name="Rounded Rectangle 3"/>
            <p:cNvSpPr/>
            <p:nvPr/>
          </p:nvSpPr>
          <p:spPr bwMode="auto">
            <a:xfrm>
              <a:off x="4419600" y="1295400"/>
              <a:ext cx="2286000" cy="409513"/>
            </a:xfrm>
            <a:prstGeom prst="roundRect">
              <a:avLst>
                <a:gd name="adj" fmla="val 12857"/>
              </a:avLst>
            </a:prstGeom>
            <a:solidFill>
              <a:srgbClr val="4F65AB"/>
            </a:solidFill>
            <a:ln w="28575" cap="flat" cmpd="sng" algn="ctr">
              <a:no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endParaRPr lang="en-US" sz="3300" b="1">
                <a:latin typeface="Arial Narrow" pitchFamily="34" charset="0"/>
              </a:endParaRPr>
            </a:p>
          </p:txBody>
        </p:sp>
      </p:grpSp>
    </p:spTree>
    <p:custDataLst>
      <p:tags r:id="rId1"/>
    </p:custDataLst>
    <p:extLst>
      <p:ext uri="{BB962C8B-B14F-4D97-AF65-F5344CB8AC3E}">
        <p14:creationId xmlns:p14="http://schemas.microsoft.com/office/powerpoint/2010/main" val="165500598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Summary</a:t>
            </a:r>
          </a:p>
        </p:txBody>
      </p:sp>
      <p:sp>
        <p:nvSpPr>
          <p:cNvPr id="3" name="Content Placeholder 2"/>
          <p:cNvSpPr>
            <a:spLocks noGrp="1"/>
          </p:cNvSpPr>
          <p:nvPr>
            <p:ph idx="1"/>
          </p:nvPr>
        </p:nvSpPr>
        <p:spPr/>
        <p:txBody>
          <a:bodyPr/>
          <a:lstStyle/>
          <a:p>
            <a:r>
              <a:rPr lang="en-US"/>
              <a:t>Explained the importance of log management</a:t>
            </a:r>
          </a:p>
          <a:p>
            <a:r>
              <a:rPr lang="en-US"/>
              <a:t>Identified what we log</a:t>
            </a:r>
          </a:p>
          <a:p>
            <a:r>
              <a:rPr lang="en-US"/>
              <a:t>Described how logs can be used</a:t>
            </a:r>
          </a:p>
          <a:p>
            <a:r>
              <a:rPr lang="en-US"/>
              <a:t>Discussed the importance of Security Incident Event Management</a:t>
            </a:r>
          </a:p>
          <a:p>
            <a:endParaRPr lang="en-US"/>
          </a:p>
        </p:txBody>
      </p:sp>
      <p:pic>
        <p:nvPicPr>
          <p:cNvPr id="4" name="Picture 1" descr="\\Col-srvr1\elmov\Library\Graphics\iStock_Other_Purchased_Graphics\PresenterMedia\dart_and_target_400_clr.png">
            <a:hlinkClick r:id="rId4" action="ppaction://hlinksldjump"/>
          </p:cNvPr>
          <p:cNvPicPr>
            <a:picLocks noChangeAspect="1" noChangeArrowheads="1"/>
          </p:cNvPicPr>
          <p:nvPr/>
        </p:nvPicPr>
        <p:blipFill>
          <a:blip r:embed="rId5" cstate="print"/>
          <a:srcRect/>
          <a:stretch>
            <a:fillRect/>
          </a:stretch>
        </p:blipFill>
        <p:spPr bwMode="auto">
          <a:xfrm>
            <a:off x="11887200" y="5715000"/>
            <a:ext cx="4114800" cy="4114800"/>
          </a:xfrm>
          <a:prstGeom prst="rect">
            <a:avLst/>
          </a:prstGeom>
          <a:noFill/>
        </p:spPr>
      </p:pic>
    </p:spTree>
    <p:custDataLst>
      <p:tags r:id="rId1"/>
    </p:custDataLst>
    <p:extLst>
      <p:ext uri="{BB962C8B-B14F-4D97-AF65-F5344CB8AC3E}">
        <p14:creationId xmlns:p14="http://schemas.microsoft.com/office/powerpoint/2010/main" val="423004885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Firewall Administration </a:t>
            </a:r>
            <a:br>
              <a:rPr lang="en-US"/>
            </a:br>
            <a:r>
              <a:rPr lang="en-US"/>
              <a:t>and Management</a:t>
            </a:r>
          </a:p>
        </p:txBody>
      </p:sp>
      <p:sp>
        <p:nvSpPr>
          <p:cNvPr id="4" name="Subtitle 3"/>
          <p:cNvSpPr>
            <a:spLocks noGrp="1"/>
          </p:cNvSpPr>
          <p:nvPr>
            <p:ph type="subTitle" idx="1"/>
          </p:nvPr>
        </p:nvSpPr>
        <p:spPr/>
        <p:txBody>
          <a:bodyPr/>
          <a:lstStyle/>
          <a:p>
            <a:r>
              <a:rPr lang="en-US"/>
              <a:t>Chapter 7</a:t>
            </a:r>
          </a:p>
        </p:txBody>
      </p:sp>
    </p:spTree>
    <p:custDataLst>
      <p:tags r:id="rId1"/>
    </p:custDataLst>
    <p:extLst>
      <p:ext uri="{BB962C8B-B14F-4D97-AF65-F5344CB8AC3E}">
        <p14:creationId xmlns:p14="http://schemas.microsoft.com/office/powerpoint/2010/main" val="129728416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Objectives</a:t>
            </a:r>
          </a:p>
        </p:txBody>
      </p:sp>
      <p:sp>
        <p:nvSpPr>
          <p:cNvPr id="5" name="Content Placeholder 4"/>
          <p:cNvSpPr>
            <a:spLocks noGrp="1"/>
          </p:cNvSpPr>
          <p:nvPr>
            <p:ph idx="1"/>
          </p:nvPr>
        </p:nvSpPr>
        <p:spPr/>
        <p:txBody>
          <a:bodyPr/>
          <a:lstStyle/>
          <a:p>
            <a:pPr marL="0" indent="0">
              <a:buNone/>
            </a:pPr>
            <a:r>
              <a:rPr lang="en-US" i="1">
                <a:solidFill>
                  <a:schemeClr val="accent6"/>
                </a:solidFill>
              </a:rPr>
              <a:t>Upon completing this chapter, you will be able to</a:t>
            </a:r>
          </a:p>
          <a:p>
            <a:r>
              <a:rPr lang="en-US"/>
              <a:t>Describe firewall administration requirements</a:t>
            </a:r>
          </a:p>
          <a:p>
            <a:r>
              <a:rPr lang="en-US"/>
              <a:t>Identify common audit checklist items</a:t>
            </a:r>
          </a:p>
        </p:txBody>
      </p:sp>
      <p:pic>
        <p:nvPicPr>
          <p:cNvPr id="6" name="Picture 1" descr="C:\Users\AWalkden.HILL\AppData\Local\Temp\throwing_dart_pc_400_clr.png"/>
          <p:cNvPicPr>
            <a:picLocks noChangeAspect="1" noChangeArrowheads="1"/>
          </p:cNvPicPr>
          <p:nvPr/>
        </p:nvPicPr>
        <p:blipFill>
          <a:blip r:embed="rId4" cstate="print"/>
          <a:srcRect/>
          <a:stretch>
            <a:fillRect/>
          </a:stretch>
        </p:blipFill>
        <p:spPr bwMode="auto">
          <a:xfrm>
            <a:off x="11544300" y="5829300"/>
            <a:ext cx="4286250" cy="4286250"/>
          </a:xfrm>
          <a:prstGeom prst="rect">
            <a:avLst/>
          </a:prstGeom>
          <a:noFill/>
        </p:spPr>
      </p:pic>
    </p:spTree>
    <p:custDataLst>
      <p:tags r:id="rId1"/>
    </p:custDataLst>
    <p:extLst>
      <p:ext uri="{BB962C8B-B14F-4D97-AF65-F5344CB8AC3E}">
        <p14:creationId xmlns:p14="http://schemas.microsoft.com/office/powerpoint/2010/main" val="228670721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Roles </a:t>
            </a:r>
          </a:p>
        </p:txBody>
      </p:sp>
      <p:sp>
        <p:nvSpPr>
          <p:cNvPr id="3" name="Content Placeholder 2"/>
          <p:cNvSpPr>
            <a:spLocks noGrp="1"/>
          </p:cNvSpPr>
          <p:nvPr>
            <p:ph idx="1"/>
          </p:nvPr>
        </p:nvSpPr>
        <p:spPr/>
        <p:txBody>
          <a:bodyPr/>
          <a:lstStyle/>
          <a:p>
            <a:r>
              <a:rPr lang="en-US"/>
              <a:t>Firewall management and operation requires many roles</a:t>
            </a:r>
          </a:p>
          <a:p>
            <a:pPr lvl="1"/>
            <a:r>
              <a:rPr lang="en-US"/>
              <a:t>Policy development</a:t>
            </a:r>
          </a:p>
          <a:p>
            <a:pPr lvl="1"/>
            <a:r>
              <a:rPr lang="en-US"/>
              <a:t>Procedure creation</a:t>
            </a:r>
          </a:p>
          <a:p>
            <a:pPr lvl="1"/>
            <a:r>
              <a:rPr lang="en-US"/>
              <a:t>Implementation</a:t>
            </a:r>
          </a:p>
          <a:p>
            <a:pPr lvl="1"/>
            <a:r>
              <a:rPr lang="en-US"/>
              <a:t>Monitoring</a:t>
            </a:r>
          </a:p>
          <a:p>
            <a:pPr lvl="1"/>
            <a:r>
              <a:rPr lang="en-US"/>
              <a:t>Incident response</a:t>
            </a:r>
          </a:p>
          <a:p>
            <a:pPr lvl="1"/>
            <a:r>
              <a:rPr lang="en-US"/>
              <a:t>Reporting</a:t>
            </a:r>
          </a:p>
          <a:p>
            <a:pPr lvl="1"/>
            <a:r>
              <a:rPr lang="en-US"/>
              <a:t>Education</a:t>
            </a:r>
          </a:p>
          <a:p>
            <a:pPr lvl="1"/>
            <a:r>
              <a:rPr lang="en-US"/>
              <a:t>Help desk</a:t>
            </a:r>
          </a:p>
          <a:p>
            <a:pPr lvl="1"/>
            <a:r>
              <a:rPr lang="en-US"/>
              <a:t>Update</a:t>
            </a:r>
          </a:p>
          <a:p>
            <a:pPr lvl="1"/>
            <a:endParaRPr lang="en-US"/>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74924" y="5029200"/>
            <a:ext cx="5627076" cy="4572000"/>
          </a:xfrm>
          <a:prstGeom prst="rect">
            <a:avLst/>
          </a:prstGeom>
        </p:spPr>
      </p:pic>
    </p:spTree>
    <p:custDataLst>
      <p:tags r:id="rId1"/>
    </p:custDataLst>
    <p:extLst>
      <p:ext uri="{BB962C8B-B14F-4D97-AF65-F5344CB8AC3E}">
        <p14:creationId xmlns:p14="http://schemas.microsoft.com/office/powerpoint/2010/main" val="278620091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Roles and Controls</a:t>
            </a:r>
          </a:p>
        </p:txBody>
      </p:sp>
      <p:sp>
        <p:nvSpPr>
          <p:cNvPr id="3" name="Content Placeholder 2"/>
          <p:cNvSpPr>
            <a:spLocks noGrp="1"/>
          </p:cNvSpPr>
          <p:nvPr>
            <p:ph idx="1"/>
          </p:nvPr>
        </p:nvSpPr>
        <p:spPr/>
        <p:txBody>
          <a:bodyPr>
            <a:normAutofit lnSpcReduction="10000"/>
          </a:bodyPr>
          <a:lstStyle/>
          <a:p>
            <a:r>
              <a:rPr lang="en-US"/>
              <a:t>There are many standard controls that need to be in place within an IT organization</a:t>
            </a:r>
          </a:p>
          <a:p>
            <a:r>
              <a:rPr lang="en-US"/>
              <a:t>Security roles are no different</a:t>
            </a:r>
          </a:p>
          <a:p>
            <a:r>
              <a:rPr lang="en-US"/>
              <a:t>Controls</a:t>
            </a:r>
          </a:p>
          <a:p>
            <a:pPr lvl="1"/>
            <a:r>
              <a:rPr lang="en-US"/>
              <a:t>Define who has access to security resources</a:t>
            </a:r>
          </a:p>
          <a:p>
            <a:pPr lvl="1"/>
            <a:r>
              <a:rPr lang="en-US"/>
              <a:t>Change access should require additional logon</a:t>
            </a:r>
          </a:p>
          <a:p>
            <a:pPr lvl="1"/>
            <a:r>
              <a:rPr lang="en-US"/>
              <a:t>Password policy</a:t>
            </a:r>
          </a:p>
          <a:p>
            <a:pPr lvl="1"/>
            <a:r>
              <a:rPr lang="en-US"/>
              <a:t>Audit logon attempts </a:t>
            </a:r>
          </a:p>
          <a:p>
            <a:pPr lvl="1"/>
            <a:r>
              <a:rPr lang="en-US"/>
              <a:t>Audit changes</a:t>
            </a:r>
          </a:p>
          <a:p>
            <a:pPr lvl="2"/>
            <a:r>
              <a:rPr lang="en-US"/>
              <a:t>Accounts</a:t>
            </a:r>
          </a:p>
          <a:p>
            <a:pPr lvl="2"/>
            <a:r>
              <a:rPr lang="en-US"/>
              <a:t>Permissions</a:t>
            </a:r>
          </a:p>
          <a:p>
            <a:pPr lvl="2"/>
            <a:r>
              <a:rPr lang="en-US"/>
              <a:t>Configuration</a:t>
            </a:r>
          </a:p>
        </p:txBody>
      </p:sp>
      <p:pic>
        <p:nvPicPr>
          <p:cNvPr id="4" name="Picture 3"/>
          <p:cNvPicPr>
            <a:picLocks noChangeAspect="1"/>
          </p:cNvPicPr>
          <p:nvPr/>
        </p:nvPicPr>
        <p:blipFill>
          <a:blip r:embed="rId4"/>
          <a:stretch>
            <a:fillRect/>
          </a:stretch>
        </p:blipFill>
        <p:spPr>
          <a:xfrm>
            <a:off x="12712147" y="5411857"/>
            <a:ext cx="4114800" cy="4114800"/>
          </a:xfrm>
          <a:prstGeom prst="rect">
            <a:avLst/>
          </a:prstGeom>
        </p:spPr>
      </p:pic>
    </p:spTree>
    <p:custDataLst>
      <p:tags r:id="rId1"/>
    </p:custDataLst>
    <p:extLst>
      <p:ext uri="{BB962C8B-B14F-4D97-AF65-F5344CB8AC3E}">
        <p14:creationId xmlns:p14="http://schemas.microsoft.com/office/powerpoint/2010/main" val="182970986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Configuration</a:t>
            </a:r>
          </a:p>
        </p:txBody>
      </p:sp>
      <p:sp>
        <p:nvSpPr>
          <p:cNvPr id="3" name="Content Placeholder 2"/>
          <p:cNvSpPr>
            <a:spLocks noGrp="1"/>
          </p:cNvSpPr>
          <p:nvPr>
            <p:ph idx="1"/>
          </p:nvPr>
        </p:nvSpPr>
        <p:spPr/>
        <p:txBody>
          <a:bodyPr/>
          <a:lstStyle/>
          <a:p>
            <a:r>
              <a:rPr lang="en-US"/>
              <a:t>External audit should review the firewall configuration</a:t>
            </a:r>
          </a:p>
          <a:p>
            <a:pPr lvl="1"/>
            <a:r>
              <a:rPr lang="en-US"/>
              <a:t>Review controls for developing configurations</a:t>
            </a:r>
          </a:p>
          <a:p>
            <a:pPr lvl="1"/>
            <a:r>
              <a:rPr lang="en-US"/>
              <a:t>Review procedures for managing accounts with firewall access</a:t>
            </a:r>
          </a:p>
          <a:p>
            <a:pPr lvl="1"/>
            <a:r>
              <a:rPr lang="en-US"/>
              <a:t>Check for banner defining the policy</a:t>
            </a:r>
          </a:p>
          <a:p>
            <a:pPr lvl="1"/>
            <a:r>
              <a:rPr lang="en-US"/>
              <a:t>Review backup policy</a:t>
            </a:r>
          </a:p>
          <a:p>
            <a:pPr lvl="1"/>
            <a:r>
              <a:rPr lang="en-US"/>
              <a:t>Ensure backups have been made</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472368" y="4412974"/>
            <a:ext cx="3471863" cy="6172200"/>
          </a:xfrm>
          <a:prstGeom prst="rect">
            <a:avLst/>
          </a:prstGeom>
        </p:spPr>
      </p:pic>
    </p:spTree>
    <p:custDataLst>
      <p:tags r:id="rId1"/>
    </p:custDataLst>
    <p:extLst>
      <p:ext uri="{BB962C8B-B14F-4D97-AF65-F5344CB8AC3E}">
        <p14:creationId xmlns:p14="http://schemas.microsoft.com/office/powerpoint/2010/main" val="20153686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Patch Management</a:t>
            </a:r>
          </a:p>
        </p:txBody>
      </p:sp>
      <p:sp>
        <p:nvSpPr>
          <p:cNvPr id="3" name="Content Placeholder 2"/>
          <p:cNvSpPr>
            <a:spLocks noGrp="1"/>
          </p:cNvSpPr>
          <p:nvPr>
            <p:ph idx="1"/>
          </p:nvPr>
        </p:nvSpPr>
        <p:spPr/>
        <p:txBody>
          <a:bodyPr/>
          <a:lstStyle/>
          <a:p>
            <a:r>
              <a:rPr lang="en-US"/>
              <a:t>Security appliances are no different to any other device</a:t>
            </a:r>
          </a:p>
          <a:p>
            <a:r>
              <a:rPr lang="en-US"/>
              <a:t>Patch management is critical</a:t>
            </a:r>
          </a:p>
          <a:p>
            <a:r>
              <a:rPr lang="en-US"/>
              <a:t>Software version, updates, and hot fixes need to be checked for currency</a:t>
            </a:r>
          </a:p>
          <a:p>
            <a:r>
              <a:rPr lang="en-US"/>
              <a:t>Process for maintaining currency should be defined and implemented</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658600" y="5653790"/>
            <a:ext cx="3962400" cy="3962400"/>
          </a:xfrm>
          <a:prstGeom prst="rect">
            <a:avLst/>
          </a:prstGeom>
        </p:spPr>
      </p:pic>
    </p:spTree>
    <p:custDataLst>
      <p:tags r:id="rId1"/>
    </p:custDataLst>
    <p:extLst>
      <p:ext uri="{BB962C8B-B14F-4D97-AF65-F5344CB8AC3E}">
        <p14:creationId xmlns:p14="http://schemas.microsoft.com/office/powerpoint/2010/main" val="63078248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Log and Threat Review</a:t>
            </a:r>
          </a:p>
        </p:txBody>
      </p:sp>
      <p:sp>
        <p:nvSpPr>
          <p:cNvPr id="3" name="Content Placeholder 2"/>
          <p:cNvSpPr>
            <a:spLocks noGrp="1"/>
          </p:cNvSpPr>
          <p:nvPr>
            <p:ph idx="1"/>
          </p:nvPr>
        </p:nvSpPr>
        <p:spPr/>
        <p:txBody>
          <a:bodyPr/>
          <a:lstStyle/>
          <a:p>
            <a:r>
              <a:rPr lang="en-US"/>
              <a:t>How are security logs reviewed?</a:t>
            </a:r>
          </a:p>
          <a:p>
            <a:r>
              <a:rPr lang="en-US"/>
              <a:t>Is there a central tool (SIEM) in place?</a:t>
            </a:r>
          </a:p>
          <a:p>
            <a:r>
              <a:rPr lang="en-US"/>
              <a:t>How often are the logs reviewed?</a:t>
            </a:r>
          </a:p>
          <a:p>
            <a:r>
              <a:rPr lang="en-US"/>
              <a:t>Do threats generate email warnings?</a:t>
            </a:r>
          </a:p>
          <a:p>
            <a:r>
              <a:rPr lang="en-US"/>
              <a:t>Who reviews threats?</a:t>
            </a:r>
          </a:p>
          <a:p>
            <a:r>
              <a:rPr lang="en-US"/>
              <a:t>When does the incident response team get engaged? </a:t>
            </a: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001750" y="4367214"/>
            <a:ext cx="4286250" cy="5715000"/>
          </a:xfrm>
          <a:prstGeom prst="rect">
            <a:avLst/>
          </a:prstGeom>
        </p:spPr>
      </p:pic>
    </p:spTree>
    <p:custDataLst>
      <p:tags r:id="rId1"/>
    </p:custDataLst>
    <p:extLst>
      <p:ext uri="{BB962C8B-B14F-4D97-AF65-F5344CB8AC3E}">
        <p14:creationId xmlns:p14="http://schemas.microsoft.com/office/powerpoint/2010/main" val="523843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9698" name="Rectangle 2"/>
          <p:cNvSpPr>
            <a:spLocks noGrp="1" noChangeArrowheads="1"/>
          </p:cNvSpPr>
          <p:nvPr>
            <p:ph type="title"/>
          </p:nvPr>
        </p:nvSpPr>
        <p:spPr/>
        <p:txBody>
          <a:bodyPr/>
          <a:lstStyle/>
          <a:p>
            <a:r>
              <a:rPr lang="en-US" dirty="0"/>
              <a:t>Class Ops</a:t>
            </a:r>
          </a:p>
        </p:txBody>
      </p:sp>
      <p:sp>
        <p:nvSpPr>
          <p:cNvPr id="3869699" name="Rectangle 3"/>
          <p:cNvSpPr>
            <a:spLocks noGrp="1" noChangeArrowheads="1"/>
          </p:cNvSpPr>
          <p:nvPr>
            <p:ph idx="1"/>
          </p:nvPr>
        </p:nvSpPr>
        <p:spPr>
          <a:xfrm>
            <a:off x="1257299" y="2193130"/>
            <a:ext cx="14301789" cy="7703345"/>
          </a:xfrm>
        </p:spPr>
        <p:txBody>
          <a:bodyPr>
            <a:normAutofit/>
          </a:bodyPr>
          <a:lstStyle/>
          <a:p>
            <a:r>
              <a:rPr lang="en-US" dirty="0"/>
              <a:t>Class runs 11-5 Eastern time each day</a:t>
            </a:r>
          </a:p>
          <a:p>
            <a:r>
              <a:rPr lang="en-US" dirty="0"/>
              <a:t>There’s a 60-minute break at 1pm, and shorter breaks near the top of each hour</a:t>
            </a:r>
          </a:p>
          <a:p>
            <a:r>
              <a:rPr lang="en-US" dirty="0"/>
              <a:t>Please limit distractions and stay tuned in</a:t>
            </a:r>
          </a:p>
          <a:p>
            <a:r>
              <a:rPr lang="en-US" dirty="0"/>
              <a:t>If you need to leave/disconnect/drop, do so quietly</a:t>
            </a:r>
          </a:p>
          <a:p>
            <a:r>
              <a:rPr lang="en-US" dirty="0"/>
              <a:t>Check with FDIC class admin regarding absences, they determine class credit</a:t>
            </a:r>
          </a:p>
          <a:p>
            <a:r>
              <a:rPr lang="en-US" i="1" dirty="0">
                <a:solidFill>
                  <a:srgbClr val="E23A30"/>
                </a:solidFill>
              </a:rPr>
              <a:t>Any specific products/services mentioned are meant </a:t>
            </a:r>
            <a:br>
              <a:rPr lang="en-US" i="1" dirty="0">
                <a:solidFill>
                  <a:srgbClr val="E23A30"/>
                </a:solidFill>
              </a:rPr>
            </a:br>
            <a:r>
              <a:rPr lang="en-US" i="1" dirty="0">
                <a:solidFill>
                  <a:srgbClr val="E23A30"/>
                </a:solidFill>
              </a:rPr>
              <a:t>as examples, not endorsements</a:t>
            </a:r>
          </a:p>
          <a:p>
            <a:r>
              <a:rPr lang="en-US" i="1" dirty="0">
                <a:solidFill>
                  <a:srgbClr val="E23A30"/>
                </a:solidFill>
              </a:rPr>
              <a:t>Matt has worked for Juniper, Cisco, and Broadcom in the past, but has no ties to or investments in them now </a:t>
            </a:r>
          </a:p>
          <a:p>
            <a:pPr marL="0" indent="0">
              <a:buNone/>
            </a:pPr>
            <a:endParaRPr lang="en-US" dirty="0"/>
          </a:p>
        </p:txBody>
      </p:sp>
      <p:pic>
        <p:nvPicPr>
          <p:cNvPr id="6" name="Picture 1" descr="C:\Users\AWalkden.HILL\AppData\Local\Temp\boss_holding_watch_clip_400_clr.png"/>
          <p:cNvPicPr>
            <a:picLocks noChangeAspect="1" noChangeArrowheads="1"/>
          </p:cNvPicPr>
          <p:nvPr/>
        </p:nvPicPr>
        <p:blipFill>
          <a:blip r:embed="rId4" cstate="print"/>
          <a:srcRect/>
          <a:stretch>
            <a:fillRect/>
          </a:stretch>
        </p:blipFill>
        <p:spPr bwMode="auto">
          <a:xfrm>
            <a:off x="15780544" y="2779569"/>
            <a:ext cx="2500313" cy="5715000"/>
          </a:xfrm>
          <a:prstGeom prst="rect">
            <a:avLst/>
          </a:prstGeom>
          <a:noFill/>
        </p:spPr>
      </p:pic>
    </p:spTree>
    <p:custDataLst>
      <p:tags r:id="rId1"/>
    </p:custDataLst>
    <p:extLst>
      <p:ext uri="{BB962C8B-B14F-4D97-AF65-F5344CB8AC3E}">
        <p14:creationId xmlns:p14="http://schemas.microsoft.com/office/powerpoint/2010/main" val="359205064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Equipment and Configuration</a:t>
            </a:r>
          </a:p>
        </p:txBody>
      </p:sp>
      <p:sp>
        <p:nvSpPr>
          <p:cNvPr id="3" name="Content Placeholder 2"/>
          <p:cNvSpPr>
            <a:spLocks noGrp="1"/>
          </p:cNvSpPr>
          <p:nvPr>
            <p:ph idx="1"/>
          </p:nvPr>
        </p:nvSpPr>
        <p:spPr/>
        <p:txBody>
          <a:bodyPr/>
          <a:lstStyle/>
          <a:p>
            <a:r>
              <a:rPr lang="en-US"/>
              <a:t>All equipment and configuration should be logged</a:t>
            </a:r>
          </a:p>
          <a:p>
            <a:r>
              <a:rPr lang="en-US"/>
              <a:t>A standard naming convention should be applied</a:t>
            </a:r>
          </a:p>
          <a:p>
            <a:r>
              <a:rPr lang="en-US"/>
              <a:t>Log should contain</a:t>
            </a:r>
          </a:p>
          <a:p>
            <a:pPr lvl="1"/>
            <a:r>
              <a:rPr lang="en-US"/>
              <a:t>Name of the equipment</a:t>
            </a:r>
          </a:p>
          <a:p>
            <a:pPr lvl="1"/>
            <a:r>
              <a:rPr lang="en-US"/>
              <a:t>Location of the equipment</a:t>
            </a:r>
          </a:p>
          <a:p>
            <a:pPr lvl="1"/>
            <a:r>
              <a:rPr lang="en-US"/>
              <a:t>Warranty status</a:t>
            </a:r>
          </a:p>
          <a:p>
            <a:pPr lvl="1"/>
            <a:r>
              <a:rPr lang="en-US"/>
              <a:t>Software configuration</a:t>
            </a:r>
          </a:p>
          <a:p>
            <a:pPr lvl="2"/>
            <a:r>
              <a:rPr lang="en-US"/>
              <a:t>User information</a:t>
            </a:r>
          </a:p>
          <a:p>
            <a:pPr lvl="2"/>
            <a:r>
              <a:rPr lang="en-US"/>
              <a:t>Operating system</a:t>
            </a:r>
          </a:p>
          <a:p>
            <a:pPr lvl="2"/>
            <a:r>
              <a:rPr lang="en-US"/>
              <a:t>Applications</a:t>
            </a:r>
          </a:p>
          <a:p>
            <a:pPr lvl="2"/>
            <a:r>
              <a:rPr lang="en-US"/>
              <a:t>Firewall</a:t>
            </a:r>
          </a:p>
        </p:txBody>
      </p:sp>
      <p:pic>
        <p:nvPicPr>
          <p:cNvPr id="4" name="Picture 3"/>
          <p:cNvPicPr>
            <a:picLocks noChangeAspect="1"/>
          </p:cNvPicPr>
          <p:nvPr/>
        </p:nvPicPr>
        <p:blipFill>
          <a:blip r:embed="rId4"/>
          <a:stretch>
            <a:fillRect/>
          </a:stretch>
        </p:blipFill>
        <p:spPr>
          <a:xfrm>
            <a:off x="11231892" y="4289612"/>
            <a:ext cx="6471669" cy="4740498"/>
          </a:xfrm>
          <a:prstGeom prst="rect">
            <a:avLst/>
          </a:prstGeom>
        </p:spPr>
      </p:pic>
    </p:spTree>
    <p:custDataLst>
      <p:tags r:id="rId1"/>
    </p:custDataLst>
    <p:extLst>
      <p:ext uri="{BB962C8B-B14F-4D97-AF65-F5344CB8AC3E}">
        <p14:creationId xmlns:p14="http://schemas.microsoft.com/office/powerpoint/2010/main" val="343566238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Summary</a:t>
            </a:r>
          </a:p>
        </p:txBody>
      </p:sp>
      <p:sp>
        <p:nvSpPr>
          <p:cNvPr id="3" name="Content Placeholder 2"/>
          <p:cNvSpPr>
            <a:spLocks noGrp="1"/>
          </p:cNvSpPr>
          <p:nvPr>
            <p:ph idx="1"/>
          </p:nvPr>
        </p:nvSpPr>
        <p:spPr/>
        <p:txBody>
          <a:bodyPr/>
          <a:lstStyle/>
          <a:p>
            <a:r>
              <a:rPr lang="en-US"/>
              <a:t>Described firewall administration requirements</a:t>
            </a:r>
          </a:p>
          <a:p>
            <a:r>
              <a:rPr lang="en-US"/>
              <a:t>Identified common audit checklist items</a:t>
            </a:r>
          </a:p>
          <a:p>
            <a:endParaRPr lang="en-US"/>
          </a:p>
          <a:p>
            <a:endParaRPr lang="en-US"/>
          </a:p>
        </p:txBody>
      </p:sp>
      <p:pic>
        <p:nvPicPr>
          <p:cNvPr id="4" name="Picture 1" descr="\\Col-srvr1\elmov\Library\Graphics\iStock_Other_Purchased_Graphics\PresenterMedia\dart_and_target_400_clr.png"/>
          <p:cNvPicPr>
            <a:picLocks noChangeAspect="1" noChangeArrowheads="1"/>
          </p:cNvPicPr>
          <p:nvPr/>
        </p:nvPicPr>
        <p:blipFill>
          <a:blip r:embed="rId4" cstate="print"/>
          <a:srcRect/>
          <a:stretch>
            <a:fillRect/>
          </a:stretch>
        </p:blipFill>
        <p:spPr bwMode="auto">
          <a:xfrm>
            <a:off x="11887200" y="5715000"/>
            <a:ext cx="4114800" cy="4114800"/>
          </a:xfrm>
          <a:prstGeom prst="rect">
            <a:avLst/>
          </a:prstGeom>
          <a:noFill/>
        </p:spPr>
      </p:pic>
    </p:spTree>
    <p:custDataLst>
      <p:tags r:id="rId1"/>
    </p:custDataLst>
    <p:extLst>
      <p:ext uri="{BB962C8B-B14F-4D97-AF65-F5344CB8AC3E}">
        <p14:creationId xmlns:p14="http://schemas.microsoft.com/office/powerpoint/2010/main" val="66218041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8994" name="Rectangle 2"/>
          <p:cNvSpPr>
            <a:spLocks noGrp="1" noChangeArrowheads="1"/>
          </p:cNvSpPr>
          <p:nvPr>
            <p:ph type="ctrTitle"/>
          </p:nvPr>
        </p:nvSpPr>
        <p:spPr/>
        <p:txBody>
          <a:bodyPr/>
          <a:lstStyle/>
          <a:p>
            <a:r>
              <a:rPr lang="en-US"/>
              <a:t>Incident Response and Forensics</a:t>
            </a:r>
          </a:p>
        </p:txBody>
      </p:sp>
      <p:sp>
        <p:nvSpPr>
          <p:cNvPr id="1748995" name="Rectangle 3"/>
          <p:cNvSpPr>
            <a:spLocks noGrp="1" noChangeArrowheads="1"/>
          </p:cNvSpPr>
          <p:nvPr>
            <p:ph type="subTitle" idx="1"/>
          </p:nvPr>
        </p:nvSpPr>
        <p:spPr/>
        <p:txBody>
          <a:bodyPr/>
          <a:lstStyle/>
          <a:p>
            <a:r>
              <a:rPr lang="en-US"/>
              <a:t>Chapter 8</a:t>
            </a:r>
          </a:p>
        </p:txBody>
      </p:sp>
    </p:spTree>
    <p:custDataLst>
      <p:tags r:id="rId1"/>
    </p:custDataLst>
    <p:extLst>
      <p:ext uri="{BB962C8B-B14F-4D97-AF65-F5344CB8AC3E}">
        <p14:creationId xmlns:p14="http://schemas.microsoft.com/office/powerpoint/2010/main" val="413016767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Objectives</a:t>
            </a:r>
          </a:p>
        </p:txBody>
      </p:sp>
      <p:sp>
        <p:nvSpPr>
          <p:cNvPr id="5" name="Content Placeholder 4"/>
          <p:cNvSpPr>
            <a:spLocks noGrp="1"/>
          </p:cNvSpPr>
          <p:nvPr>
            <p:ph idx="1"/>
          </p:nvPr>
        </p:nvSpPr>
        <p:spPr/>
        <p:txBody>
          <a:bodyPr/>
          <a:lstStyle/>
          <a:p>
            <a:pPr marL="0" indent="0">
              <a:buNone/>
            </a:pPr>
            <a:r>
              <a:rPr lang="en-US" i="1">
                <a:solidFill>
                  <a:schemeClr val="accent6"/>
                </a:solidFill>
              </a:rPr>
              <a:t>Upon completing this chapter, you will be able to</a:t>
            </a:r>
          </a:p>
          <a:p>
            <a:r>
              <a:rPr lang="en-US"/>
              <a:t>Describe the key components of incident response</a:t>
            </a:r>
          </a:p>
          <a:p>
            <a:r>
              <a:rPr lang="en-US"/>
              <a:t>Discuss the integration of forensic analysis into the incident response procedures</a:t>
            </a:r>
          </a:p>
          <a:p>
            <a:r>
              <a:rPr lang="en-US"/>
              <a:t>Examine two incidents and discuss the response</a:t>
            </a:r>
          </a:p>
        </p:txBody>
      </p:sp>
      <p:pic>
        <p:nvPicPr>
          <p:cNvPr id="6" name="Picture 1" descr="C:\Users\AWalkden.HILL\AppData\Local\Temp\throwing_dart_pc_400_clr.png"/>
          <p:cNvPicPr>
            <a:picLocks noChangeAspect="1" noChangeArrowheads="1"/>
          </p:cNvPicPr>
          <p:nvPr/>
        </p:nvPicPr>
        <p:blipFill>
          <a:blip r:embed="rId4" cstate="print"/>
          <a:srcRect/>
          <a:stretch>
            <a:fillRect/>
          </a:stretch>
        </p:blipFill>
        <p:spPr bwMode="auto">
          <a:xfrm>
            <a:off x="11544300" y="5829300"/>
            <a:ext cx="4286250" cy="4286250"/>
          </a:xfrm>
          <a:prstGeom prst="rect">
            <a:avLst/>
          </a:prstGeom>
          <a:noFill/>
        </p:spPr>
      </p:pic>
    </p:spTree>
    <p:custDataLst>
      <p:tags r:id="rId1"/>
    </p:custDataLst>
    <p:extLst>
      <p:ext uri="{BB962C8B-B14F-4D97-AF65-F5344CB8AC3E}">
        <p14:creationId xmlns:p14="http://schemas.microsoft.com/office/powerpoint/2010/main" val="171367896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Incident Response and Management</a:t>
            </a:r>
          </a:p>
        </p:txBody>
      </p:sp>
      <p:sp>
        <p:nvSpPr>
          <p:cNvPr id="3" name="Content Placeholder 2"/>
          <p:cNvSpPr>
            <a:spLocks noGrp="1"/>
          </p:cNvSpPr>
          <p:nvPr>
            <p:ph idx="1"/>
          </p:nvPr>
        </p:nvSpPr>
        <p:spPr>
          <a:xfrm>
            <a:off x="1257299" y="2193131"/>
            <a:ext cx="16022171" cy="6967198"/>
          </a:xfrm>
        </p:spPr>
        <p:txBody>
          <a:bodyPr/>
          <a:lstStyle/>
          <a:p>
            <a:r>
              <a:rPr lang="en-US"/>
              <a:t>The Center for Internet Critical Security Controls Incident Response and Management description is to</a:t>
            </a:r>
          </a:p>
          <a:p>
            <a:endParaRPr lang="en-US">
              <a:solidFill>
                <a:srgbClr val="C00000"/>
              </a:solidFill>
            </a:endParaRPr>
          </a:p>
          <a:p>
            <a:pPr marL="0" indent="0" algn="ctr">
              <a:buNone/>
            </a:pPr>
            <a:r>
              <a:rPr lang="en-US" i="1">
                <a:solidFill>
                  <a:srgbClr val="C00000"/>
                </a:solidFill>
              </a:rPr>
              <a:t>Protect the organization’s information, as well as its reputation, by developing and implementing an incident response infrastructure  (e.g., plans, defined roles, training, communications, and management oversight) for quickly discovering an attack and then effectively containing the damage, eradicating the attacker’s presence,  and restoring the integrity of the network and systems. </a:t>
            </a:r>
          </a:p>
        </p:txBody>
      </p:sp>
    </p:spTree>
    <p:custDataLst>
      <p:tags r:id="rId1"/>
    </p:custDataLst>
    <p:extLst>
      <p:ext uri="{BB962C8B-B14F-4D97-AF65-F5344CB8AC3E}">
        <p14:creationId xmlns:p14="http://schemas.microsoft.com/office/powerpoint/2010/main" val="18243064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850" y="286903"/>
            <a:ext cx="15773400" cy="1988345"/>
          </a:xfrm>
        </p:spPr>
        <p:txBody>
          <a:bodyPr/>
          <a:lstStyle/>
          <a:p>
            <a:r>
              <a:rPr lang="en-US" b="1">
                <a:latin typeface="Helvetica Neue Condensed" panose="02000503000000020004" pitchFamily="2" charset="0"/>
                <a:ea typeface="Helvetica Neue Condensed" panose="02000503000000020004" pitchFamily="2" charset="0"/>
                <a:cs typeface="Helvetica Neue Condensed" panose="02000503000000020004" pitchFamily="2" charset="0"/>
              </a:rPr>
              <a:t>NIST Incident Response</a:t>
            </a:r>
          </a:p>
        </p:txBody>
      </p:sp>
      <p:pic>
        <p:nvPicPr>
          <p:cNvPr id="3" name="Picture 2">
            <a:extLst>
              <a:ext uri="{FF2B5EF4-FFF2-40B4-BE49-F238E27FC236}">
                <a16:creationId xmlns:a16="http://schemas.microsoft.com/office/drawing/2014/main" id="{482120F5-76B0-F344-B0F3-214BFA8262B4}"/>
              </a:ext>
            </a:extLst>
          </p:cNvPr>
          <p:cNvPicPr>
            <a:picLocks noChangeAspect="1"/>
          </p:cNvPicPr>
          <p:nvPr/>
        </p:nvPicPr>
        <p:blipFill>
          <a:blip r:embed="rId4"/>
          <a:stretch>
            <a:fillRect/>
          </a:stretch>
        </p:blipFill>
        <p:spPr>
          <a:xfrm>
            <a:off x="2959184" y="2635997"/>
            <a:ext cx="12369631" cy="6494556"/>
          </a:xfrm>
          <a:prstGeom prst="rect">
            <a:avLst/>
          </a:prstGeom>
        </p:spPr>
      </p:pic>
    </p:spTree>
    <p:custDataLst>
      <p:tags r:id="rId1"/>
    </p:custDataLst>
    <p:extLst>
      <p:ext uri="{BB962C8B-B14F-4D97-AF65-F5344CB8AC3E}">
        <p14:creationId xmlns:p14="http://schemas.microsoft.com/office/powerpoint/2010/main" val="277959046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Preparation</a:t>
            </a:r>
          </a:p>
        </p:txBody>
      </p:sp>
      <p:sp>
        <p:nvSpPr>
          <p:cNvPr id="4" name="Content Placeholder 3"/>
          <p:cNvSpPr>
            <a:spLocks noGrp="1"/>
          </p:cNvSpPr>
          <p:nvPr>
            <p:ph idx="1"/>
          </p:nvPr>
        </p:nvSpPr>
        <p:spPr/>
        <p:txBody>
          <a:bodyPr>
            <a:normAutofit fontScale="92500" lnSpcReduction="10000"/>
          </a:bodyPr>
          <a:lstStyle/>
          <a:p>
            <a:r>
              <a:rPr lang="en-US"/>
              <a:t>Policy</a:t>
            </a:r>
          </a:p>
          <a:p>
            <a:pPr lvl="1"/>
            <a:r>
              <a:rPr lang="en-US"/>
              <a:t>Create an incident response team</a:t>
            </a:r>
          </a:p>
          <a:p>
            <a:pPr lvl="1"/>
            <a:r>
              <a:rPr lang="en-US"/>
              <a:t>Define roles and responsibilities</a:t>
            </a:r>
          </a:p>
          <a:p>
            <a:pPr lvl="2"/>
            <a:r>
              <a:rPr lang="en-US"/>
              <a:t>Possibly uses internal and external resources</a:t>
            </a:r>
          </a:p>
          <a:p>
            <a:pPr lvl="2"/>
            <a:r>
              <a:rPr lang="en-US"/>
              <a:t>Escalation to senior leadership</a:t>
            </a:r>
          </a:p>
          <a:p>
            <a:pPr lvl="1"/>
            <a:r>
              <a:rPr lang="en-US"/>
              <a:t>Create a call list</a:t>
            </a:r>
          </a:p>
          <a:p>
            <a:r>
              <a:rPr lang="en-US"/>
              <a:t>Plan</a:t>
            </a:r>
          </a:p>
          <a:p>
            <a:pPr lvl="1"/>
            <a:r>
              <a:rPr lang="en-US"/>
              <a:t>Write the plan</a:t>
            </a:r>
          </a:p>
          <a:p>
            <a:r>
              <a:rPr lang="en-US"/>
              <a:t>Procedure</a:t>
            </a:r>
          </a:p>
          <a:p>
            <a:pPr lvl="1"/>
            <a:r>
              <a:rPr lang="en-US"/>
              <a:t>Identify potential threats</a:t>
            </a:r>
          </a:p>
          <a:p>
            <a:pPr lvl="1"/>
            <a:r>
              <a:rPr lang="en-US"/>
              <a:t>Prioritize the threats based on likelihood and potential impact</a:t>
            </a:r>
          </a:p>
          <a:p>
            <a:pPr lvl="1"/>
            <a:r>
              <a:rPr lang="en-US"/>
              <a:t>Define incident procedures for those assessed as priorities</a:t>
            </a:r>
          </a:p>
          <a:p>
            <a:pPr lvl="1"/>
            <a:r>
              <a:rPr lang="en-US"/>
              <a:t>Create review process for assessing threats</a:t>
            </a:r>
          </a:p>
          <a:p>
            <a:pPr lvl="1"/>
            <a:endParaRPr lang="en-US"/>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53207" y="3771900"/>
            <a:ext cx="5401949" cy="3392424"/>
          </a:xfrm>
          <a:prstGeom prst="rect">
            <a:avLst/>
          </a:prstGeom>
        </p:spPr>
      </p:pic>
    </p:spTree>
    <p:custDataLst>
      <p:tags r:id="rId1"/>
    </p:custDataLst>
    <p:extLst>
      <p:ext uri="{BB962C8B-B14F-4D97-AF65-F5344CB8AC3E}">
        <p14:creationId xmlns:p14="http://schemas.microsoft.com/office/powerpoint/2010/main" val="225820367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439" y="204786"/>
            <a:ext cx="16517679" cy="1988345"/>
          </a:xfrm>
        </p:spPr>
        <p:txBody>
          <a:bodyPr/>
          <a:lstStyle/>
          <a:p>
            <a:r>
              <a:rPr lang="en-US"/>
              <a:t>Incident Response Team Considerations</a:t>
            </a:r>
          </a:p>
        </p:txBody>
      </p:sp>
      <p:sp>
        <p:nvSpPr>
          <p:cNvPr id="3" name="Content Placeholder 2"/>
          <p:cNvSpPr>
            <a:spLocks noGrp="1"/>
          </p:cNvSpPr>
          <p:nvPr>
            <p:ph idx="1"/>
          </p:nvPr>
        </p:nvSpPr>
        <p:spPr>
          <a:xfrm>
            <a:off x="1440220" y="1956547"/>
            <a:ext cx="12758738" cy="7658100"/>
          </a:xfrm>
        </p:spPr>
        <p:txBody>
          <a:bodyPr>
            <a:normAutofit fontScale="92500" lnSpcReduction="20000"/>
          </a:bodyPr>
          <a:lstStyle/>
          <a:p>
            <a:r>
              <a:rPr lang="en-US" dirty="0"/>
              <a:t>Personnel selection</a:t>
            </a:r>
          </a:p>
          <a:p>
            <a:pPr lvl="1"/>
            <a:r>
              <a:rPr lang="en-US" dirty="0"/>
              <a:t>Internal versus external versus combination</a:t>
            </a:r>
          </a:p>
          <a:p>
            <a:pPr lvl="1"/>
            <a:r>
              <a:rPr lang="en-US" dirty="0"/>
              <a:t>Skills assessment</a:t>
            </a:r>
          </a:p>
          <a:p>
            <a:pPr lvl="1"/>
            <a:r>
              <a:rPr lang="en-US" dirty="0"/>
              <a:t>Representation from across the organization</a:t>
            </a:r>
          </a:p>
          <a:p>
            <a:pPr lvl="1"/>
            <a:r>
              <a:rPr lang="en-US" dirty="0"/>
              <a:t>Control of sensitive data</a:t>
            </a:r>
          </a:p>
          <a:p>
            <a:pPr lvl="1"/>
            <a:r>
              <a:rPr lang="en-US" dirty="0"/>
              <a:t>Need for legal counsel</a:t>
            </a:r>
          </a:p>
          <a:p>
            <a:r>
              <a:rPr lang="en-US" dirty="0"/>
              <a:t>Communications list</a:t>
            </a:r>
          </a:p>
          <a:p>
            <a:pPr lvl="1"/>
            <a:r>
              <a:rPr lang="en-US" dirty="0"/>
              <a:t>Customers</a:t>
            </a:r>
          </a:p>
          <a:p>
            <a:pPr lvl="1"/>
            <a:r>
              <a:rPr lang="en-US" dirty="0"/>
              <a:t>Law Enforcement</a:t>
            </a:r>
          </a:p>
          <a:p>
            <a:pPr lvl="1"/>
            <a:r>
              <a:rPr lang="en-US" dirty="0"/>
              <a:t>Vendors (including the ISP)</a:t>
            </a:r>
          </a:p>
          <a:p>
            <a:pPr lvl="1"/>
            <a:r>
              <a:rPr lang="en-US" dirty="0"/>
              <a:t>Employees (including the board)</a:t>
            </a:r>
          </a:p>
          <a:p>
            <a:pPr lvl="1"/>
            <a:r>
              <a:rPr lang="en-US" dirty="0"/>
              <a:t>Regulators</a:t>
            </a:r>
          </a:p>
          <a:p>
            <a:pPr lvl="1"/>
            <a:r>
              <a:rPr lang="en-US" dirty="0"/>
              <a:t>Industry organizations (e.g., FS-ISAC)</a:t>
            </a:r>
          </a:p>
          <a:p>
            <a:pPr lvl="1"/>
            <a:r>
              <a:rPr lang="en-US" dirty="0"/>
              <a:t>Insurance provider</a:t>
            </a:r>
          </a:p>
          <a:p>
            <a:pPr lvl="1"/>
            <a:r>
              <a:rPr lang="en-US" dirty="0"/>
              <a:t>Media</a:t>
            </a:r>
          </a:p>
          <a:p>
            <a:endParaRPr lang="en-US" dirty="0"/>
          </a:p>
          <a:p>
            <a:endParaRPr lang="en-US" dirty="0"/>
          </a:p>
        </p:txBody>
      </p:sp>
      <p:pic>
        <p:nvPicPr>
          <p:cNvPr id="4" name="Picture 3"/>
          <p:cNvPicPr>
            <a:picLocks noChangeAspect="1"/>
          </p:cNvPicPr>
          <p:nvPr/>
        </p:nvPicPr>
        <p:blipFill>
          <a:blip r:embed="rId4"/>
          <a:stretch>
            <a:fillRect/>
          </a:stretch>
        </p:blipFill>
        <p:spPr>
          <a:xfrm>
            <a:off x="11194677" y="8330453"/>
            <a:ext cx="5791200" cy="879293"/>
          </a:xfrm>
          <a:prstGeom prst="rect">
            <a:avLst/>
          </a:prstGeom>
        </p:spPr>
      </p:pic>
    </p:spTree>
    <p:custDataLst>
      <p:tags r:id="rId1"/>
    </p:custDataLst>
    <p:extLst>
      <p:ext uri="{BB962C8B-B14F-4D97-AF65-F5344CB8AC3E}">
        <p14:creationId xmlns:p14="http://schemas.microsoft.com/office/powerpoint/2010/main" val="175520086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Activity: Threat List</a:t>
            </a:r>
          </a:p>
        </p:txBody>
      </p:sp>
      <p:pic>
        <p:nvPicPr>
          <p:cNvPr id="4" name="Picture 3"/>
          <p:cNvPicPr>
            <a:picLocks noChangeAspect="1"/>
          </p:cNvPicPr>
          <p:nvPr/>
        </p:nvPicPr>
        <p:blipFill>
          <a:blip r:embed="rId4"/>
          <a:stretch>
            <a:fillRect/>
          </a:stretch>
        </p:blipFill>
        <p:spPr>
          <a:xfrm>
            <a:off x="7079876" y="1583671"/>
            <a:ext cx="8155641" cy="8155641"/>
          </a:xfrm>
          <a:prstGeom prst="rect">
            <a:avLst/>
          </a:prstGeom>
        </p:spPr>
      </p:pic>
      <p:sp>
        <p:nvSpPr>
          <p:cNvPr id="6" name="TextBox 5"/>
          <p:cNvSpPr txBox="1"/>
          <p:nvPr/>
        </p:nvSpPr>
        <p:spPr>
          <a:xfrm rot="20908280">
            <a:off x="9548525" y="3390595"/>
            <a:ext cx="3475631" cy="1708160"/>
          </a:xfrm>
          <a:prstGeom prst="rect">
            <a:avLst/>
          </a:prstGeom>
          <a:noFill/>
        </p:spPr>
        <p:txBody>
          <a:bodyPr wrap="none" rtlCol="0">
            <a:spAutoFit/>
          </a:bodyPr>
          <a:lstStyle/>
          <a:p>
            <a:pPr>
              <a:spcAft>
                <a:spcPts val="900"/>
              </a:spcAft>
            </a:pPr>
            <a:r>
              <a:rPr lang="en-US" sz="3000">
                <a:latin typeface="Lucida Handwriting" panose="03010101010101010101" pitchFamily="66" charset="0"/>
                <a:ea typeface="Comic Sans MS" charset="0"/>
                <a:cs typeface="Comic Sans MS" charset="0"/>
              </a:rPr>
              <a:t>DDoS</a:t>
            </a:r>
          </a:p>
          <a:p>
            <a:pPr>
              <a:spcAft>
                <a:spcPts val="900"/>
              </a:spcAft>
            </a:pPr>
            <a:r>
              <a:rPr lang="en-US" sz="3000">
                <a:latin typeface="Lucida Handwriting" panose="03010101010101010101" pitchFamily="66" charset="0"/>
                <a:ea typeface="Comic Sans MS" charset="0"/>
                <a:cs typeface="Comic Sans MS" charset="0"/>
              </a:rPr>
              <a:t>Ransomware</a:t>
            </a:r>
          </a:p>
          <a:p>
            <a:pPr>
              <a:spcAft>
                <a:spcPts val="900"/>
              </a:spcAft>
            </a:pPr>
            <a:r>
              <a:rPr lang="en-US" sz="3000">
                <a:latin typeface="Lucida Handwriting" panose="03010101010101010101" pitchFamily="66" charset="0"/>
                <a:ea typeface="Comic Sans MS" charset="0"/>
                <a:cs typeface="Comic Sans MS" charset="0"/>
              </a:rPr>
              <a:t>Website hacked</a:t>
            </a:r>
          </a:p>
        </p:txBody>
      </p:sp>
    </p:spTree>
    <p:custDataLst>
      <p:tags r:id="rId1"/>
    </p:custDataLst>
    <p:extLst>
      <p:ext uri="{BB962C8B-B14F-4D97-AF65-F5344CB8AC3E}">
        <p14:creationId xmlns:p14="http://schemas.microsoft.com/office/powerpoint/2010/main" val="128201477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Detection and Analysis</a:t>
            </a:r>
          </a:p>
        </p:txBody>
      </p:sp>
      <p:sp>
        <p:nvSpPr>
          <p:cNvPr id="3" name="Content Placeholder 2"/>
          <p:cNvSpPr>
            <a:spLocks noGrp="1"/>
          </p:cNvSpPr>
          <p:nvPr>
            <p:ph idx="1"/>
          </p:nvPr>
        </p:nvSpPr>
        <p:spPr/>
        <p:txBody>
          <a:bodyPr>
            <a:normAutofit fontScale="92500" lnSpcReduction="20000"/>
          </a:bodyPr>
          <a:lstStyle/>
          <a:p>
            <a:r>
              <a:rPr lang="en-US"/>
              <a:t>Alerts can come from many sources</a:t>
            </a:r>
          </a:p>
          <a:p>
            <a:pPr lvl="1"/>
            <a:r>
              <a:rPr lang="en-US"/>
              <a:t>Too many and they are ignored</a:t>
            </a:r>
          </a:p>
          <a:p>
            <a:pPr lvl="1"/>
            <a:r>
              <a:rPr lang="en-US"/>
              <a:t>Too few and you may not be prepared (assumed low risk)</a:t>
            </a:r>
          </a:p>
          <a:p>
            <a:r>
              <a:rPr lang="en-US"/>
              <a:t>Detection may require further analysis</a:t>
            </a:r>
          </a:p>
          <a:p>
            <a:r>
              <a:rPr lang="en-US"/>
              <a:t>Analysis</a:t>
            </a:r>
          </a:p>
          <a:p>
            <a:pPr lvl="1"/>
            <a:r>
              <a:rPr lang="en-US"/>
              <a:t>Understand </a:t>
            </a:r>
            <a:r>
              <a:rPr lang="en-US" i="1"/>
              <a:t>normal</a:t>
            </a:r>
          </a:p>
          <a:p>
            <a:pPr lvl="1"/>
            <a:r>
              <a:rPr lang="en-US"/>
              <a:t>Tools</a:t>
            </a:r>
          </a:p>
          <a:p>
            <a:pPr lvl="1"/>
            <a:r>
              <a:rPr lang="en-US"/>
              <a:t>Review logs</a:t>
            </a:r>
          </a:p>
          <a:p>
            <a:pPr lvl="1"/>
            <a:r>
              <a:rPr lang="en-US"/>
              <a:t>Utilize resources (google, FS-ISAC)</a:t>
            </a:r>
          </a:p>
          <a:p>
            <a:r>
              <a:rPr lang="en-US"/>
              <a:t>On detection</a:t>
            </a:r>
          </a:p>
          <a:p>
            <a:pPr lvl="1"/>
            <a:r>
              <a:rPr lang="en-US"/>
              <a:t>Implement the plan</a:t>
            </a:r>
          </a:p>
          <a:p>
            <a:pPr lvl="1"/>
            <a:r>
              <a:rPr lang="en-US"/>
              <a:t>Document the incident response</a:t>
            </a:r>
          </a:p>
          <a:p>
            <a:pPr lvl="1"/>
            <a:r>
              <a:rPr lang="en-US"/>
              <a:t>Preserve data for forensic analysis</a:t>
            </a:r>
          </a:p>
          <a:p>
            <a:endParaRPr lang="en-US"/>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687300" y="6057901"/>
            <a:ext cx="3036093" cy="3736730"/>
          </a:xfrm>
          <a:prstGeom prst="rect">
            <a:avLst/>
          </a:prstGeom>
        </p:spPr>
      </p:pic>
    </p:spTree>
    <p:custDataLst>
      <p:tags r:id="rId1"/>
    </p:custDataLst>
    <p:extLst>
      <p:ext uri="{BB962C8B-B14F-4D97-AF65-F5344CB8AC3E}">
        <p14:creationId xmlns:p14="http://schemas.microsoft.com/office/powerpoint/2010/main" val="1913233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Financial Security Predictions for 2024</a:t>
            </a:r>
          </a:p>
        </p:txBody>
      </p:sp>
      <p:sp>
        <p:nvSpPr>
          <p:cNvPr id="3" name="Content Placeholder 2"/>
          <p:cNvSpPr>
            <a:spLocks noGrp="1"/>
          </p:cNvSpPr>
          <p:nvPr>
            <p:ph idx="1"/>
          </p:nvPr>
        </p:nvSpPr>
        <p:spPr>
          <a:xfrm>
            <a:off x="1376571" y="2193131"/>
            <a:ext cx="12844755" cy="7658100"/>
          </a:xfrm>
        </p:spPr>
        <p:txBody>
          <a:bodyPr>
            <a:normAutofit fontScale="92500" lnSpcReduction="20000"/>
          </a:bodyPr>
          <a:lstStyle/>
          <a:p>
            <a:r>
              <a:rPr lang="en-US" sz="3600" dirty="0"/>
              <a:t>Good old Phishing and Social Engineering</a:t>
            </a:r>
          </a:p>
          <a:p>
            <a:pPr lvl="1"/>
            <a:r>
              <a:rPr lang="en-US" sz="3300" dirty="0"/>
              <a:t>As always, people remain the weakest link</a:t>
            </a:r>
          </a:p>
          <a:p>
            <a:pPr lvl="0"/>
            <a:r>
              <a:rPr lang="en-US" sz="3600" dirty="0"/>
              <a:t>Ransomware remains in the news, at banks and otherwise</a:t>
            </a:r>
          </a:p>
          <a:p>
            <a:pPr lvl="0"/>
            <a:r>
              <a:rPr lang="en-US" sz="3600" dirty="0"/>
              <a:t>Remote workers are everywhere, even in small banks</a:t>
            </a:r>
            <a:endParaRPr lang="en-US" sz="3300" dirty="0"/>
          </a:p>
          <a:p>
            <a:r>
              <a:rPr lang="en-US" sz="3800" dirty="0"/>
              <a:t>New technologies carry new threats</a:t>
            </a:r>
          </a:p>
          <a:p>
            <a:pPr lvl="1"/>
            <a:r>
              <a:rPr lang="en-US" sz="2600" dirty="0"/>
              <a:t>AI, SD-WAN, Core services VPNs, cryptocurrencies, 5G, </a:t>
            </a:r>
            <a:br>
              <a:rPr lang="en-US" sz="2600" dirty="0"/>
            </a:br>
            <a:r>
              <a:rPr lang="en-US" sz="2600" dirty="0"/>
              <a:t>new payment systems, new clouds</a:t>
            </a:r>
          </a:p>
          <a:p>
            <a:r>
              <a:rPr lang="en-US" sz="3600" dirty="0"/>
              <a:t>Credential Stuffing</a:t>
            </a:r>
          </a:p>
          <a:p>
            <a:pPr lvl="1"/>
            <a:r>
              <a:rPr lang="en-US" sz="3300" dirty="0"/>
              <a:t>There are lots of credentials for sale on the dark web</a:t>
            </a:r>
          </a:p>
          <a:p>
            <a:r>
              <a:rPr lang="en-US" sz="3900" dirty="0"/>
              <a:t>Resurgence of DDoS as an attack type!</a:t>
            </a:r>
          </a:p>
          <a:p>
            <a:r>
              <a:rPr lang="en-US" sz="3600" dirty="0"/>
              <a:t>Internet of Things (IoT) = more threats via devices</a:t>
            </a:r>
            <a:endParaRPr lang="en-US" sz="4800" dirty="0"/>
          </a:p>
          <a:p>
            <a:pPr lvl="1"/>
            <a:r>
              <a:rPr lang="en-US" dirty="0"/>
              <a:t>Cameras, cars, fridges, security systems, wearables</a:t>
            </a:r>
            <a:endParaRPr lang="en-US" sz="4200" dirty="0"/>
          </a:p>
          <a:p>
            <a:r>
              <a:rPr lang="en-US" sz="3600" dirty="0"/>
              <a:t>Governance and Regulation Overload</a:t>
            </a:r>
          </a:p>
          <a:p>
            <a:pPr lvl="1"/>
            <a:r>
              <a:rPr lang="en-US" sz="3300" dirty="0"/>
              <a:t>Threats evolving faster than reactions ever could</a:t>
            </a:r>
          </a:p>
          <a:p>
            <a:pPr lvl="1"/>
            <a:r>
              <a:rPr lang="en-US" sz="3300" dirty="0"/>
              <a:t>How will smaller banks even begin to cope?</a:t>
            </a:r>
          </a:p>
          <a:p>
            <a:endParaRPr lang="en-US" dirty="0"/>
          </a:p>
          <a:p>
            <a:endParaRPr lang="en-US" dirty="0"/>
          </a:p>
          <a:p>
            <a:endParaRPr lang="en-US" dirty="0"/>
          </a:p>
          <a:p>
            <a:endParaRPr lang="en-US" dirty="0"/>
          </a:p>
        </p:txBody>
      </p:sp>
      <p:pic>
        <p:nvPicPr>
          <p:cNvPr id="7170" name="Picture 2" descr="C:\Users\AWalkden\Downloads\crystal_ball_fortune_400_clr_5900.png">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939318" y="4572000"/>
            <a:ext cx="3757613" cy="5715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Oval 3">
            <a:extLst>
              <a:ext uri="{FF2B5EF4-FFF2-40B4-BE49-F238E27FC236}">
                <a16:creationId xmlns:a16="http://schemas.microsoft.com/office/drawing/2014/main" id="{FDEDD5FC-7F42-E999-84DB-8B94A4DB647C}"/>
              </a:ext>
            </a:extLst>
          </p:cNvPr>
          <p:cNvSpPr/>
          <p:nvPr/>
        </p:nvSpPr>
        <p:spPr>
          <a:xfrm>
            <a:off x="14426052" y="4858603"/>
            <a:ext cx="2784143" cy="2784143"/>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1" dirty="0"/>
              <a:t>?</a:t>
            </a:r>
          </a:p>
        </p:txBody>
      </p:sp>
    </p:spTree>
    <p:custDataLst>
      <p:tags r:id="rId1"/>
    </p:custDataLst>
    <p:extLst>
      <p:ext uri="{BB962C8B-B14F-4D97-AF65-F5344CB8AC3E}">
        <p14:creationId xmlns:p14="http://schemas.microsoft.com/office/powerpoint/2010/main" val="73095109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439" y="204786"/>
            <a:ext cx="16588562" cy="1988345"/>
          </a:xfrm>
        </p:spPr>
        <p:txBody>
          <a:bodyPr/>
          <a:lstStyle/>
          <a:p>
            <a:r>
              <a:rPr lang="en-US"/>
              <a:t>Containment, Eradication, and Recovery</a:t>
            </a:r>
          </a:p>
        </p:txBody>
      </p:sp>
      <p:sp>
        <p:nvSpPr>
          <p:cNvPr id="3" name="Content Placeholder 2"/>
          <p:cNvSpPr>
            <a:spLocks noGrp="1"/>
          </p:cNvSpPr>
          <p:nvPr>
            <p:ph idx="1"/>
          </p:nvPr>
        </p:nvSpPr>
        <p:spPr/>
        <p:txBody>
          <a:bodyPr>
            <a:normAutofit lnSpcReduction="10000"/>
          </a:bodyPr>
          <a:lstStyle/>
          <a:p>
            <a:r>
              <a:rPr lang="en-US"/>
              <a:t>Isolate the infected resource</a:t>
            </a:r>
          </a:p>
          <a:p>
            <a:pPr lvl="1"/>
            <a:r>
              <a:rPr lang="en-US"/>
              <a:t>Determine the damage inflicted</a:t>
            </a:r>
          </a:p>
          <a:p>
            <a:pPr lvl="1"/>
            <a:r>
              <a:rPr lang="en-US"/>
              <a:t>Identify what evidence needs to be preserved</a:t>
            </a:r>
          </a:p>
          <a:p>
            <a:pPr lvl="1"/>
            <a:r>
              <a:rPr lang="en-US"/>
              <a:t>Assess what is need to restore functionality</a:t>
            </a:r>
          </a:p>
          <a:p>
            <a:pPr lvl="1"/>
            <a:r>
              <a:rPr lang="en-US"/>
              <a:t>Identify resource requirements</a:t>
            </a:r>
          </a:p>
          <a:p>
            <a:pPr lvl="1"/>
            <a:r>
              <a:rPr lang="en-US"/>
              <a:t>Estimate time to restoration</a:t>
            </a:r>
          </a:p>
          <a:p>
            <a:r>
              <a:rPr lang="en-US"/>
              <a:t>Gather evidence</a:t>
            </a:r>
          </a:p>
          <a:p>
            <a:pPr lvl="1"/>
            <a:r>
              <a:rPr lang="en-US"/>
              <a:t>Log evidence (time, source etc.)</a:t>
            </a:r>
          </a:p>
          <a:p>
            <a:r>
              <a:rPr lang="en-US"/>
              <a:t>Recovery (restoration)</a:t>
            </a:r>
          </a:p>
          <a:p>
            <a:pPr lvl="1"/>
            <a:r>
              <a:rPr lang="en-US"/>
              <a:t>Patching</a:t>
            </a:r>
          </a:p>
          <a:p>
            <a:pPr lvl="1"/>
            <a:r>
              <a:rPr lang="en-US"/>
              <a:t>Updates</a:t>
            </a:r>
          </a:p>
          <a:p>
            <a:pPr lvl="1"/>
            <a:r>
              <a:rPr lang="en-US"/>
              <a:t>Replacement</a:t>
            </a:r>
          </a:p>
          <a:p>
            <a:pPr lvl="1"/>
            <a:endParaRPr lang="en-US"/>
          </a:p>
        </p:txBody>
      </p:sp>
      <p:pic>
        <p:nvPicPr>
          <p:cNvPr id="4" name="Picture 3"/>
          <p:cNvPicPr>
            <a:picLocks noChangeAspect="1"/>
          </p:cNvPicPr>
          <p:nvPr/>
        </p:nvPicPr>
        <p:blipFill>
          <a:blip r:embed="rId4"/>
          <a:stretch>
            <a:fillRect/>
          </a:stretch>
        </p:blipFill>
        <p:spPr>
          <a:xfrm>
            <a:off x="13423926" y="2568939"/>
            <a:ext cx="1943100" cy="7772400"/>
          </a:xfrm>
          <a:prstGeom prst="rect">
            <a:avLst/>
          </a:prstGeom>
        </p:spPr>
      </p:pic>
    </p:spTree>
    <p:custDataLst>
      <p:tags r:id="rId1"/>
    </p:custDataLst>
    <p:extLst>
      <p:ext uri="{BB962C8B-B14F-4D97-AF65-F5344CB8AC3E}">
        <p14:creationId xmlns:p14="http://schemas.microsoft.com/office/powerpoint/2010/main" val="375509382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Post-Incident Activities</a:t>
            </a:r>
          </a:p>
        </p:txBody>
      </p:sp>
      <p:sp>
        <p:nvSpPr>
          <p:cNvPr id="3" name="Content Placeholder 2"/>
          <p:cNvSpPr>
            <a:spLocks noGrp="1"/>
          </p:cNvSpPr>
          <p:nvPr>
            <p:ph idx="1"/>
          </p:nvPr>
        </p:nvSpPr>
        <p:spPr/>
        <p:txBody>
          <a:bodyPr>
            <a:normAutofit fontScale="92500" lnSpcReduction="10000"/>
          </a:bodyPr>
          <a:lstStyle/>
          <a:p>
            <a:r>
              <a:rPr lang="en-US"/>
              <a:t>Document</a:t>
            </a:r>
          </a:p>
          <a:p>
            <a:pPr lvl="1"/>
            <a:r>
              <a:rPr lang="en-US"/>
              <a:t>For larger incidents</a:t>
            </a:r>
          </a:p>
          <a:p>
            <a:pPr lvl="1"/>
            <a:r>
              <a:rPr lang="en-US"/>
              <a:t>Use to maintain record of the incident</a:t>
            </a:r>
          </a:p>
          <a:p>
            <a:pPr lvl="1"/>
            <a:r>
              <a:rPr lang="en-US"/>
              <a:t>Basis for updating approaches</a:t>
            </a:r>
          </a:p>
          <a:p>
            <a:pPr lvl="2"/>
            <a:r>
              <a:rPr lang="en-US"/>
              <a:t>Protection </a:t>
            </a:r>
          </a:p>
          <a:p>
            <a:pPr lvl="2"/>
            <a:r>
              <a:rPr lang="en-US"/>
              <a:t>Detection</a:t>
            </a:r>
          </a:p>
          <a:p>
            <a:pPr lvl="2"/>
            <a:r>
              <a:rPr lang="en-US"/>
              <a:t>Response</a:t>
            </a:r>
          </a:p>
          <a:p>
            <a:r>
              <a:rPr lang="en-US"/>
              <a:t>Evidence retention</a:t>
            </a:r>
          </a:p>
          <a:p>
            <a:pPr lvl="1"/>
            <a:r>
              <a:rPr lang="en-US"/>
              <a:t>Prosecution</a:t>
            </a:r>
          </a:p>
          <a:p>
            <a:r>
              <a:rPr lang="en-US"/>
              <a:t>Assess the cost</a:t>
            </a:r>
          </a:p>
          <a:p>
            <a:r>
              <a:rPr lang="en-US"/>
              <a:t>Share and report</a:t>
            </a:r>
          </a:p>
          <a:p>
            <a:pPr lvl="1"/>
            <a:r>
              <a:rPr lang="en-US"/>
              <a:t>FS-ISAC</a:t>
            </a:r>
          </a:p>
          <a:p>
            <a:pPr lvl="1"/>
            <a:r>
              <a:rPr lang="en-US"/>
              <a:t>Others as needed</a:t>
            </a:r>
          </a:p>
          <a:p>
            <a:pPr lvl="2"/>
            <a:endParaRPr lang="en-US"/>
          </a:p>
          <a:p>
            <a:pPr lvl="2"/>
            <a:endParaRPr lang="en-US"/>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58300" y="5443538"/>
            <a:ext cx="6683829" cy="4386263"/>
          </a:xfrm>
          <a:prstGeom prst="rect">
            <a:avLst/>
          </a:prstGeom>
        </p:spPr>
      </p:pic>
    </p:spTree>
    <p:custDataLst>
      <p:tags r:id="rId1"/>
    </p:custDataLst>
    <p:extLst>
      <p:ext uri="{BB962C8B-B14F-4D97-AF65-F5344CB8AC3E}">
        <p14:creationId xmlns:p14="http://schemas.microsoft.com/office/powerpoint/2010/main" val="117335208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4457700" y="571500"/>
            <a:ext cx="10287000" cy="10287000"/>
          </a:xfrm>
          <a:prstGeom prst="rect">
            <a:avLst/>
          </a:prstGeom>
        </p:spPr>
      </p:pic>
      <p:sp>
        <p:nvSpPr>
          <p:cNvPr id="7" name="Title 6"/>
          <p:cNvSpPr>
            <a:spLocks noGrp="1"/>
          </p:cNvSpPr>
          <p:nvPr>
            <p:ph type="title"/>
          </p:nvPr>
        </p:nvSpPr>
        <p:spPr/>
        <p:txBody>
          <a:bodyPr/>
          <a:lstStyle/>
          <a:p>
            <a:r>
              <a:rPr lang="en-US"/>
              <a:t>Document</a:t>
            </a:r>
          </a:p>
        </p:txBody>
      </p:sp>
      <p:sp>
        <p:nvSpPr>
          <p:cNvPr id="11" name="TextBox 10"/>
          <p:cNvSpPr txBox="1"/>
          <p:nvPr/>
        </p:nvSpPr>
        <p:spPr>
          <a:xfrm rot="20908280">
            <a:off x="7444235" y="2483779"/>
            <a:ext cx="5649494" cy="4708981"/>
          </a:xfrm>
          <a:prstGeom prst="rect">
            <a:avLst/>
          </a:prstGeom>
          <a:noFill/>
        </p:spPr>
        <p:txBody>
          <a:bodyPr wrap="square" rtlCol="0">
            <a:spAutoFit/>
          </a:bodyPr>
          <a:lstStyle/>
          <a:p>
            <a:pPr>
              <a:spcAft>
                <a:spcPts val="900"/>
              </a:spcAft>
            </a:pPr>
            <a:r>
              <a:rPr lang="en-US" sz="3000">
                <a:latin typeface="Lucida Handwriting" panose="03010101010101010101" pitchFamily="66" charset="0"/>
                <a:ea typeface="Comic Sans MS" charset="0"/>
                <a:cs typeface="Comic Sans MS" charset="0"/>
              </a:rPr>
              <a:t>What happened?</a:t>
            </a:r>
          </a:p>
          <a:p>
            <a:pPr>
              <a:spcAft>
                <a:spcPts val="900"/>
              </a:spcAft>
            </a:pPr>
            <a:r>
              <a:rPr lang="en-US" sz="3000">
                <a:latin typeface="Lucida Handwriting" panose="03010101010101010101" pitchFamily="66" charset="0"/>
                <a:ea typeface="Comic Sans MS" charset="0"/>
                <a:cs typeface="Comic Sans MS" charset="0"/>
              </a:rPr>
              <a:t>When?</a:t>
            </a:r>
          </a:p>
          <a:p>
            <a:pPr>
              <a:spcAft>
                <a:spcPts val="900"/>
              </a:spcAft>
            </a:pPr>
            <a:r>
              <a:rPr lang="en-US" sz="3000">
                <a:latin typeface="Lucida Handwriting" panose="03010101010101010101" pitchFamily="66" charset="0"/>
                <a:ea typeface="Comic Sans MS" charset="0"/>
                <a:cs typeface="Comic Sans MS" charset="0"/>
              </a:rPr>
              <a:t>How well did the </a:t>
            </a:r>
            <a:br>
              <a:rPr lang="en-US" sz="3000">
                <a:latin typeface="Lucida Handwriting" panose="03010101010101010101" pitchFamily="66" charset="0"/>
                <a:ea typeface="Comic Sans MS" charset="0"/>
                <a:cs typeface="Comic Sans MS" charset="0"/>
              </a:rPr>
            </a:br>
            <a:r>
              <a:rPr lang="en-US" sz="3000">
                <a:latin typeface="Lucida Handwriting" panose="03010101010101010101" pitchFamily="66" charset="0"/>
                <a:ea typeface="Comic Sans MS" charset="0"/>
                <a:cs typeface="Comic Sans MS" charset="0"/>
              </a:rPr>
              <a:t>plan work?</a:t>
            </a:r>
          </a:p>
          <a:p>
            <a:pPr>
              <a:spcAft>
                <a:spcPts val="900"/>
              </a:spcAft>
            </a:pPr>
            <a:r>
              <a:rPr lang="en-US" sz="3000">
                <a:latin typeface="Lucida Handwriting" panose="03010101010101010101" pitchFamily="66" charset="0"/>
                <a:ea typeface="Comic Sans MS" charset="0"/>
                <a:cs typeface="Comic Sans MS" charset="0"/>
              </a:rPr>
              <a:t>What could be done differently?</a:t>
            </a:r>
          </a:p>
          <a:p>
            <a:pPr>
              <a:spcAft>
                <a:spcPts val="900"/>
              </a:spcAft>
            </a:pPr>
            <a:r>
              <a:rPr lang="en-US" sz="3000">
                <a:latin typeface="Lucida Handwriting" panose="03010101010101010101" pitchFamily="66" charset="0"/>
                <a:ea typeface="Comic Sans MS" charset="0"/>
                <a:cs typeface="Comic Sans MS" charset="0"/>
              </a:rPr>
              <a:t>What can be done </a:t>
            </a:r>
            <a:br>
              <a:rPr lang="en-US" sz="3000">
                <a:latin typeface="Lucida Handwriting" panose="03010101010101010101" pitchFamily="66" charset="0"/>
                <a:ea typeface="Comic Sans MS" charset="0"/>
                <a:cs typeface="Comic Sans MS" charset="0"/>
              </a:rPr>
            </a:br>
            <a:r>
              <a:rPr lang="en-US" sz="3000">
                <a:latin typeface="Lucida Handwriting" panose="03010101010101010101" pitchFamily="66" charset="0"/>
                <a:ea typeface="Comic Sans MS" charset="0"/>
                <a:cs typeface="Comic Sans MS" charset="0"/>
              </a:rPr>
              <a:t>to prevent future incidents?</a:t>
            </a:r>
          </a:p>
        </p:txBody>
      </p:sp>
    </p:spTree>
    <p:custDataLst>
      <p:tags r:id="rId1"/>
    </p:custDataLst>
    <p:extLst>
      <p:ext uri="{BB962C8B-B14F-4D97-AF65-F5344CB8AC3E}">
        <p14:creationId xmlns:p14="http://schemas.microsoft.com/office/powerpoint/2010/main" val="150704327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DDoS</a:t>
            </a:r>
            <a:r>
              <a:rPr lang="en-US"/>
              <a:t> Attack Detection and Analysis</a:t>
            </a:r>
          </a:p>
        </p:txBody>
      </p:sp>
      <p:pic>
        <p:nvPicPr>
          <p:cNvPr id="5" name="Picture 4"/>
          <p:cNvPicPr>
            <a:picLocks noChangeAspect="1"/>
          </p:cNvPicPr>
          <p:nvPr/>
        </p:nvPicPr>
        <p:blipFill>
          <a:blip r:embed="rId4"/>
          <a:stretch>
            <a:fillRect/>
          </a:stretch>
        </p:blipFill>
        <p:spPr>
          <a:xfrm>
            <a:off x="3200400" y="2286000"/>
            <a:ext cx="11887200" cy="7058025"/>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03242" y="2728913"/>
            <a:ext cx="3086100" cy="3086100"/>
          </a:xfrm>
          <a:prstGeom prst="rect">
            <a:avLst/>
          </a:prstGeom>
        </p:spPr>
      </p:pic>
      <p:sp>
        <p:nvSpPr>
          <p:cNvPr id="7" name="TextBox 6"/>
          <p:cNvSpPr txBox="1"/>
          <p:nvPr/>
        </p:nvSpPr>
        <p:spPr>
          <a:xfrm>
            <a:off x="7687388" y="3697605"/>
            <a:ext cx="2130455" cy="1061829"/>
          </a:xfrm>
          <a:prstGeom prst="rect">
            <a:avLst/>
          </a:prstGeom>
          <a:noFill/>
        </p:spPr>
        <p:txBody>
          <a:bodyPr wrap="square" rtlCol="0">
            <a:spAutoFit/>
          </a:bodyPr>
          <a:lstStyle/>
          <a:p>
            <a:r>
              <a:rPr lang="en-US" sz="2100">
                <a:latin typeface="Lucida Handwriting" panose="03010101010101010101" pitchFamily="66" charset="0"/>
                <a:ea typeface="Comic Sans MS" charset="0"/>
                <a:cs typeface="Comic Sans MS" charset="0"/>
              </a:rPr>
              <a:t>How do we detect an attack?</a:t>
            </a:r>
          </a:p>
        </p:txBody>
      </p:sp>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17142" y="5640705"/>
            <a:ext cx="3086100" cy="3086100"/>
          </a:xfrm>
          <a:prstGeom prst="rect">
            <a:avLst/>
          </a:prstGeom>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075142" y="5640705"/>
            <a:ext cx="3086100" cy="3086100"/>
          </a:xfrm>
          <a:prstGeom prst="rect">
            <a:avLst/>
          </a:prstGeom>
        </p:spPr>
      </p:pic>
      <p:pic>
        <p:nvPicPr>
          <p:cNvPr id="10" name="Picture 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760442" y="5640705"/>
            <a:ext cx="3086100" cy="3086100"/>
          </a:xfrm>
          <a:prstGeom prst="rect">
            <a:avLst/>
          </a:prstGeom>
        </p:spPr>
      </p:pic>
      <p:sp>
        <p:nvSpPr>
          <p:cNvPr id="11" name="TextBox 10"/>
          <p:cNvSpPr txBox="1"/>
          <p:nvPr/>
        </p:nvSpPr>
        <p:spPr>
          <a:xfrm rot="21320640">
            <a:off x="4625857" y="6332846"/>
            <a:ext cx="2130455" cy="1708160"/>
          </a:xfrm>
          <a:prstGeom prst="rect">
            <a:avLst/>
          </a:prstGeom>
          <a:noFill/>
        </p:spPr>
        <p:txBody>
          <a:bodyPr wrap="square" rtlCol="0">
            <a:spAutoFit/>
          </a:bodyPr>
          <a:lstStyle/>
          <a:p>
            <a:r>
              <a:rPr lang="en-US" sz="2100">
                <a:latin typeface="Lucida Handwriting" panose="03010101010101010101" pitchFamily="66" charset="0"/>
                <a:ea typeface="Comic Sans MS" charset="0"/>
                <a:cs typeface="Comic Sans MS" charset="0"/>
              </a:rPr>
              <a:t>Calls from</a:t>
            </a:r>
          </a:p>
          <a:p>
            <a:r>
              <a:rPr lang="en-US" sz="2100">
                <a:latin typeface="Lucida Handwriting" panose="03010101010101010101" pitchFamily="66" charset="0"/>
                <a:ea typeface="Comic Sans MS" charset="0"/>
                <a:cs typeface="Comic Sans MS" charset="0"/>
              </a:rPr>
              <a:t>customers</a:t>
            </a:r>
          </a:p>
          <a:p>
            <a:r>
              <a:rPr lang="en-US" sz="2100">
                <a:latin typeface="Lucida Handwriting" panose="03010101010101010101" pitchFamily="66" charset="0"/>
                <a:ea typeface="Comic Sans MS" charset="0"/>
                <a:cs typeface="Comic Sans MS" charset="0"/>
              </a:rPr>
              <a:t>that cannot </a:t>
            </a:r>
          </a:p>
          <a:p>
            <a:r>
              <a:rPr lang="en-US" sz="2100">
                <a:latin typeface="Lucida Handwriting" panose="03010101010101010101" pitchFamily="66" charset="0"/>
                <a:ea typeface="Comic Sans MS" charset="0"/>
                <a:cs typeface="Comic Sans MS" charset="0"/>
              </a:rPr>
              <a:t>get to the </a:t>
            </a:r>
          </a:p>
          <a:p>
            <a:r>
              <a:rPr lang="en-US" sz="2100">
                <a:latin typeface="Lucida Handwriting" panose="03010101010101010101" pitchFamily="66" charset="0"/>
                <a:ea typeface="Comic Sans MS" charset="0"/>
                <a:cs typeface="Comic Sans MS" charset="0"/>
              </a:rPr>
              <a:t>website</a:t>
            </a:r>
          </a:p>
        </p:txBody>
      </p:sp>
      <p:sp>
        <p:nvSpPr>
          <p:cNvPr id="12" name="TextBox 11"/>
          <p:cNvSpPr txBox="1"/>
          <p:nvPr/>
        </p:nvSpPr>
        <p:spPr>
          <a:xfrm rot="21320640">
            <a:off x="8078774" y="6572361"/>
            <a:ext cx="2130455" cy="1061829"/>
          </a:xfrm>
          <a:prstGeom prst="rect">
            <a:avLst/>
          </a:prstGeom>
          <a:noFill/>
        </p:spPr>
        <p:txBody>
          <a:bodyPr wrap="square" rtlCol="0">
            <a:spAutoFit/>
          </a:bodyPr>
          <a:lstStyle/>
          <a:p>
            <a:r>
              <a:rPr lang="en-US" sz="2100">
                <a:latin typeface="Lucida Handwriting" panose="03010101010101010101" pitchFamily="66" charset="0"/>
                <a:ea typeface="Comic Sans MS" charset="0"/>
                <a:cs typeface="Comic Sans MS" charset="0"/>
              </a:rPr>
              <a:t>Alarms</a:t>
            </a:r>
          </a:p>
          <a:p>
            <a:r>
              <a:rPr lang="en-US" sz="2100">
                <a:latin typeface="Lucida Handwriting" panose="03010101010101010101" pitchFamily="66" charset="0"/>
                <a:ea typeface="Comic Sans MS" charset="0"/>
                <a:cs typeface="Comic Sans MS" charset="0"/>
              </a:rPr>
              <a:t>from the </a:t>
            </a:r>
          </a:p>
          <a:p>
            <a:r>
              <a:rPr lang="en-US" sz="2100">
                <a:latin typeface="Lucida Handwriting" panose="03010101010101010101" pitchFamily="66" charset="0"/>
                <a:ea typeface="Comic Sans MS" charset="0"/>
                <a:cs typeface="Comic Sans MS" charset="0"/>
              </a:rPr>
              <a:t>router</a:t>
            </a:r>
          </a:p>
        </p:txBody>
      </p:sp>
      <p:sp>
        <p:nvSpPr>
          <p:cNvPr id="13" name="TextBox 12"/>
          <p:cNvSpPr txBox="1"/>
          <p:nvPr/>
        </p:nvSpPr>
        <p:spPr>
          <a:xfrm rot="21320640">
            <a:off x="11458373" y="6495075"/>
            <a:ext cx="2130455" cy="1384995"/>
          </a:xfrm>
          <a:prstGeom prst="rect">
            <a:avLst/>
          </a:prstGeom>
          <a:noFill/>
        </p:spPr>
        <p:txBody>
          <a:bodyPr wrap="square" rtlCol="0">
            <a:spAutoFit/>
          </a:bodyPr>
          <a:lstStyle/>
          <a:p>
            <a:r>
              <a:rPr lang="en-US" sz="2100">
                <a:latin typeface="Lucida Handwriting" panose="03010101010101010101" pitchFamily="66" charset="0"/>
                <a:ea typeface="Comic Sans MS" charset="0"/>
                <a:cs typeface="Comic Sans MS" charset="0"/>
              </a:rPr>
              <a:t>Notification from </a:t>
            </a:r>
          </a:p>
          <a:p>
            <a:r>
              <a:rPr lang="en-US" sz="2100" err="1">
                <a:latin typeface="Lucida Handwriting" panose="03010101010101010101" pitchFamily="66" charset="0"/>
                <a:ea typeface="Comic Sans MS" charset="0"/>
                <a:cs typeface="Comic Sans MS" charset="0"/>
              </a:rPr>
              <a:t>DDoS</a:t>
            </a:r>
            <a:r>
              <a:rPr lang="en-US" sz="2100">
                <a:latin typeface="Lucida Handwriting" panose="03010101010101010101" pitchFamily="66" charset="0"/>
                <a:ea typeface="Comic Sans MS" charset="0"/>
                <a:cs typeface="Comic Sans MS" charset="0"/>
              </a:rPr>
              <a:t> </a:t>
            </a:r>
          </a:p>
          <a:p>
            <a:r>
              <a:rPr lang="en-US" sz="2100">
                <a:latin typeface="Lucida Handwriting" panose="03010101010101010101" pitchFamily="66" charset="0"/>
                <a:ea typeface="Comic Sans MS" charset="0"/>
                <a:cs typeface="Comic Sans MS" charset="0"/>
              </a:rPr>
              <a:t>provider</a:t>
            </a:r>
          </a:p>
        </p:txBody>
      </p:sp>
    </p:spTree>
    <p:custDataLst>
      <p:tags r:id="rId1"/>
    </p:custDataLst>
    <p:extLst>
      <p:ext uri="{BB962C8B-B14F-4D97-AF65-F5344CB8AC3E}">
        <p14:creationId xmlns:p14="http://schemas.microsoft.com/office/powerpoint/2010/main" val="101793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ssolv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a:t>DDoS: Containment, Eradication, and Recovery </a:t>
            </a:r>
          </a:p>
        </p:txBody>
      </p:sp>
      <p:sp>
        <p:nvSpPr>
          <p:cNvPr id="6" name="Text Placeholder 5"/>
          <p:cNvSpPr>
            <a:spLocks noGrp="1"/>
          </p:cNvSpPr>
          <p:nvPr>
            <p:ph idx="1"/>
          </p:nvPr>
        </p:nvSpPr>
        <p:spPr>
          <a:xfrm>
            <a:off x="1393487" y="2504416"/>
            <a:ext cx="15773400" cy="6967198"/>
          </a:xfrm>
        </p:spPr>
        <p:txBody>
          <a:bodyPr>
            <a:normAutofit fontScale="92500" lnSpcReduction="2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Automated systems make all the difference.</a:t>
            </a: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57800" y="1943101"/>
            <a:ext cx="7549482" cy="5537282"/>
          </a:xfrm>
          <a:prstGeom prst="rect">
            <a:avLst/>
          </a:prstGeom>
        </p:spPr>
      </p:pic>
    </p:spTree>
    <p:custDataLst>
      <p:tags r:id="rId1"/>
    </p:custDataLst>
    <p:extLst>
      <p:ext uri="{BB962C8B-B14F-4D97-AF65-F5344CB8AC3E}">
        <p14:creationId xmlns:p14="http://schemas.microsoft.com/office/powerpoint/2010/main" val="35689383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Post-Incident</a:t>
            </a:r>
          </a:p>
        </p:txBody>
      </p:sp>
      <p:sp>
        <p:nvSpPr>
          <p:cNvPr id="6" name="Content Placeholder 5"/>
          <p:cNvSpPr>
            <a:spLocks noGrp="1"/>
          </p:cNvSpPr>
          <p:nvPr>
            <p:ph idx="1"/>
          </p:nvPr>
        </p:nvSpPr>
        <p:spPr/>
        <p:txBody>
          <a:bodyPr/>
          <a:lstStyle/>
          <a:p>
            <a:pPr marL="0" indent="0">
              <a:buNone/>
            </a:pPr>
            <a:r>
              <a:rPr lang="en-US" i="1">
                <a:solidFill>
                  <a:schemeClr val="accent6"/>
                </a:solidFill>
              </a:rPr>
              <a:t>Incident report</a:t>
            </a:r>
          </a:p>
          <a:p>
            <a:r>
              <a:rPr lang="en-US"/>
              <a:t>Classification of the attack</a:t>
            </a:r>
          </a:p>
          <a:p>
            <a:r>
              <a:rPr lang="en-US"/>
              <a:t>Source</a:t>
            </a:r>
          </a:p>
          <a:p>
            <a:r>
              <a:rPr lang="en-US"/>
              <a:t>Detection</a:t>
            </a:r>
          </a:p>
          <a:p>
            <a:r>
              <a:rPr lang="en-US"/>
              <a:t>Mitigation</a:t>
            </a:r>
          </a:p>
          <a:p>
            <a:r>
              <a:rPr lang="en-US"/>
              <a:t>Recommendations</a:t>
            </a:r>
          </a:p>
          <a:p>
            <a:endParaRPr lang="en-US"/>
          </a:p>
          <a:p>
            <a:r>
              <a:rPr lang="en-US"/>
              <a:t>Communications</a:t>
            </a:r>
          </a:p>
          <a:p>
            <a:r>
              <a:rPr lang="en-US"/>
              <a:t>Who needs to be informed?</a:t>
            </a:r>
          </a:p>
          <a:p>
            <a:pPr lvl="1"/>
            <a:endParaRPr lang="en-US"/>
          </a:p>
          <a:p>
            <a:endParaRPr lang="en-US"/>
          </a:p>
          <a:p>
            <a:endParaRPr lang="en-US"/>
          </a:p>
          <a:p>
            <a:endParaRPr lang="en-US"/>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87101" y="5372100"/>
            <a:ext cx="4278086" cy="3743325"/>
          </a:xfrm>
          <a:prstGeom prst="rect">
            <a:avLst/>
          </a:prstGeom>
        </p:spPr>
      </p:pic>
    </p:spTree>
    <p:custDataLst>
      <p:tags r:id="rId1"/>
    </p:custDataLst>
    <p:extLst>
      <p:ext uri="{BB962C8B-B14F-4D97-AF65-F5344CB8AC3E}">
        <p14:creationId xmlns:p14="http://schemas.microsoft.com/office/powerpoint/2010/main" val="321534291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Unusual Activity on a Laptop</a:t>
            </a:r>
          </a:p>
        </p:txBody>
      </p:sp>
      <p:sp>
        <p:nvSpPr>
          <p:cNvPr id="3" name="Content Placeholder 2"/>
          <p:cNvSpPr>
            <a:spLocks noGrp="1"/>
          </p:cNvSpPr>
          <p:nvPr>
            <p:ph idx="1"/>
          </p:nvPr>
        </p:nvSpPr>
        <p:spPr/>
        <p:txBody>
          <a:bodyPr>
            <a:normAutofit lnSpcReduction="10000"/>
          </a:bodyPr>
          <a:lstStyle/>
          <a:p>
            <a:endParaRPr lang="en-US"/>
          </a:p>
          <a:p>
            <a:endParaRPr lang="en-US"/>
          </a:p>
          <a:p>
            <a:endParaRPr lang="en-US"/>
          </a:p>
          <a:p>
            <a:endParaRPr lang="en-US"/>
          </a:p>
          <a:p>
            <a:endParaRPr lang="en-US"/>
          </a:p>
          <a:p>
            <a:endParaRPr lang="en-US"/>
          </a:p>
          <a:p>
            <a:endParaRPr lang="en-US"/>
          </a:p>
          <a:p>
            <a:r>
              <a:rPr lang="en-US"/>
              <a:t>The audit system has detected the audit log has been disabled on a laptop, the cause for the change is unknown</a:t>
            </a:r>
          </a:p>
          <a:p>
            <a:r>
              <a:rPr lang="en-US"/>
              <a:t>What steps should follow?</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29300" y="1948101"/>
            <a:ext cx="6286500" cy="4109799"/>
          </a:xfrm>
          <a:prstGeom prst="rect">
            <a:avLst/>
          </a:prstGeom>
        </p:spPr>
      </p:pic>
    </p:spTree>
    <p:custDataLst>
      <p:tags r:id="rId1"/>
    </p:custDataLst>
    <p:extLst>
      <p:ext uri="{BB962C8B-B14F-4D97-AF65-F5344CB8AC3E}">
        <p14:creationId xmlns:p14="http://schemas.microsoft.com/office/powerpoint/2010/main" val="237226626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1805" y="251853"/>
            <a:ext cx="15773400" cy="1988345"/>
          </a:xfrm>
        </p:spPr>
        <p:txBody>
          <a:bodyPr/>
          <a:lstStyle/>
          <a:p>
            <a:r>
              <a:rPr lang="en-US" b="1">
                <a:latin typeface="Helvetica Neue Condensed" panose="02000503000000020004" pitchFamily="2" charset="0"/>
                <a:ea typeface="Helvetica Neue Condensed" panose="02000503000000020004" pitchFamily="2" charset="0"/>
                <a:cs typeface="Helvetica Neue Condensed" panose="02000503000000020004" pitchFamily="2" charset="0"/>
              </a:rPr>
              <a:t>Forensics</a:t>
            </a:r>
          </a:p>
        </p:txBody>
      </p:sp>
      <p:pic>
        <p:nvPicPr>
          <p:cNvPr id="3" name="Picture 2">
            <a:extLst>
              <a:ext uri="{FF2B5EF4-FFF2-40B4-BE49-F238E27FC236}">
                <a16:creationId xmlns:a16="http://schemas.microsoft.com/office/drawing/2014/main" id="{5FCB2529-957A-E948-B8A2-85CA59A07291}"/>
              </a:ext>
            </a:extLst>
          </p:cNvPr>
          <p:cNvPicPr>
            <a:picLocks noChangeAspect="1"/>
          </p:cNvPicPr>
          <p:nvPr/>
        </p:nvPicPr>
        <p:blipFill>
          <a:blip r:embed="rId4"/>
          <a:stretch>
            <a:fillRect/>
          </a:stretch>
        </p:blipFill>
        <p:spPr>
          <a:xfrm>
            <a:off x="4101236" y="3709286"/>
            <a:ext cx="10743570" cy="4041962"/>
          </a:xfrm>
          <a:prstGeom prst="rect">
            <a:avLst/>
          </a:prstGeom>
        </p:spPr>
      </p:pic>
    </p:spTree>
    <p:custDataLst>
      <p:tags r:id="rId1"/>
    </p:custDataLst>
    <p:extLst>
      <p:ext uri="{BB962C8B-B14F-4D97-AF65-F5344CB8AC3E}">
        <p14:creationId xmlns:p14="http://schemas.microsoft.com/office/powerpoint/2010/main" val="51919094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9383" y="265300"/>
            <a:ext cx="17155632" cy="1988345"/>
          </a:xfrm>
        </p:spPr>
        <p:txBody>
          <a:bodyPr/>
          <a:lstStyle/>
          <a:p>
            <a:r>
              <a:rPr lang="en-US" b="1">
                <a:latin typeface="Helvetica Neue Condensed" panose="02000503000000020004" pitchFamily="2" charset="0"/>
                <a:ea typeface="Helvetica Neue Condensed" panose="02000503000000020004" pitchFamily="2" charset="0"/>
                <a:cs typeface="Helvetica Neue Condensed" panose="02000503000000020004" pitchFamily="2" charset="0"/>
              </a:rPr>
              <a:t>Activity: What Questions Would You Ask?</a:t>
            </a:r>
          </a:p>
        </p:txBody>
      </p:sp>
      <p:pic>
        <p:nvPicPr>
          <p:cNvPr id="5" name="Picture 4"/>
          <p:cNvPicPr>
            <a:picLocks noChangeAspect="1"/>
          </p:cNvPicPr>
          <p:nvPr/>
        </p:nvPicPr>
        <p:blipFill>
          <a:blip r:embed="rId4"/>
          <a:stretch>
            <a:fillRect/>
          </a:stretch>
        </p:blipFill>
        <p:spPr>
          <a:xfrm>
            <a:off x="5748618" y="1949822"/>
            <a:ext cx="7644653" cy="7644653"/>
          </a:xfrm>
          <a:prstGeom prst="rect">
            <a:avLst/>
          </a:prstGeom>
        </p:spPr>
      </p:pic>
    </p:spTree>
    <p:custDataLst>
      <p:tags r:id="rId1"/>
    </p:custDataLst>
    <p:extLst>
      <p:ext uri="{BB962C8B-B14F-4D97-AF65-F5344CB8AC3E}">
        <p14:creationId xmlns:p14="http://schemas.microsoft.com/office/powerpoint/2010/main" val="207082381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Summary</a:t>
            </a:r>
          </a:p>
        </p:txBody>
      </p:sp>
      <p:sp>
        <p:nvSpPr>
          <p:cNvPr id="3" name="Content Placeholder 2"/>
          <p:cNvSpPr>
            <a:spLocks noGrp="1"/>
          </p:cNvSpPr>
          <p:nvPr>
            <p:ph idx="1"/>
          </p:nvPr>
        </p:nvSpPr>
        <p:spPr/>
        <p:txBody>
          <a:bodyPr/>
          <a:lstStyle/>
          <a:p>
            <a:r>
              <a:rPr lang="en-US"/>
              <a:t>Described the key components of incident response</a:t>
            </a:r>
          </a:p>
          <a:p>
            <a:r>
              <a:rPr lang="en-US"/>
              <a:t>Discussed the integration of forensic analysis into the incident response procedures</a:t>
            </a:r>
          </a:p>
          <a:p>
            <a:r>
              <a:rPr lang="en-US"/>
              <a:t>Examined two incidents and discuss the response</a:t>
            </a:r>
          </a:p>
          <a:p>
            <a:endParaRPr lang="en-US"/>
          </a:p>
        </p:txBody>
      </p:sp>
      <p:pic>
        <p:nvPicPr>
          <p:cNvPr id="4" name="Picture 1" descr="\\Col-srvr1\elmov\Library\Graphics\iStock_Other_Purchased_Graphics\PresenterMedia\dart_and_target_400_clr.png"/>
          <p:cNvPicPr>
            <a:picLocks noChangeAspect="1" noChangeArrowheads="1"/>
          </p:cNvPicPr>
          <p:nvPr/>
        </p:nvPicPr>
        <p:blipFill>
          <a:blip r:embed="rId4" cstate="print"/>
          <a:srcRect/>
          <a:stretch>
            <a:fillRect/>
          </a:stretch>
        </p:blipFill>
        <p:spPr bwMode="auto">
          <a:xfrm>
            <a:off x="11887200" y="5715000"/>
            <a:ext cx="4114800" cy="4114800"/>
          </a:xfrm>
          <a:prstGeom prst="rect">
            <a:avLst/>
          </a:prstGeom>
          <a:noFill/>
        </p:spPr>
      </p:pic>
    </p:spTree>
    <p:custDataLst>
      <p:tags r:id="rId1"/>
    </p:custDataLst>
    <p:extLst>
      <p:ext uri="{BB962C8B-B14F-4D97-AF65-F5344CB8AC3E}">
        <p14:creationId xmlns:p14="http://schemas.microsoft.com/office/powerpoint/2010/main" val="2836560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*your</a:t>
            </a:r>
            <a:r>
              <a:rPr lang="en-US"/>
              <a:t>* predictions?</a:t>
            </a:r>
            <a:endParaRPr lang="en-US" dirty="0"/>
          </a:p>
        </p:txBody>
      </p:sp>
      <p:sp>
        <p:nvSpPr>
          <p:cNvPr id="3" name="Content Placeholder 2"/>
          <p:cNvSpPr>
            <a:spLocks noGrp="1"/>
          </p:cNvSpPr>
          <p:nvPr>
            <p:ph idx="1"/>
          </p:nvPr>
        </p:nvSpPr>
        <p:spPr>
          <a:xfrm>
            <a:off x="1376571" y="2193131"/>
            <a:ext cx="12844755" cy="7658100"/>
          </a:xfrm>
        </p:spPr>
        <p:txBody>
          <a:bodyPr>
            <a:normAutofit/>
          </a:bodyPr>
          <a:lstStyle/>
          <a:p>
            <a:r>
              <a:rPr lang="en-US" sz="3200" dirty="0"/>
              <a:t>Anything else in the news? </a:t>
            </a:r>
          </a:p>
          <a:p>
            <a:r>
              <a:rPr lang="en-US" sz="3200" dirty="0"/>
              <a:t>Trends you expect to accelerate?</a:t>
            </a:r>
          </a:p>
          <a:p>
            <a:r>
              <a:rPr lang="en-US" sz="3200" dirty="0"/>
              <a:t>Will international instability affect US banking?</a:t>
            </a:r>
          </a:p>
          <a:p>
            <a:r>
              <a:rPr lang="en-US" sz="3200" dirty="0"/>
              <a:t>Is AI going to supercharge fraud?</a:t>
            </a:r>
          </a:p>
          <a:p>
            <a:r>
              <a:rPr lang="en-US" sz="3200" dirty="0"/>
              <a:t>Any big political events coming up this year? </a:t>
            </a:r>
          </a:p>
          <a:p>
            <a:pPr lvl="1"/>
            <a:r>
              <a:rPr lang="en-US" sz="3200" dirty="0"/>
              <a:t>Gee, I wonder</a:t>
            </a:r>
          </a:p>
          <a:p>
            <a:r>
              <a:rPr lang="en-US" sz="3200" dirty="0"/>
              <a:t>Business and/or Financial happenings that could affect community banks or smaller institutions?</a:t>
            </a:r>
          </a:p>
          <a:p>
            <a:r>
              <a:rPr lang="en-US" sz="3200" dirty="0"/>
              <a:t>What worries you about network or data security?</a:t>
            </a:r>
          </a:p>
          <a:p>
            <a:r>
              <a:rPr lang="en-US" sz="3200" dirty="0"/>
              <a:t>What’s the thing you don’t want to hear on your next examination?</a:t>
            </a:r>
          </a:p>
          <a:p>
            <a:endParaRPr lang="en-US" sz="3200" dirty="0"/>
          </a:p>
          <a:p>
            <a:endParaRPr lang="en-US" sz="3200" dirty="0"/>
          </a:p>
          <a:p>
            <a:endParaRPr lang="en-US" sz="3200" dirty="0"/>
          </a:p>
          <a:p>
            <a:endParaRPr lang="en-US" sz="3200" dirty="0"/>
          </a:p>
        </p:txBody>
      </p:sp>
      <p:pic>
        <p:nvPicPr>
          <p:cNvPr id="7170" name="Picture 2" descr="C:\Users\AWalkden\Downloads\crystal_ball_fortune_400_clr_5900.png">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939318" y="4572000"/>
            <a:ext cx="3757613" cy="5715000"/>
          </a:xfrm>
          <a:prstGeom prst="rect">
            <a:avLst/>
          </a:prstGeom>
          <a:noFill/>
          <a:extLst>
            <a:ext uri="{909E8E84-426E-40dd-AFC4-6F175D3DCCD1}">
              <a14:hiddenFill xmlns=""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6172562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8994" name="Rectangle 2"/>
          <p:cNvSpPr>
            <a:spLocks noGrp="1" noChangeArrowheads="1"/>
          </p:cNvSpPr>
          <p:nvPr>
            <p:ph type="ctrTitle"/>
          </p:nvPr>
        </p:nvSpPr>
        <p:spPr/>
        <p:txBody>
          <a:bodyPr/>
          <a:lstStyle/>
          <a:p>
            <a:r>
              <a:rPr lang="en-US" dirty="0"/>
              <a:t>Demilitarized Zones</a:t>
            </a:r>
            <a:br>
              <a:rPr lang="en-US" dirty="0"/>
            </a:br>
            <a:r>
              <a:rPr lang="en-US" dirty="0"/>
              <a:t>(DMZs)</a:t>
            </a:r>
          </a:p>
        </p:txBody>
      </p:sp>
      <p:sp>
        <p:nvSpPr>
          <p:cNvPr id="1748995" name="Rectangle 3"/>
          <p:cNvSpPr>
            <a:spLocks noGrp="1" noChangeArrowheads="1"/>
          </p:cNvSpPr>
          <p:nvPr>
            <p:ph type="subTitle" idx="1"/>
          </p:nvPr>
        </p:nvSpPr>
        <p:spPr/>
        <p:txBody>
          <a:bodyPr/>
          <a:lstStyle/>
          <a:p>
            <a:r>
              <a:rPr lang="en-US"/>
              <a:t>Chapter 10</a:t>
            </a:r>
          </a:p>
        </p:txBody>
      </p:sp>
    </p:spTree>
    <p:custDataLst>
      <p:tags r:id="rId1"/>
    </p:custDataLst>
    <p:extLst>
      <p:ext uri="{BB962C8B-B14F-4D97-AF65-F5344CB8AC3E}">
        <p14:creationId xmlns:p14="http://schemas.microsoft.com/office/powerpoint/2010/main" val="228660803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42" name="Rectangle 2"/>
          <p:cNvSpPr>
            <a:spLocks noGrp="1" noChangeArrowheads="1"/>
          </p:cNvSpPr>
          <p:nvPr>
            <p:ph type="title"/>
          </p:nvPr>
        </p:nvSpPr>
        <p:spPr/>
        <p:txBody>
          <a:bodyPr/>
          <a:lstStyle/>
          <a:p>
            <a:r>
              <a:rPr lang="en-US"/>
              <a:t>Objectives	</a:t>
            </a:r>
          </a:p>
        </p:txBody>
      </p:sp>
      <p:sp>
        <p:nvSpPr>
          <p:cNvPr id="1751043" name="Rectangle 3"/>
          <p:cNvSpPr>
            <a:spLocks noGrp="1" noChangeArrowheads="1"/>
          </p:cNvSpPr>
          <p:nvPr>
            <p:ph idx="1"/>
          </p:nvPr>
        </p:nvSpPr>
        <p:spPr/>
        <p:txBody>
          <a:bodyPr/>
          <a:lstStyle/>
          <a:p>
            <a:pPr>
              <a:buNone/>
            </a:pPr>
            <a:r>
              <a:rPr lang="en-US" i="1">
                <a:solidFill>
                  <a:srgbClr val="E23B30"/>
                </a:solidFill>
              </a:rPr>
              <a:t>Upon completing this chapter, you will be able to</a:t>
            </a:r>
            <a:endParaRPr lang="en-US">
              <a:solidFill>
                <a:srgbClr val="E23B30"/>
              </a:solidFill>
            </a:endParaRPr>
          </a:p>
          <a:p>
            <a:r>
              <a:rPr lang="en-US"/>
              <a:t>Understand the concepts and benefits of DMZs</a:t>
            </a:r>
          </a:p>
          <a:p>
            <a:r>
              <a:rPr lang="en-US"/>
              <a:t>Understand the architectures and implementation of DMZs</a:t>
            </a:r>
          </a:p>
          <a:p>
            <a:endParaRPr lang="en-US"/>
          </a:p>
        </p:txBody>
      </p:sp>
      <p:pic>
        <p:nvPicPr>
          <p:cNvPr id="12" name="Picture 1" descr="C:\Users\AWalkden.HILL\AppData\Local\Temp\throwing_dart_pc_400_clr.png"/>
          <p:cNvPicPr>
            <a:picLocks noChangeAspect="1" noChangeArrowheads="1"/>
          </p:cNvPicPr>
          <p:nvPr/>
        </p:nvPicPr>
        <p:blipFill>
          <a:blip r:embed="rId4" cstate="print"/>
          <a:srcRect/>
          <a:stretch>
            <a:fillRect/>
          </a:stretch>
        </p:blipFill>
        <p:spPr bwMode="auto">
          <a:xfrm>
            <a:off x="11544300" y="5829300"/>
            <a:ext cx="4286250" cy="4286250"/>
          </a:xfrm>
          <a:prstGeom prst="rect">
            <a:avLst/>
          </a:prstGeom>
          <a:noFill/>
        </p:spPr>
      </p:pic>
    </p:spTree>
    <p:custDataLst>
      <p:tags r:id="rId1"/>
    </p:custDataLst>
    <p:extLst>
      <p:ext uri="{BB962C8B-B14F-4D97-AF65-F5344CB8AC3E}">
        <p14:creationId xmlns:p14="http://schemas.microsoft.com/office/powerpoint/2010/main" val="262072473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Concept of DMZs</a:t>
            </a:r>
          </a:p>
        </p:txBody>
      </p:sp>
      <p:sp>
        <p:nvSpPr>
          <p:cNvPr id="84" name="Content Placeholder 83"/>
          <p:cNvSpPr>
            <a:spLocks noGrp="1"/>
          </p:cNvSpPr>
          <p:nvPr>
            <p:ph idx="1"/>
          </p:nvPr>
        </p:nvSpPr>
        <p:spPr/>
        <p:txBody>
          <a:bodyPr>
            <a:normAutofit fontScale="92500"/>
          </a:bodyPr>
          <a:lstStyle/>
          <a:p>
            <a:r>
              <a:rPr lang="en-US"/>
              <a:t>Sometimes called the “Perimeter Network”</a:t>
            </a:r>
          </a:p>
          <a:p>
            <a:pPr lvl="1"/>
            <a:r>
              <a:rPr lang="en-US"/>
              <a:t>Separate network for the bank’s publically accessible servers/resources </a:t>
            </a:r>
          </a:p>
          <a:p>
            <a:pPr lvl="2"/>
            <a:r>
              <a:rPr lang="en-US"/>
              <a:t>Email servers</a:t>
            </a:r>
          </a:p>
          <a:p>
            <a:pPr lvl="2"/>
            <a:r>
              <a:rPr lang="en-US"/>
              <a:t>Web servers</a:t>
            </a:r>
          </a:p>
          <a:p>
            <a:pPr lvl="2"/>
            <a:r>
              <a:rPr lang="en-US"/>
              <a:t>FTP servers</a:t>
            </a:r>
          </a:p>
          <a:p>
            <a:pPr lvl="2"/>
            <a:r>
              <a:rPr lang="en-US"/>
              <a:t>DNS servers</a:t>
            </a:r>
          </a:p>
          <a:p>
            <a:pPr lvl="2"/>
            <a:r>
              <a:rPr lang="en-US"/>
              <a:t>Etc.</a:t>
            </a:r>
          </a:p>
          <a:p>
            <a:pPr lvl="2"/>
            <a:endParaRPr lang="en-US"/>
          </a:p>
          <a:p>
            <a:pPr lvl="2"/>
            <a:endParaRPr lang="en-US"/>
          </a:p>
          <a:p>
            <a:r>
              <a:rPr lang="en-US"/>
              <a:t>Advantages </a:t>
            </a:r>
          </a:p>
          <a:p>
            <a:pPr lvl="1"/>
            <a:r>
              <a:rPr lang="en-US"/>
              <a:t>A layer of protection from the untrusted public domain, (i.e., the Internet)</a:t>
            </a:r>
          </a:p>
          <a:p>
            <a:pPr lvl="1"/>
            <a:r>
              <a:rPr lang="en-US"/>
              <a:t>Keeps outside traffic off of the internal protected network</a:t>
            </a:r>
          </a:p>
          <a:p>
            <a:endParaRPr lang="en-US"/>
          </a:p>
        </p:txBody>
      </p:sp>
    </p:spTree>
    <p:custDataLst>
      <p:tags r:id="rId1"/>
    </p:custDataLst>
    <p:extLst>
      <p:ext uri="{BB962C8B-B14F-4D97-AF65-F5344CB8AC3E}">
        <p14:creationId xmlns:p14="http://schemas.microsoft.com/office/powerpoint/2010/main" val="390397258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p:cNvGrpSpPr/>
          <p:nvPr/>
        </p:nvGrpSpPr>
        <p:grpSpPr>
          <a:xfrm>
            <a:off x="5029200" y="5943600"/>
            <a:ext cx="5600700" cy="2286000"/>
            <a:chOff x="1828800" y="3962400"/>
            <a:chExt cx="3733800" cy="1524000"/>
          </a:xfrm>
        </p:grpSpPr>
        <p:cxnSp>
          <p:nvCxnSpPr>
            <p:cNvPr id="36" name="Straight Connector 35"/>
            <p:cNvCxnSpPr/>
            <p:nvPr/>
          </p:nvCxnSpPr>
          <p:spPr bwMode="auto">
            <a:xfrm>
              <a:off x="1828800" y="4800600"/>
              <a:ext cx="3733800"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8" name="Straight Connector 37"/>
            <p:cNvCxnSpPr/>
            <p:nvPr/>
          </p:nvCxnSpPr>
          <p:spPr bwMode="auto">
            <a:xfrm flipV="1">
              <a:off x="4114800" y="3962400"/>
              <a:ext cx="0" cy="8382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40" name="Straight Connector 39"/>
            <p:cNvCxnSpPr/>
            <p:nvPr/>
          </p:nvCxnSpPr>
          <p:spPr bwMode="auto">
            <a:xfrm>
              <a:off x="5562600" y="4800600"/>
              <a:ext cx="0" cy="685800"/>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grpSp>
        <p:nvGrpSpPr>
          <p:cNvPr id="19" name="Group 18"/>
          <p:cNvGrpSpPr/>
          <p:nvPr/>
        </p:nvGrpSpPr>
        <p:grpSpPr>
          <a:xfrm>
            <a:off x="5943600" y="4953476"/>
            <a:ext cx="5760720" cy="1257300"/>
            <a:chOff x="762000" y="3314700"/>
            <a:chExt cx="3840480" cy="838200"/>
          </a:xfrm>
        </p:grpSpPr>
        <p:grpSp>
          <p:nvGrpSpPr>
            <p:cNvPr id="5" name="Group 4"/>
            <p:cNvGrpSpPr/>
            <p:nvPr/>
          </p:nvGrpSpPr>
          <p:grpSpPr>
            <a:xfrm>
              <a:off x="762000" y="3314700"/>
              <a:ext cx="3840480" cy="838200"/>
              <a:chOff x="685800" y="5105400"/>
              <a:chExt cx="3840480" cy="838200"/>
            </a:xfrm>
          </p:grpSpPr>
          <p:cxnSp>
            <p:nvCxnSpPr>
              <p:cNvPr id="6" name="Straight Connector 5"/>
              <p:cNvCxnSpPr/>
              <p:nvPr/>
            </p:nvCxnSpPr>
            <p:spPr bwMode="auto">
              <a:xfrm>
                <a:off x="685800" y="5791200"/>
                <a:ext cx="3840480"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685800" y="5638800"/>
                <a:ext cx="0" cy="3048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1676400" y="5105400"/>
                <a:ext cx="0" cy="6858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3733800" y="5105400"/>
                <a:ext cx="0" cy="685800"/>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cxnSp>
          <p:nvCxnSpPr>
            <p:cNvPr id="17" name="Straight Connector 16"/>
            <p:cNvCxnSpPr/>
            <p:nvPr/>
          </p:nvCxnSpPr>
          <p:spPr bwMode="auto">
            <a:xfrm>
              <a:off x="4592096" y="3840144"/>
              <a:ext cx="0" cy="304800"/>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sp>
        <p:nvSpPr>
          <p:cNvPr id="2" name="Title 1"/>
          <p:cNvSpPr>
            <a:spLocks noGrp="1"/>
          </p:cNvSpPr>
          <p:nvPr>
            <p:ph type="title"/>
          </p:nvPr>
        </p:nvSpPr>
        <p:spPr/>
        <p:txBody>
          <a:bodyPr/>
          <a:lstStyle/>
          <a:p>
            <a:r>
              <a:rPr lang="en-US"/>
              <a:t>Implementation of DMZs</a:t>
            </a:r>
          </a:p>
        </p:txBody>
      </p:sp>
      <p:sp>
        <p:nvSpPr>
          <p:cNvPr id="3" name="Content Placeholder 2"/>
          <p:cNvSpPr>
            <a:spLocks noGrp="1"/>
          </p:cNvSpPr>
          <p:nvPr>
            <p:ph idx="1"/>
          </p:nvPr>
        </p:nvSpPr>
        <p:spPr/>
        <p:txBody>
          <a:bodyPr/>
          <a:lstStyle/>
          <a:p>
            <a:r>
              <a:rPr lang="en-US"/>
              <a:t>A network hardware firewall is typically used</a:t>
            </a:r>
          </a:p>
          <a:p>
            <a:r>
              <a:rPr lang="en-US"/>
              <a:t>In its most simple form, it can be just another Layer 3 port on the firewall </a:t>
            </a:r>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58300" y="4343401"/>
            <a:ext cx="1714500" cy="1448753"/>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46420" y="4240670"/>
            <a:ext cx="2286000" cy="1714500"/>
          </a:xfrm>
          <a:prstGeom prst="rect">
            <a:avLst/>
          </a:prstGeom>
        </p:spPr>
      </p:pic>
      <p:sp>
        <p:nvSpPr>
          <p:cNvPr id="14" name="TextBox 13"/>
          <p:cNvSpPr txBox="1"/>
          <p:nvPr/>
        </p:nvSpPr>
        <p:spPr>
          <a:xfrm>
            <a:off x="6560821" y="3710774"/>
            <a:ext cx="4124837" cy="507831"/>
          </a:xfrm>
          <a:prstGeom prst="rect">
            <a:avLst/>
          </a:prstGeom>
          <a:noFill/>
        </p:spPr>
        <p:txBody>
          <a:bodyPr wrap="square" rtlCol="0" anchor="ctr">
            <a:spAutoFit/>
          </a:bodyPr>
          <a:lstStyle/>
          <a:p>
            <a:r>
              <a:rPr lang="en-US" sz="2700">
                <a:latin typeface="+mj-lt"/>
              </a:rPr>
              <a:t>Local Area Network</a:t>
            </a:r>
          </a:p>
        </p:txBody>
      </p:sp>
      <p:grpSp>
        <p:nvGrpSpPr>
          <p:cNvPr id="21" name="Group 20"/>
          <p:cNvGrpSpPr/>
          <p:nvPr/>
        </p:nvGrpSpPr>
        <p:grpSpPr>
          <a:xfrm>
            <a:off x="3086100" y="6104660"/>
            <a:ext cx="2468880" cy="1323687"/>
            <a:chOff x="5257800" y="1828800"/>
            <a:chExt cx="1645920" cy="882458"/>
          </a:xfrm>
        </p:grpSpPr>
        <p:sp>
          <p:nvSpPr>
            <p:cNvPr id="22" name="Cloud 21"/>
            <p:cNvSpPr>
              <a:spLocks/>
            </p:cNvSpPr>
            <p:nvPr/>
          </p:nvSpPr>
          <p:spPr bwMode="auto">
            <a:xfrm>
              <a:off x="5257800" y="1828800"/>
              <a:ext cx="1645920" cy="578611"/>
            </a:xfrm>
            <a:prstGeom prst="cloud">
              <a:avLst/>
            </a:prstGeom>
            <a:solidFill>
              <a:schemeClr val="accent5"/>
            </a:solidFill>
            <a:ln w="2857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endParaRPr lang="en-US" sz="3300" b="1">
                <a:latin typeface="Arial Narrow" pitchFamily="34" charset="0"/>
              </a:endParaRPr>
            </a:p>
          </p:txBody>
        </p:sp>
        <p:sp>
          <p:nvSpPr>
            <p:cNvPr id="23" name="TextBox 22"/>
            <p:cNvSpPr txBox="1"/>
            <p:nvPr/>
          </p:nvSpPr>
          <p:spPr>
            <a:xfrm>
              <a:off x="5257800" y="2372704"/>
              <a:ext cx="1524000" cy="338554"/>
            </a:xfrm>
            <a:prstGeom prst="rect">
              <a:avLst/>
            </a:prstGeom>
            <a:noFill/>
          </p:spPr>
          <p:txBody>
            <a:bodyPr wrap="square" rtlCol="0" anchor="ctr">
              <a:spAutoFit/>
            </a:bodyPr>
            <a:lstStyle/>
            <a:p>
              <a:r>
                <a:rPr lang="en-US" sz="2700">
                  <a:latin typeface="+mj-lt"/>
                </a:rPr>
                <a:t>Public Internet</a:t>
              </a:r>
            </a:p>
          </p:txBody>
        </p:sp>
      </p:grpSp>
      <p:sp>
        <p:nvSpPr>
          <p:cNvPr id="24" name="TextBox 23"/>
          <p:cNvSpPr txBox="1"/>
          <p:nvPr/>
        </p:nvSpPr>
        <p:spPr>
          <a:xfrm>
            <a:off x="11544301" y="7615548"/>
            <a:ext cx="2753237" cy="507831"/>
          </a:xfrm>
          <a:prstGeom prst="rect">
            <a:avLst/>
          </a:prstGeom>
          <a:noFill/>
        </p:spPr>
        <p:txBody>
          <a:bodyPr wrap="square" rtlCol="0" anchor="ctr">
            <a:spAutoFit/>
          </a:bodyPr>
          <a:lstStyle/>
          <a:p>
            <a:r>
              <a:rPr lang="en-US" sz="2700">
                <a:latin typeface="+mj-lt"/>
              </a:rPr>
              <a:t>DMZ Network</a:t>
            </a:r>
          </a:p>
        </p:txBody>
      </p:sp>
      <p:grpSp>
        <p:nvGrpSpPr>
          <p:cNvPr id="25" name="Group 24"/>
          <p:cNvGrpSpPr/>
          <p:nvPr/>
        </p:nvGrpSpPr>
        <p:grpSpPr>
          <a:xfrm>
            <a:off x="10401300" y="7200900"/>
            <a:ext cx="4800600" cy="2057400"/>
            <a:chOff x="762000" y="3314700"/>
            <a:chExt cx="3200400" cy="1371600"/>
          </a:xfrm>
        </p:grpSpPr>
        <p:grpSp>
          <p:nvGrpSpPr>
            <p:cNvPr id="26" name="Group 25"/>
            <p:cNvGrpSpPr/>
            <p:nvPr/>
          </p:nvGrpSpPr>
          <p:grpSpPr>
            <a:xfrm>
              <a:off x="762000" y="3314700"/>
              <a:ext cx="3200400" cy="1371600"/>
              <a:chOff x="685800" y="5105400"/>
              <a:chExt cx="3200400" cy="1371600"/>
            </a:xfrm>
          </p:grpSpPr>
          <p:cxnSp>
            <p:nvCxnSpPr>
              <p:cNvPr id="28" name="Straight Connector 27"/>
              <p:cNvCxnSpPr/>
              <p:nvPr/>
            </p:nvCxnSpPr>
            <p:spPr bwMode="auto">
              <a:xfrm>
                <a:off x="685800" y="5791200"/>
                <a:ext cx="3200400"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29" name="Straight Connector 28"/>
              <p:cNvCxnSpPr/>
              <p:nvPr/>
            </p:nvCxnSpPr>
            <p:spPr bwMode="auto">
              <a:xfrm>
                <a:off x="685800" y="5638800"/>
                <a:ext cx="0" cy="3048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0" name="Straight Connector 29"/>
              <p:cNvCxnSpPr/>
              <p:nvPr/>
            </p:nvCxnSpPr>
            <p:spPr bwMode="auto">
              <a:xfrm>
                <a:off x="2133600" y="5791200"/>
                <a:ext cx="0" cy="6858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1" name="Straight Connector 30"/>
              <p:cNvCxnSpPr/>
              <p:nvPr/>
            </p:nvCxnSpPr>
            <p:spPr bwMode="auto">
              <a:xfrm>
                <a:off x="3733800" y="5105400"/>
                <a:ext cx="0" cy="685800"/>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cxnSp>
          <p:nvCxnSpPr>
            <p:cNvPr id="27" name="Straight Connector 26"/>
            <p:cNvCxnSpPr/>
            <p:nvPr/>
          </p:nvCxnSpPr>
          <p:spPr bwMode="auto">
            <a:xfrm>
              <a:off x="3962400" y="3840144"/>
              <a:ext cx="0" cy="304800"/>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pic>
        <p:nvPicPr>
          <p:cNvPr id="32" name="Picture 3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825259" y="8572500"/>
            <a:ext cx="1478757" cy="1714500"/>
          </a:xfrm>
          <a:prstGeom prst="rect">
            <a:avLst/>
          </a:prstGeom>
        </p:spPr>
      </p:pic>
      <p:pic>
        <p:nvPicPr>
          <p:cNvPr id="16" name="Picture 1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180343" y="6286500"/>
            <a:ext cx="1478757" cy="1714500"/>
          </a:xfrm>
          <a:prstGeom prst="rect">
            <a:avLst/>
          </a:prstGeom>
        </p:spPr>
      </p:pic>
      <p:pic>
        <p:nvPicPr>
          <p:cNvPr id="33" name="Picture 3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29501" y="6515100"/>
            <a:ext cx="2252774" cy="1549908"/>
          </a:xfrm>
          <a:prstGeom prst="rect">
            <a:avLst/>
          </a:prstGeom>
        </p:spPr>
      </p:pic>
    </p:spTree>
    <p:custDataLst>
      <p:tags r:id="rId1"/>
    </p:custDataLst>
    <p:extLst>
      <p:ext uri="{BB962C8B-B14F-4D97-AF65-F5344CB8AC3E}">
        <p14:creationId xmlns:p14="http://schemas.microsoft.com/office/powerpoint/2010/main" val="267131925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Implementation of DMZs (Cont.)</a:t>
            </a:r>
          </a:p>
        </p:txBody>
      </p:sp>
      <p:sp>
        <p:nvSpPr>
          <p:cNvPr id="3" name="Content Placeholder 2"/>
          <p:cNvSpPr>
            <a:spLocks noGrp="1"/>
          </p:cNvSpPr>
          <p:nvPr>
            <p:ph idx="1"/>
          </p:nvPr>
        </p:nvSpPr>
        <p:spPr/>
        <p:txBody>
          <a:bodyPr/>
          <a:lstStyle/>
          <a:p>
            <a:r>
              <a:rPr lang="en-US"/>
              <a:t>Firewalls built for networks have the extra ports and functionality needed to build a DMZ </a:t>
            </a:r>
          </a:p>
          <a:p>
            <a:r>
              <a:rPr lang="en-US"/>
              <a:t>Key benefit is the bank can place all the publically accessible resources in the DMZ and make only those IP Addresses available to the public domain</a:t>
            </a:r>
          </a:p>
          <a:p>
            <a:r>
              <a:rPr lang="en-US"/>
              <a:t>These features do not exist on lower-end routers designed for the SOHO space, as those size users typically host such services with a service provider </a:t>
            </a:r>
          </a:p>
        </p:txBody>
      </p:sp>
    </p:spTree>
    <p:custDataLst>
      <p:tags r:id="rId1"/>
    </p:custDataLst>
    <p:extLst>
      <p:ext uri="{BB962C8B-B14F-4D97-AF65-F5344CB8AC3E}">
        <p14:creationId xmlns:p14="http://schemas.microsoft.com/office/powerpoint/2010/main" val="324657572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p:cNvGrpSpPr/>
          <p:nvPr/>
        </p:nvGrpSpPr>
        <p:grpSpPr>
          <a:xfrm>
            <a:off x="12458700" y="5715000"/>
            <a:ext cx="2057400" cy="1371600"/>
            <a:chOff x="6781800" y="3810000"/>
            <a:chExt cx="1371600" cy="914400"/>
          </a:xfrm>
        </p:grpSpPr>
        <p:cxnSp>
          <p:nvCxnSpPr>
            <p:cNvPr id="74" name="Straight Connector 73"/>
            <p:cNvCxnSpPr/>
            <p:nvPr/>
          </p:nvCxnSpPr>
          <p:spPr bwMode="auto">
            <a:xfrm flipH="1">
              <a:off x="6781800" y="3810000"/>
              <a:ext cx="685800" cy="9144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76" name="Straight Connector 75"/>
            <p:cNvCxnSpPr/>
            <p:nvPr/>
          </p:nvCxnSpPr>
          <p:spPr bwMode="auto">
            <a:xfrm>
              <a:off x="7620000" y="3810000"/>
              <a:ext cx="533400" cy="762000"/>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grpSp>
        <p:nvGrpSpPr>
          <p:cNvPr id="69" name="Group 68"/>
          <p:cNvGrpSpPr/>
          <p:nvPr/>
        </p:nvGrpSpPr>
        <p:grpSpPr>
          <a:xfrm>
            <a:off x="8343900" y="7200900"/>
            <a:ext cx="1600200" cy="1143000"/>
            <a:chOff x="4038600" y="4800600"/>
            <a:chExt cx="1066800" cy="762000"/>
          </a:xfrm>
        </p:grpSpPr>
        <p:cxnSp>
          <p:nvCxnSpPr>
            <p:cNvPr id="48" name="Straight Connector 47"/>
            <p:cNvCxnSpPr/>
            <p:nvPr/>
          </p:nvCxnSpPr>
          <p:spPr bwMode="auto">
            <a:xfrm flipH="1">
              <a:off x="4038600" y="4800600"/>
              <a:ext cx="381001" cy="7620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51" name="Straight Connector 50"/>
            <p:cNvCxnSpPr/>
            <p:nvPr/>
          </p:nvCxnSpPr>
          <p:spPr bwMode="auto">
            <a:xfrm>
              <a:off x="4572000" y="4800600"/>
              <a:ext cx="0" cy="7620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53" name="Straight Connector 52"/>
            <p:cNvCxnSpPr/>
            <p:nvPr/>
          </p:nvCxnSpPr>
          <p:spPr bwMode="auto">
            <a:xfrm>
              <a:off x="4724400" y="4800600"/>
              <a:ext cx="381000" cy="685800"/>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grpSp>
        <p:nvGrpSpPr>
          <p:cNvPr id="46" name="Group 45"/>
          <p:cNvGrpSpPr/>
          <p:nvPr/>
        </p:nvGrpSpPr>
        <p:grpSpPr>
          <a:xfrm>
            <a:off x="8229600" y="5898384"/>
            <a:ext cx="1028700" cy="1257300"/>
            <a:chOff x="3962400" y="3962400"/>
            <a:chExt cx="685800" cy="838200"/>
          </a:xfrm>
        </p:grpSpPr>
        <p:cxnSp>
          <p:nvCxnSpPr>
            <p:cNvPr id="45" name="Straight Connector 44"/>
            <p:cNvCxnSpPr/>
            <p:nvPr/>
          </p:nvCxnSpPr>
          <p:spPr bwMode="auto">
            <a:xfrm>
              <a:off x="4648200" y="3962400"/>
              <a:ext cx="0" cy="8382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43" name="Straight Connector 42"/>
            <p:cNvCxnSpPr/>
            <p:nvPr/>
          </p:nvCxnSpPr>
          <p:spPr bwMode="auto">
            <a:xfrm>
              <a:off x="3962400" y="3962400"/>
              <a:ext cx="685800"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cxnSp>
        <p:nvCxnSpPr>
          <p:cNvPr id="38" name="Straight Connector 37"/>
          <p:cNvCxnSpPr/>
          <p:nvPr/>
        </p:nvCxnSpPr>
        <p:spPr bwMode="auto">
          <a:xfrm>
            <a:off x="4210906" y="5812972"/>
            <a:ext cx="9601200"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41" name="Straight Connector 40"/>
          <p:cNvCxnSpPr/>
          <p:nvPr/>
        </p:nvCxnSpPr>
        <p:spPr bwMode="auto">
          <a:xfrm flipH="1">
            <a:off x="3688264" y="6727217"/>
            <a:ext cx="342900" cy="125730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2" name="Title 1"/>
          <p:cNvSpPr>
            <a:spLocks noGrp="1"/>
          </p:cNvSpPr>
          <p:nvPr>
            <p:ph type="title"/>
          </p:nvPr>
        </p:nvSpPr>
        <p:spPr/>
        <p:txBody>
          <a:bodyPr/>
          <a:lstStyle/>
          <a:p>
            <a:r>
              <a:rPr lang="en-US"/>
              <a:t>Architectures of DMZs: Example 1</a:t>
            </a:r>
          </a:p>
        </p:txBody>
      </p:sp>
      <p:sp>
        <p:nvSpPr>
          <p:cNvPr id="3" name="Content Placeholder 2"/>
          <p:cNvSpPr>
            <a:spLocks noGrp="1"/>
          </p:cNvSpPr>
          <p:nvPr>
            <p:ph idx="1"/>
          </p:nvPr>
        </p:nvSpPr>
        <p:spPr/>
        <p:txBody>
          <a:bodyPr/>
          <a:lstStyle/>
          <a:p>
            <a:r>
              <a:rPr lang="en-US"/>
              <a:t>VLANs may be used as well to “imitate” a DMZ, if supported on the firewall</a:t>
            </a:r>
          </a:p>
          <a:p>
            <a:r>
              <a:rPr lang="en-US"/>
              <a:t>As an example</a:t>
            </a:r>
          </a:p>
          <a:p>
            <a:pPr lvl="1"/>
            <a:r>
              <a:rPr lang="en-US"/>
              <a:t>One VLAN for internal network </a:t>
            </a:r>
          </a:p>
          <a:p>
            <a:pPr lvl="1"/>
            <a:r>
              <a:rPr lang="en-US"/>
              <a:t>One VLAN for DMZ network</a:t>
            </a:r>
          </a:p>
          <a:p>
            <a:pPr lvl="1"/>
            <a:endParaRPr lang="en-US"/>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25606" y="5298622"/>
            <a:ext cx="1571625" cy="1081278"/>
          </a:xfrm>
          <a:prstGeom prst="rect">
            <a:avLst/>
          </a:prstGeom>
        </p:spPr>
      </p:pic>
      <p:grpSp>
        <p:nvGrpSpPr>
          <p:cNvPr id="13" name="Group 12"/>
          <p:cNvGrpSpPr/>
          <p:nvPr/>
        </p:nvGrpSpPr>
        <p:grpSpPr>
          <a:xfrm>
            <a:off x="7658100" y="8001000"/>
            <a:ext cx="3086100" cy="1900239"/>
            <a:chOff x="3581400" y="5334000"/>
            <a:chExt cx="2057400" cy="1266826"/>
          </a:xfrm>
        </p:grpSpPr>
        <p:grpSp>
          <p:nvGrpSpPr>
            <p:cNvPr id="12" name="Group 11"/>
            <p:cNvGrpSpPr/>
            <p:nvPr/>
          </p:nvGrpSpPr>
          <p:grpSpPr>
            <a:xfrm>
              <a:off x="3581400" y="5334000"/>
              <a:ext cx="985838" cy="1266826"/>
              <a:chOff x="3581400" y="5334000"/>
              <a:chExt cx="985838" cy="1266826"/>
            </a:xfrm>
          </p:grpSpPr>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81400" y="5334000"/>
                <a:ext cx="985838" cy="1143000"/>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88569" y="6172201"/>
                <a:ext cx="571500" cy="428625"/>
              </a:xfrm>
              <a:prstGeom prst="rect">
                <a:avLst/>
              </a:prstGeom>
            </p:spPr>
          </p:pic>
        </p:grpSp>
        <p:grpSp>
          <p:nvGrpSpPr>
            <p:cNvPr id="14" name="Group 13"/>
            <p:cNvGrpSpPr/>
            <p:nvPr/>
          </p:nvGrpSpPr>
          <p:grpSpPr>
            <a:xfrm>
              <a:off x="4119562" y="5334000"/>
              <a:ext cx="985838" cy="1266826"/>
              <a:chOff x="3581400" y="5334000"/>
              <a:chExt cx="985838" cy="1266826"/>
            </a:xfrm>
          </p:grpSpPr>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81400" y="5334000"/>
                <a:ext cx="985838" cy="1143000"/>
              </a:xfrm>
              <a:prstGeom prst="rect">
                <a:avLst/>
              </a:prstGeom>
            </p:spPr>
          </p:pic>
          <p:pic>
            <p:nvPicPr>
              <p:cNvPr id="16" name="Picture 1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88569" y="6172201"/>
                <a:ext cx="571500" cy="428625"/>
              </a:xfrm>
              <a:prstGeom prst="rect">
                <a:avLst/>
              </a:prstGeom>
            </p:spPr>
          </p:pic>
        </p:grpSp>
        <p:grpSp>
          <p:nvGrpSpPr>
            <p:cNvPr id="17" name="Group 16"/>
            <p:cNvGrpSpPr/>
            <p:nvPr/>
          </p:nvGrpSpPr>
          <p:grpSpPr>
            <a:xfrm>
              <a:off x="4652962" y="5334000"/>
              <a:ext cx="985838" cy="1266826"/>
              <a:chOff x="3581400" y="5334000"/>
              <a:chExt cx="985838" cy="1266826"/>
            </a:xfrm>
          </p:grpSpPr>
          <p:pic>
            <p:nvPicPr>
              <p:cNvPr id="18" name="Picture 1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81400" y="5334000"/>
                <a:ext cx="985838" cy="1143000"/>
              </a:xfrm>
              <a:prstGeom prst="rect">
                <a:avLst/>
              </a:prstGeom>
            </p:spPr>
          </p:pic>
          <p:pic>
            <p:nvPicPr>
              <p:cNvPr id="19" name="Picture 1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88569" y="6172201"/>
                <a:ext cx="571500" cy="428625"/>
              </a:xfrm>
              <a:prstGeom prst="rect">
                <a:avLst/>
              </a:prstGeom>
            </p:spPr>
          </p:pic>
        </p:grpSp>
      </p:grpSp>
      <p:sp>
        <p:nvSpPr>
          <p:cNvPr id="20" name="TextBox 19"/>
          <p:cNvSpPr txBox="1"/>
          <p:nvPr/>
        </p:nvSpPr>
        <p:spPr>
          <a:xfrm>
            <a:off x="8229600" y="9787248"/>
            <a:ext cx="1943100" cy="507831"/>
          </a:xfrm>
          <a:prstGeom prst="rect">
            <a:avLst/>
          </a:prstGeom>
          <a:noFill/>
        </p:spPr>
        <p:txBody>
          <a:bodyPr wrap="square" rtlCol="0" anchor="ctr">
            <a:spAutoFit/>
          </a:bodyPr>
          <a:lstStyle/>
          <a:p>
            <a:r>
              <a:rPr lang="en-US" sz="2700">
                <a:latin typeface="+mj-lt"/>
              </a:rPr>
              <a:t>Web Farm</a:t>
            </a:r>
          </a:p>
        </p:txBody>
      </p:sp>
      <p:grpSp>
        <p:nvGrpSpPr>
          <p:cNvPr id="21" name="Group 20"/>
          <p:cNvGrpSpPr/>
          <p:nvPr/>
        </p:nvGrpSpPr>
        <p:grpSpPr>
          <a:xfrm>
            <a:off x="5985694" y="5584371"/>
            <a:ext cx="1143000" cy="858984"/>
            <a:chOff x="2402392" y="3657600"/>
            <a:chExt cx="762000" cy="572656"/>
          </a:xfrm>
        </p:grpSpPr>
        <p:pic>
          <p:nvPicPr>
            <p:cNvPr id="22" name="Picture 2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43536" y="3657600"/>
              <a:ext cx="475529" cy="323116"/>
            </a:xfrm>
            <a:prstGeom prst="rect">
              <a:avLst/>
            </a:prstGeom>
          </p:spPr>
        </p:pic>
        <p:sp>
          <p:nvSpPr>
            <p:cNvPr id="23" name="TextBox 22"/>
            <p:cNvSpPr txBox="1"/>
            <p:nvPr/>
          </p:nvSpPr>
          <p:spPr>
            <a:xfrm>
              <a:off x="2402392" y="3984035"/>
              <a:ext cx="762000" cy="246221"/>
            </a:xfrm>
            <a:prstGeom prst="rect">
              <a:avLst/>
            </a:prstGeom>
            <a:noFill/>
          </p:spPr>
          <p:txBody>
            <a:bodyPr wrap="square" rtlCol="0" anchor="ctr">
              <a:spAutoFit/>
            </a:bodyPr>
            <a:lstStyle/>
            <a:p>
              <a:r>
                <a:rPr lang="en-US">
                  <a:latin typeface="+mj-lt"/>
                </a:rPr>
                <a:t>Router</a:t>
              </a:r>
            </a:p>
          </p:txBody>
        </p:sp>
      </p:grpSp>
      <p:grpSp>
        <p:nvGrpSpPr>
          <p:cNvPr id="24" name="Group 23"/>
          <p:cNvGrpSpPr/>
          <p:nvPr/>
        </p:nvGrpSpPr>
        <p:grpSpPr>
          <a:xfrm>
            <a:off x="2716714" y="5715000"/>
            <a:ext cx="2468880" cy="1636956"/>
            <a:chOff x="5257800" y="1828800"/>
            <a:chExt cx="1645920" cy="882458"/>
          </a:xfrm>
        </p:grpSpPr>
        <p:sp>
          <p:nvSpPr>
            <p:cNvPr id="25" name="Cloud 24"/>
            <p:cNvSpPr>
              <a:spLocks/>
            </p:cNvSpPr>
            <p:nvPr/>
          </p:nvSpPr>
          <p:spPr bwMode="auto">
            <a:xfrm>
              <a:off x="5257800" y="1828800"/>
              <a:ext cx="1645920" cy="578611"/>
            </a:xfrm>
            <a:prstGeom prst="cloud">
              <a:avLst/>
            </a:prstGeom>
            <a:solidFill>
              <a:schemeClr val="accent5"/>
            </a:solidFill>
            <a:ln w="2857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endParaRPr lang="en-US" sz="3300" b="1">
                <a:latin typeface="Arial Narrow" pitchFamily="34" charset="0"/>
              </a:endParaRPr>
            </a:p>
          </p:txBody>
        </p:sp>
        <p:sp>
          <p:nvSpPr>
            <p:cNvPr id="26" name="TextBox 25"/>
            <p:cNvSpPr txBox="1"/>
            <p:nvPr/>
          </p:nvSpPr>
          <p:spPr>
            <a:xfrm>
              <a:off x="5257800" y="2372704"/>
              <a:ext cx="1524000" cy="338554"/>
            </a:xfrm>
            <a:prstGeom prst="rect">
              <a:avLst/>
            </a:prstGeom>
            <a:noFill/>
          </p:spPr>
          <p:txBody>
            <a:bodyPr wrap="square" rtlCol="0" anchor="ctr">
              <a:spAutoFit/>
            </a:bodyPr>
            <a:lstStyle/>
            <a:p>
              <a:r>
                <a:rPr lang="en-US" sz="2700">
                  <a:latin typeface="+mj-lt"/>
                </a:rPr>
                <a:t>Public Internet</a:t>
              </a:r>
            </a:p>
          </p:txBody>
        </p:sp>
      </p:grpSp>
      <p:grpSp>
        <p:nvGrpSpPr>
          <p:cNvPr id="27" name="Group 26"/>
          <p:cNvGrpSpPr/>
          <p:nvPr/>
        </p:nvGrpSpPr>
        <p:grpSpPr>
          <a:xfrm>
            <a:off x="13126306" y="5243783"/>
            <a:ext cx="1143000" cy="785969"/>
            <a:chOff x="7315200" y="3118577"/>
            <a:chExt cx="762000" cy="523979"/>
          </a:xfrm>
        </p:grpSpPr>
        <p:pic>
          <p:nvPicPr>
            <p:cNvPr id="29" name="Picture 3" descr="image001"/>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422356" y="3368712"/>
              <a:ext cx="547688" cy="273844"/>
            </a:xfrm>
            <a:prstGeom prst="rect">
              <a:avLst/>
            </a:prstGeom>
            <a:noFill/>
            <a:ln w="9525">
              <a:noFill/>
              <a:miter lim="800000"/>
              <a:headEnd/>
              <a:tailEnd/>
            </a:ln>
          </p:spPr>
        </p:pic>
        <p:sp>
          <p:nvSpPr>
            <p:cNvPr id="31" name="TextBox 30"/>
            <p:cNvSpPr txBox="1"/>
            <p:nvPr/>
          </p:nvSpPr>
          <p:spPr>
            <a:xfrm>
              <a:off x="7315200" y="3118577"/>
              <a:ext cx="762000" cy="246221"/>
            </a:xfrm>
            <a:prstGeom prst="rect">
              <a:avLst/>
            </a:prstGeom>
            <a:noFill/>
          </p:spPr>
          <p:txBody>
            <a:bodyPr wrap="square" rtlCol="0" anchor="ctr">
              <a:spAutoFit/>
            </a:bodyPr>
            <a:lstStyle/>
            <a:p>
              <a:r>
                <a:rPr lang="en-US">
                  <a:latin typeface="+mj-lt"/>
                </a:rPr>
                <a:t>Switch</a:t>
              </a:r>
            </a:p>
          </p:txBody>
        </p:sp>
      </p:grpSp>
      <p:grpSp>
        <p:nvGrpSpPr>
          <p:cNvPr id="32" name="Group 31"/>
          <p:cNvGrpSpPr/>
          <p:nvPr/>
        </p:nvGrpSpPr>
        <p:grpSpPr>
          <a:xfrm>
            <a:off x="8458200" y="6839539"/>
            <a:ext cx="2628900" cy="646331"/>
            <a:chOff x="4114800" y="4501328"/>
            <a:chExt cx="1752600" cy="430887"/>
          </a:xfrm>
        </p:grpSpPr>
        <p:pic>
          <p:nvPicPr>
            <p:cNvPr id="30" name="Picture 2" descr="\\Col-srvr1\elmov\Docbase\ATT_Voice_Transformation\~Tier_2_PPTs\ATT_VT_T2_M03\graphics\PBX-Switch.jpg"/>
            <p:cNvPicPr>
              <a:picLocks noChangeAspect="1" noChangeArrowheads="1"/>
            </p:cNvPicPr>
            <p:nvPr/>
          </p:nvPicPr>
          <p:blipFill rotWithShape="1">
            <a:blip r:embed="rId9" cstate="email">
              <a:clrChange>
                <a:clrFrom>
                  <a:srgbClr val="FDFDFD"/>
                </a:clrFrom>
                <a:clrTo>
                  <a:srgbClr val="FDFDFD">
                    <a:alpha val="0"/>
                  </a:srgbClr>
                </a:clrTo>
              </a:clrChange>
              <a:extLst>
                <a:ext uri="{28A0092B-C50C-407E-A947-70E740481C1C}">
                  <a14:useLocalDpi xmlns:a14="http://schemas.microsoft.com/office/drawing/2010/main"/>
                </a:ext>
              </a:extLst>
            </a:blip>
            <a:srcRect/>
            <a:stretch/>
          </p:blipFill>
          <p:spPr bwMode="auto">
            <a:xfrm>
              <a:off x="4114800" y="4533900"/>
              <a:ext cx="914400" cy="365742"/>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4953000" y="4501328"/>
              <a:ext cx="914400" cy="430887"/>
            </a:xfrm>
            <a:prstGeom prst="rect">
              <a:avLst/>
            </a:prstGeom>
            <a:noFill/>
          </p:spPr>
          <p:txBody>
            <a:bodyPr wrap="square" rtlCol="0" anchor="ctr">
              <a:spAutoFit/>
            </a:bodyPr>
            <a:lstStyle/>
            <a:p>
              <a:r>
                <a:rPr lang="en-US">
                  <a:latin typeface="+mj-lt"/>
                </a:rPr>
                <a:t>Load </a:t>
              </a:r>
              <a:br>
                <a:rPr lang="en-US">
                  <a:latin typeface="+mj-lt"/>
                </a:rPr>
              </a:br>
              <a:r>
                <a:rPr lang="en-US">
                  <a:latin typeface="+mj-lt"/>
                </a:rPr>
                <a:t>Balancer</a:t>
              </a:r>
            </a:p>
          </p:txBody>
        </p:sp>
      </p:grpSp>
      <p:pic>
        <p:nvPicPr>
          <p:cNvPr id="35" name="Picture 3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917623" y="7661374"/>
            <a:ext cx="1428750" cy="1071563"/>
          </a:xfrm>
          <a:prstGeom prst="rect">
            <a:avLst/>
          </a:prstGeom>
        </p:spPr>
      </p:pic>
      <p:sp>
        <p:nvSpPr>
          <p:cNvPr id="36" name="TextBox 35"/>
          <p:cNvSpPr txBox="1"/>
          <p:nvPr/>
        </p:nvSpPr>
        <p:spPr>
          <a:xfrm>
            <a:off x="3086100" y="8893509"/>
            <a:ext cx="1143000" cy="646331"/>
          </a:xfrm>
          <a:prstGeom prst="rect">
            <a:avLst/>
          </a:prstGeom>
          <a:noFill/>
        </p:spPr>
        <p:txBody>
          <a:bodyPr wrap="square" rtlCol="0" anchor="ctr">
            <a:spAutoFit/>
          </a:bodyPr>
          <a:lstStyle/>
          <a:p>
            <a:r>
              <a:rPr lang="en-US">
                <a:latin typeface="+mj-lt"/>
              </a:rPr>
              <a:t>Remote Clients</a:t>
            </a:r>
          </a:p>
        </p:txBody>
      </p:sp>
      <p:grpSp>
        <p:nvGrpSpPr>
          <p:cNvPr id="5" name="Group 4"/>
          <p:cNvGrpSpPr/>
          <p:nvPr/>
        </p:nvGrpSpPr>
        <p:grpSpPr>
          <a:xfrm>
            <a:off x="11490288" y="6858001"/>
            <a:ext cx="1943100" cy="2553842"/>
            <a:chOff x="6136192" y="4572000"/>
            <a:chExt cx="1295400" cy="1702561"/>
          </a:xfrm>
        </p:grpSpPr>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24600" y="4572000"/>
              <a:ext cx="985838" cy="1143000"/>
            </a:xfrm>
            <a:prstGeom prst="rect">
              <a:avLst/>
            </a:prstGeom>
          </p:spPr>
        </p:pic>
        <p:sp>
          <p:nvSpPr>
            <p:cNvPr id="70" name="TextBox 69"/>
            <p:cNvSpPr txBox="1"/>
            <p:nvPr/>
          </p:nvSpPr>
          <p:spPr>
            <a:xfrm>
              <a:off x="6136192" y="5659008"/>
              <a:ext cx="1295400" cy="615553"/>
            </a:xfrm>
            <a:prstGeom prst="rect">
              <a:avLst/>
            </a:prstGeom>
            <a:noFill/>
          </p:spPr>
          <p:txBody>
            <a:bodyPr wrap="square" rtlCol="0" anchor="ctr">
              <a:spAutoFit/>
            </a:bodyPr>
            <a:lstStyle/>
            <a:p>
              <a:r>
                <a:rPr lang="en-US" sz="2700">
                  <a:latin typeface="+mj-lt"/>
                </a:rPr>
                <a:t>Database</a:t>
              </a:r>
              <a:br>
                <a:rPr lang="en-US" sz="2700">
                  <a:latin typeface="+mj-lt"/>
                </a:rPr>
              </a:br>
              <a:r>
                <a:rPr lang="en-US" sz="2700">
                  <a:latin typeface="+mj-lt"/>
                </a:rPr>
                <a:t>Server</a:t>
              </a:r>
            </a:p>
          </p:txBody>
        </p:sp>
      </p:grpSp>
      <p:grpSp>
        <p:nvGrpSpPr>
          <p:cNvPr id="37" name="Group 36"/>
          <p:cNvGrpSpPr/>
          <p:nvPr/>
        </p:nvGrpSpPr>
        <p:grpSpPr>
          <a:xfrm>
            <a:off x="13716000" y="6743701"/>
            <a:ext cx="2171700" cy="2668142"/>
            <a:chOff x="7620000" y="4495800"/>
            <a:chExt cx="1447800" cy="1778761"/>
          </a:xfrm>
        </p:grpSpPr>
        <p:grpSp>
          <p:nvGrpSpPr>
            <p:cNvPr id="34" name="Group 33"/>
            <p:cNvGrpSpPr/>
            <p:nvPr/>
          </p:nvGrpSpPr>
          <p:grpSpPr>
            <a:xfrm>
              <a:off x="7772400" y="4495800"/>
              <a:ext cx="1138238" cy="1295400"/>
              <a:chOff x="7924800" y="4267200"/>
              <a:chExt cx="1138238" cy="1295400"/>
            </a:xfrm>
          </p:grpSpPr>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24800" y="4267200"/>
                <a:ext cx="985838" cy="1143000"/>
              </a:xfrm>
              <a:prstGeom prst="rect">
                <a:avLst/>
              </a:prstGeom>
            </p:spPr>
          </p:pic>
          <p:pic>
            <p:nvPicPr>
              <p:cNvPr id="28" name="Picture 2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77200" y="4419600"/>
                <a:ext cx="985838" cy="1143000"/>
              </a:xfrm>
              <a:prstGeom prst="rect">
                <a:avLst/>
              </a:prstGeom>
            </p:spPr>
          </p:pic>
        </p:grpSp>
        <p:sp>
          <p:nvSpPr>
            <p:cNvPr id="71" name="TextBox 70"/>
            <p:cNvSpPr txBox="1"/>
            <p:nvPr/>
          </p:nvSpPr>
          <p:spPr>
            <a:xfrm>
              <a:off x="7620000" y="5659008"/>
              <a:ext cx="1447800" cy="615553"/>
            </a:xfrm>
            <a:prstGeom prst="rect">
              <a:avLst/>
            </a:prstGeom>
            <a:noFill/>
          </p:spPr>
          <p:txBody>
            <a:bodyPr wrap="square" rtlCol="0" anchor="ctr">
              <a:spAutoFit/>
            </a:bodyPr>
            <a:lstStyle/>
            <a:p>
              <a:r>
                <a:rPr lang="en-US" sz="2700">
                  <a:latin typeface="+mj-lt"/>
                </a:rPr>
                <a:t>Application</a:t>
              </a:r>
              <a:br>
                <a:rPr lang="en-US" sz="2700">
                  <a:latin typeface="+mj-lt"/>
                </a:rPr>
              </a:br>
              <a:r>
                <a:rPr lang="en-US" sz="2700">
                  <a:latin typeface="+mj-lt"/>
                </a:rPr>
                <a:t>Server</a:t>
              </a:r>
            </a:p>
          </p:txBody>
        </p:sp>
      </p:grpSp>
    </p:spTree>
    <p:custDataLst>
      <p:tags r:id="rId1"/>
    </p:custDataLst>
    <p:extLst>
      <p:ext uri="{BB962C8B-B14F-4D97-AF65-F5344CB8AC3E}">
        <p14:creationId xmlns:p14="http://schemas.microsoft.com/office/powerpoint/2010/main" val="15760684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Group 75"/>
          <p:cNvGrpSpPr/>
          <p:nvPr/>
        </p:nvGrpSpPr>
        <p:grpSpPr>
          <a:xfrm>
            <a:off x="7299614" y="5829300"/>
            <a:ext cx="8532782" cy="2743200"/>
            <a:chOff x="3342409" y="3886200"/>
            <a:chExt cx="5688521" cy="1828800"/>
          </a:xfrm>
        </p:grpSpPr>
        <p:cxnSp>
          <p:nvCxnSpPr>
            <p:cNvPr id="75" name="Straight Connector 74"/>
            <p:cNvCxnSpPr/>
            <p:nvPr/>
          </p:nvCxnSpPr>
          <p:spPr bwMode="auto">
            <a:xfrm>
              <a:off x="6757218" y="3886200"/>
              <a:ext cx="0" cy="18288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50" name="Straight Connector 49"/>
            <p:cNvCxnSpPr/>
            <p:nvPr/>
          </p:nvCxnSpPr>
          <p:spPr bwMode="auto">
            <a:xfrm>
              <a:off x="3352800" y="3886200"/>
              <a:ext cx="0" cy="6858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52" name="Straight Connector 51"/>
            <p:cNvCxnSpPr/>
            <p:nvPr/>
          </p:nvCxnSpPr>
          <p:spPr bwMode="auto">
            <a:xfrm>
              <a:off x="3342409" y="3896591"/>
              <a:ext cx="762000"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69" name="Straight Connector 68"/>
            <p:cNvCxnSpPr/>
            <p:nvPr/>
          </p:nvCxnSpPr>
          <p:spPr bwMode="auto">
            <a:xfrm>
              <a:off x="4114800" y="3886200"/>
              <a:ext cx="0" cy="18288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72" name="Straight Connector 71"/>
            <p:cNvCxnSpPr/>
            <p:nvPr/>
          </p:nvCxnSpPr>
          <p:spPr bwMode="auto">
            <a:xfrm>
              <a:off x="4117260" y="5697792"/>
              <a:ext cx="2651760"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56" name="Straight Connector 55"/>
            <p:cNvCxnSpPr/>
            <p:nvPr/>
          </p:nvCxnSpPr>
          <p:spPr bwMode="auto">
            <a:xfrm>
              <a:off x="6744930" y="3886200"/>
              <a:ext cx="2286000"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grpSp>
        <p:nvGrpSpPr>
          <p:cNvPr id="4" name="Group 3"/>
          <p:cNvGrpSpPr/>
          <p:nvPr/>
        </p:nvGrpSpPr>
        <p:grpSpPr>
          <a:xfrm>
            <a:off x="2926080" y="5829300"/>
            <a:ext cx="4732020" cy="2057400"/>
            <a:chOff x="426720" y="3886200"/>
            <a:chExt cx="3154680" cy="1371600"/>
          </a:xfrm>
        </p:grpSpPr>
        <p:cxnSp>
          <p:nvCxnSpPr>
            <p:cNvPr id="41" name="Straight Connector 40"/>
            <p:cNvCxnSpPr/>
            <p:nvPr/>
          </p:nvCxnSpPr>
          <p:spPr bwMode="auto">
            <a:xfrm>
              <a:off x="2590800" y="3886200"/>
              <a:ext cx="0" cy="685800"/>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nvGrpSpPr>
            <p:cNvPr id="30" name="Group 29"/>
            <p:cNvGrpSpPr/>
            <p:nvPr/>
          </p:nvGrpSpPr>
          <p:grpSpPr>
            <a:xfrm>
              <a:off x="426720" y="3886200"/>
              <a:ext cx="3154680" cy="838200"/>
              <a:chOff x="762000" y="3314700"/>
              <a:chExt cx="3840480" cy="838200"/>
            </a:xfrm>
          </p:grpSpPr>
          <p:grpSp>
            <p:nvGrpSpPr>
              <p:cNvPr id="31" name="Group 30"/>
              <p:cNvGrpSpPr/>
              <p:nvPr/>
            </p:nvGrpSpPr>
            <p:grpSpPr>
              <a:xfrm>
                <a:off x="762000" y="3314700"/>
                <a:ext cx="3840480" cy="838200"/>
                <a:chOff x="685800" y="5105400"/>
                <a:chExt cx="3840480" cy="838200"/>
              </a:xfrm>
            </p:grpSpPr>
            <p:cxnSp>
              <p:nvCxnSpPr>
                <p:cNvPr id="34" name="Straight Connector 33"/>
                <p:cNvCxnSpPr/>
                <p:nvPr/>
              </p:nvCxnSpPr>
              <p:spPr bwMode="auto">
                <a:xfrm>
                  <a:off x="685800" y="5791200"/>
                  <a:ext cx="3840480"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35" name="Straight Connector 34"/>
                <p:cNvCxnSpPr/>
                <p:nvPr/>
              </p:nvCxnSpPr>
              <p:spPr bwMode="auto">
                <a:xfrm>
                  <a:off x="685800" y="5638800"/>
                  <a:ext cx="0" cy="3048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6" name="Straight Connector 35"/>
                <p:cNvCxnSpPr/>
                <p:nvPr/>
              </p:nvCxnSpPr>
              <p:spPr bwMode="auto">
                <a:xfrm>
                  <a:off x="1676400" y="5105400"/>
                  <a:ext cx="0" cy="6858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7" name="Straight Connector 36"/>
                <p:cNvCxnSpPr/>
                <p:nvPr/>
              </p:nvCxnSpPr>
              <p:spPr bwMode="auto">
                <a:xfrm>
                  <a:off x="3598628" y="5105400"/>
                  <a:ext cx="0" cy="685800"/>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cxnSp>
            <p:nvCxnSpPr>
              <p:cNvPr id="32" name="Straight Connector 31"/>
              <p:cNvCxnSpPr/>
              <p:nvPr/>
            </p:nvCxnSpPr>
            <p:spPr bwMode="auto">
              <a:xfrm>
                <a:off x="4592096" y="3840144"/>
                <a:ext cx="0" cy="304800"/>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cxnSp>
          <p:nvCxnSpPr>
            <p:cNvPr id="42" name="Straight Connector 41"/>
            <p:cNvCxnSpPr/>
            <p:nvPr/>
          </p:nvCxnSpPr>
          <p:spPr bwMode="auto">
            <a:xfrm>
              <a:off x="3093027" y="4572000"/>
              <a:ext cx="0" cy="6858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43" name="Straight Connector 42"/>
            <p:cNvCxnSpPr/>
            <p:nvPr/>
          </p:nvCxnSpPr>
          <p:spPr bwMode="auto">
            <a:xfrm>
              <a:off x="1032164" y="4561609"/>
              <a:ext cx="0" cy="685800"/>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sp>
        <p:nvSpPr>
          <p:cNvPr id="2" name="Title 1"/>
          <p:cNvSpPr>
            <a:spLocks noGrp="1"/>
          </p:cNvSpPr>
          <p:nvPr>
            <p:ph type="title"/>
          </p:nvPr>
        </p:nvSpPr>
        <p:spPr/>
        <p:txBody>
          <a:bodyPr/>
          <a:lstStyle/>
          <a:p>
            <a:r>
              <a:rPr lang="en-US"/>
              <a:t>Architectures of DMZs: Example 2</a:t>
            </a:r>
          </a:p>
        </p:txBody>
      </p:sp>
      <p:sp>
        <p:nvSpPr>
          <p:cNvPr id="5" name="Content Placeholder 4"/>
          <p:cNvSpPr>
            <a:spLocks noGrp="1"/>
          </p:cNvSpPr>
          <p:nvPr>
            <p:ph idx="1"/>
          </p:nvPr>
        </p:nvSpPr>
        <p:spPr/>
        <p:txBody>
          <a:bodyPr/>
          <a:lstStyle/>
          <a:p>
            <a:r>
              <a:rPr lang="en-US"/>
              <a:t>DMZ is wedged between two firewalls</a:t>
            </a:r>
          </a:p>
          <a:p>
            <a:pPr lvl="1"/>
            <a:r>
              <a:rPr lang="en-US"/>
              <a:t>Maybe of differing manufacturers</a:t>
            </a:r>
          </a:p>
          <a:p>
            <a:pPr lvl="1"/>
            <a:r>
              <a:rPr lang="en-US"/>
              <a:t>Internal network and access to service providers, (FISERV, etc.) is protected </a:t>
            </a:r>
          </a:p>
        </p:txBody>
      </p:sp>
      <p:grpSp>
        <p:nvGrpSpPr>
          <p:cNvPr id="6" name="Group 5"/>
          <p:cNvGrpSpPr/>
          <p:nvPr/>
        </p:nvGrpSpPr>
        <p:grpSpPr>
          <a:xfrm>
            <a:off x="13944600" y="5615773"/>
            <a:ext cx="1600200" cy="1395770"/>
            <a:chOff x="2249992" y="3657600"/>
            <a:chExt cx="1066800" cy="930513"/>
          </a:xfrm>
        </p:grpSpPr>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43536" y="3657600"/>
              <a:ext cx="475529" cy="323116"/>
            </a:xfrm>
            <a:prstGeom prst="rect">
              <a:avLst/>
            </a:prstGeom>
          </p:spPr>
        </p:pic>
        <p:sp>
          <p:nvSpPr>
            <p:cNvPr id="8" name="TextBox 7"/>
            <p:cNvSpPr txBox="1"/>
            <p:nvPr/>
          </p:nvSpPr>
          <p:spPr>
            <a:xfrm>
              <a:off x="2249992" y="3972560"/>
              <a:ext cx="1066800" cy="615553"/>
            </a:xfrm>
            <a:prstGeom prst="rect">
              <a:avLst/>
            </a:prstGeom>
            <a:noFill/>
          </p:spPr>
          <p:txBody>
            <a:bodyPr wrap="square" rtlCol="0" anchor="ctr">
              <a:spAutoFit/>
            </a:bodyPr>
            <a:lstStyle/>
            <a:p>
              <a:r>
                <a:rPr lang="en-US">
                  <a:latin typeface="+mj-lt"/>
                </a:rPr>
                <a:t>Router</a:t>
              </a:r>
              <a:br>
                <a:rPr lang="en-US">
                  <a:latin typeface="+mj-lt"/>
                </a:rPr>
              </a:br>
              <a:r>
                <a:rPr lang="en-US">
                  <a:latin typeface="+mj-lt"/>
                </a:rPr>
                <a:t>to External</a:t>
              </a:r>
              <a:br>
                <a:rPr lang="en-US">
                  <a:latin typeface="+mj-lt"/>
                </a:rPr>
              </a:br>
              <a:r>
                <a:rPr lang="en-US">
                  <a:latin typeface="+mj-lt"/>
                </a:rPr>
                <a:t>Network</a:t>
              </a:r>
            </a:p>
          </p:txBody>
        </p:sp>
      </p:grpSp>
      <p:grpSp>
        <p:nvGrpSpPr>
          <p:cNvPr id="22" name="Group 21"/>
          <p:cNvGrpSpPr/>
          <p:nvPr/>
        </p:nvGrpSpPr>
        <p:grpSpPr>
          <a:xfrm>
            <a:off x="3200400" y="3993923"/>
            <a:ext cx="1943100" cy="2514902"/>
            <a:chOff x="6156288" y="4038399"/>
            <a:chExt cx="1295400" cy="1676601"/>
          </a:xfrm>
        </p:grpSpPr>
        <p:pic>
          <p:nvPicPr>
            <p:cNvPr id="23" name="Picture 2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24600" y="4572000"/>
              <a:ext cx="985838" cy="1143000"/>
            </a:xfrm>
            <a:prstGeom prst="rect">
              <a:avLst/>
            </a:prstGeom>
          </p:spPr>
        </p:pic>
        <p:sp>
          <p:nvSpPr>
            <p:cNvPr id="24" name="TextBox 23"/>
            <p:cNvSpPr txBox="1"/>
            <p:nvPr/>
          </p:nvSpPr>
          <p:spPr>
            <a:xfrm>
              <a:off x="6156288" y="4038399"/>
              <a:ext cx="1295400" cy="615553"/>
            </a:xfrm>
            <a:prstGeom prst="rect">
              <a:avLst/>
            </a:prstGeom>
            <a:noFill/>
          </p:spPr>
          <p:txBody>
            <a:bodyPr wrap="square" rtlCol="0" anchor="ctr">
              <a:spAutoFit/>
            </a:bodyPr>
            <a:lstStyle/>
            <a:p>
              <a:r>
                <a:rPr lang="en-US" sz="2700">
                  <a:latin typeface="+mj-lt"/>
                </a:rPr>
                <a:t>SQL</a:t>
              </a:r>
              <a:br>
                <a:rPr lang="en-US" sz="2700">
                  <a:latin typeface="+mj-lt"/>
                </a:rPr>
              </a:br>
              <a:r>
                <a:rPr lang="en-US" sz="2700">
                  <a:latin typeface="+mj-lt"/>
                </a:rPr>
                <a:t>Server</a:t>
              </a:r>
            </a:p>
          </p:txBody>
        </p:sp>
      </p:grpSp>
      <p:grpSp>
        <p:nvGrpSpPr>
          <p:cNvPr id="25" name="Group 24"/>
          <p:cNvGrpSpPr/>
          <p:nvPr/>
        </p:nvGrpSpPr>
        <p:grpSpPr>
          <a:xfrm>
            <a:off x="5395968" y="3991404"/>
            <a:ext cx="2171700" cy="2752298"/>
            <a:chOff x="7620000" y="4036719"/>
            <a:chExt cx="1447800" cy="1834865"/>
          </a:xfrm>
        </p:grpSpPr>
        <p:grpSp>
          <p:nvGrpSpPr>
            <p:cNvPr id="26" name="Group 25"/>
            <p:cNvGrpSpPr/>
            <p:nvPr/>
          </p:nvGrpSpPr>
          <p:grpSpPr>
            <a:xfrm>
              <a:off x="7772400" y="4576184"/>
              <a:ext cx="1138238" cy="1295400"/>
              <a:chOff x="7924800" y="4347584"/>
              <a:chExt cx="1138238" cy="1295400"/>
            </a:xfrm>
          </p:grpSpPr>
          <p:pic>
            <p:nvPicPr>
              <p:cNvPr id="28" name="Picture 2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24800" y="4347584"/>
                <a:ext cx="985838" cy="1143000"/>
              </a:xfrm>
              <a:prstGeom prst="rect">
                <a:avLst/>
              </a:prstGeom>
            </p:spPr>
          </p:pic>
          <p:pic>
            <p:nvPicPr>
              <p:cNvPr id="29" name="Picture 2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77200" y="4499984"/>
                <a:ext cx="985838" cy="1143000"/>
              </a:xfrm>
              <a:prstGeom prst="rect">
                <a:avLst/>
              </a:prstGeom>
            </p:spPr>
          </p:pic>
        </p:grpSp>
        <p:sp>
          <p:nvSpPr>
            <p:cNvPr id="27" name="TextBox 26"/>
            <p:cNvSpPr txBox="1"/>
            <p:nvPr/>
          </p:nvSpPr>
          <p:spPr>
            <a:xfrm>
              <a:off x="7620000" y="4036719"/>
              <a:ext cx="1447800" cy="615553"/>
            </a:xfrm>
            <a:prstGeom prst="rect">
              <a:avLst/>
            </a:prstGeom>
            <a:noFill/>
          </p:spPr>
          <p:txBody>
            <a:bodyPr wrap="square" rtlCol="0" anchor="ctr">
              <a:spAutoFit/>
            </a:bodyPr>
            <a:lstStyle/>
            <a:p>
              <a:r>
                <a:rPr lang="en-US" sz="2700">
                  <a:latin typeface="+mj-lt"/>
                </a:rPr>
                <a:t>Service Providers</a:t>
              </a:r>
            </a:p>
          </p:txBody>
        </p:sp>
      </p:grpSp>
      <p:pic>
        <p:nvPicPr>
          <p:cNvPr id="38" name="Picture 3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12180" y="7139648"/>
            <a:ext cx="1714500" cy="1448753"/>
          </a:xfrm>
          <a:prstGeom prst="rect">
            <a:avLst/>
          </a:prstGeom>
        </p:spPr>
      </p:pic>
      <p:pic>
        <p:nvPicPr>
          <p:cNvPr id="39" name="Picture 3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400300" y="7036917"/>
            <a:ext cx="2286000" cy="1714500"/>
          </a:xfrm>
          <a:prstGeom prst="rect">
            <a:avLst/>
          </a:prstGeom>
        </p:spPr>
      </p:pic>
      <p:sp>
        <p:nvSpPr>
          <p:cNvPr id="40" name="TextBox 39"/>
          <p:cNvSpPr txBox="1"/>
          <p:nvPr/>
        </p:nvSpPr>
        <p:spPr>
          <a:xfrm>
            <a:off x="3200401" y="8564423"/>
            <a:ext cx="4124837" cy="507831"/>
          </a:xfrm>
          <a:prstGeom prst="rect">
            <a:avLst/>
          </a:prstGeom>
          <a:noFill/>
        </p:spPr>
        <p:txBody>
          <a:bodyPr wrap="square" rtlCol="0" anchor="ctr">
            <a:spAutoFit/>
          </a:bodyPr>
          <a:lstStyle/>
          <a:p>
            <a:r>
              <a:rPr lang="en-US" sz="2700">
                <a:latin typeface="+mj-lt"/>
              </a:rPr>
              <a:t>Internal Network</a:t>
            </a:r>
          </a:p>
        </p:txBody>
      </p:sp>
      <p:grpSp>
        <p:nvGrpSpPr>
          <p:cNvPr id="46" name="Group 45"/>
          <p:cNvGrpSpPr/>
          <p:nvPr/>
        </p:nvGrpSpPr>
        <p:grpSpPr>
          <a:xfrm>
            <a:off x="7772401" y="5021121"/>
            <a:ext cx="1929011" cy="1478661"/>
            <a:chOff x="3962400" y="3576014"/>
            <a:chExt cx="1286007" cy="985774"/>
          </a:xfrm>
        </p:grpSpPr>
        <p:pic>
          <p:nvPicPr>
            <p:cNvPr id="44" name="Picture 4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047991" y="3733801"/>
              <a:ext cx="1200416" cy="827987"/>
            </a:xfrm>
            <a:prstGeom prst="rect">
              <a:avLst/>
            </a:prstGeom>
          </p:spPr>
        </p:pic>
        <p:sp>
          <p:nvSpPr>
            <p:cNvPr id="45" name="TextBox 44"/>
            <p:cNvSpPr txBox="1"/>
            <p:nvPr/>
          </p:nvSpPr>
          <p:spPr>
            <a:xfrm>
              <a:off x="3962400" y="3576014"/>
              <a:ext cx="1142999" cy="338554"/>
            </a:xfrm>
            <a:prstGeom prst="rect">
              <a:avLst/>
            </a:prstGeom>
            <a:noFill/>
          </p:spPr>
          <p:txBody>
            <a:bodyPr wrap="square" rtlCol="0" anchor="ctr">
              <a:spAutoFit/>
            </a:bodyPr>
            <a:lstStyle/>
            <a:p>
              <a:r>
                <a:rPr lang="en-US" sz="2700">
                  <a:latin typeface="+mj-lt"/>
                </a:rPr>
                <a:t>Firewall</a:t>
              </a:r>
            </a:p>
          </p:txBody>
        </p:sp>
      </p:grpSp>
      <p:grpSp>
        <p:nvGrpSpPr>
          <p:cNvPr id="47" name="Group 46"/>
          <p:cNvGrpSpPr/>
          <p:nvPr/>
        </p:nvGrpSpPr>
        <p:grpSpPr>
          <a:xfrm>
            <a:off x="11558390" y="5021121"/>
            <a:ext cx="1929011" cy="1478661"/>
            <a:chOff x="3962400" y="3576014"/>
            <a:chExt cx="1286007" cy="985774"/>
          </a:xfrm>
        </p:grpSpPr>
        <p:pic>
          <p:nvPicPr>
            <p:cNvPr id="48" name="Picture 4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047991" y="3733801"/>
              <a:ext cx="1200416" cy="827987"/>
            </a:xfrm>
            <a:prstGeom prst="rect">
              <a:avLst/>
            </a:prstGeom>
          </p:spPr>
        </p:pic>
        <p:sp>
          <p:nvSpPr>
            <p:cNvPr id="49" name="TextBox 48"/>
            <p:cNvSpPr txBox="1"/>
            <p:nvPr/>
          </p:nvSpPr>
          <p:spPr>
            <a:xfrm>
              <a:off x="3962400" y="3576014"/>
              <a:ext cx="1142999" cy="338554"/>
            </a:xfrm>
            <a:prstGeom prst="rect">
              <a:avLst/>
            </a:prstGeom>
            <a:noFill/>
          </p:spPr>
          <p:txBody>
            <a:bodyPr wrap="square" rtlCol="0" anchor="ctr">
              <a:spAutoFit/>
            </a:bodyPr>
            <a:lstStyle/>
            <a:p>
              <a:r>
                <a:rPr lang="en-US" sz="2700">
                  <a:latin typeface="+mj-lt"/>
                </a:rPr>
                <a:t>Firewall</a:t>
              </a:r>
            </a:p>
          </p:txBody>
        </p:sp>
      </p:grpSp>
      <p:grpSp>
        <p:nvGrpSpPr>
          <p:cNvPr id="63" name="Group 62"/>
          <p:cNvGrpSpPr/>
          <p:nvPr/>
        </p:nvGrpSpPr>
        <p:grpSpPr>
          <a:xfrm>
            <a:off x="10294143" y="7658100"/>
            <a:ext cx="1935957" cy="2171700"/>
            <a:chOff x="5338762" y="5105400"/>
            <a:chExt cx="1290638" cy="1447800"/>
          </a:xfrm>
        </p:grpSpPr>
        <p:pic>
          <p:nvPicPr>
            <p:cNvPr id="60" name="Picture 5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38762" y="5105400"/>
              <a:ext cx="985838" cy="1143000"/>
            </a:xfrm>
            <a:prstGeom prst="rect">
              <a:avLst/>
            </a:prstGeom>
          </p:spPr>
        </p:pic>
        <p:pic>
          <p:nvPicPr>
            <p:cNvPr id="61" name="Picture 6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91162" y="5257800"/>
              <a:ext cx="985838" cy="1143000"/>
            </a:xfrm>
            <a:prstGeom prst="rect">
              <a:avLst/>
            </a:prstGeom>
          </p:spPr>
        </p:pic>
        <p:pic>
          <p:nvPicPr>
            <p:cNvPr id="62" name="Picture 6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43562" y="5410200"/>
              <a:ext cx="985838" cy="1143000"/>
            </a:xfrm>
            <a:prstGeom prst="rect">
              <a:avLst/>
            </a:prstGeom>
          </p:spPr>
        </p:pic>
      </p:grpSp>
      <p:grpSp>
        <p:nvGrpSpPr>
          <p:cNvPr id="64" name="Group 63"/>
          <p:cNvGrpSpPr/>
          <p:nvPr/>
        </p:nvGrpSpPr>
        <p:grpSpPr>
          <a:xfrm>
            <a:off x="9029700" y="7658100"/>
            <a:ext cx="1935957" cy="2171700"/>
            <a:chOff x="5338762" y="5105400"/>
            <a:chExt cx="1290638" cy="1447800"/>
          </a:xfrm>
        </p:grpSpPr>
        <p:pic>
          <p:nvPicPr>
            <p:cNvPr id="65" name="Picture 6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38762" y="5105400"/>
              <a:ext cx="985838" cy="1143000"/>
            </a:xfrm>
            <a:prstGeom prst="rect">
              <a:avLst/>
            </a:prstGeom>
          </p:spPr>
        </p:pic>
        <p:pic>
          <p:nvPicPr>
            <p:cNvPr id="66" name="Picture 6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91162" y="5257800"/>
              <a:ext cx="985838" cy="1143000"/>
            </a:xfrm>
            <a:prstGeom prst="rect">
              <a:avLst/>
            </a:prstGeom>
          </p:spPr>
        </p:pic>
        <p:pic>
          <p:nvPicPr>
            <p:cNvPr id="67" name="Picture 6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43562" y="5410200"/>
              <a:ext cx="985838" cy="1143000"/>
            </a:xfrm>
            <a:prstGeom prst="rect">
              <a:avLst/>
            </a:prstGeom>
          </p:spPr>
        </p:pic>
      </p:grpSp>
      <p:sp>
        <p:nvSpPr>
          <p:cNvPr id="77" name="TextBox 76"/>
          <p:cNvSpPr txBox="1"/>
          <p:nvPr/>
        </p:nvSpPr>
        <p:spPr>
          <a:xfrm>
            <a:off x="8442614" y="9593121"/>
            <a:ext cx="4000500" cy="507831"/>
          </a:xfrm>
          <a:prstGeom prst="rect">
            <a:avLst/>
          </a:prstGeom>
          <a:noFill/>
        </p:spPr>
        <p:txBody>
          <a:bodyPr wrap="square" rtlCol="0" anchor="ctr">
            <a:spAutoFit/>
          </a:bodyPr>
          <a:lstStyle/>
          <a:p>
            <a:r>
              <a:rPr lang="en-US" sz="2700">
                <a:latin typeface="+mj-lt"/>
              </a:rPr>
              <a:t>Service Consumers</a:t>
            </a:r>
          </a:p>
        </p:txBody>
      </p:sp>
      <p:sp>
        <p:nvSpPr>
          <p:cNvPr id="78" name="TextBox 77"/>
          <p:cNvSpPr txBox="1"/>
          <p:nvPr/>
        </p:nvSpPr>
        <p:spPr>
          <a:xfrm>
            <a:off x="8442614" y="7158350"/>
            <a:ext cx="4000500" cy="507831"/>
          </a:xfrm>
          <a:prstGeom prst="rect">
            <a:avLst/>
          </a:prstGeom>
          <a:noFill/>
        </p:spPr>
        <p:txBody>
          <a:bodyPr wrap="square" rtlCol="0" anchor="ctr">
            <a:spAutoFit/>
          </a:bodyPr>
          <a:lstStyle/>
          <a:p>
            <a:r>
              <a:rPr lang="en-US" sz="2700">
                <a:latin typeface="+mj-lt"/>
              </a:rPr>
              <a:t>DMZ</a:t>
            </a:r>
          </a:p>
        </p:txBody>
      </p:sp>
    </p:spTree>
    <p:custDataLst>
      <p:tags r:id="rId1"/>
    </p:custDataLst>
    <p:extLst>
      <p:ext uri="{BB962C8B-B14F-4D97-AF65-F5344CB8AC3E}">
        <p14:creationId xmlns:p14="http://schemas.microsoft.com/office/powerpoint/2010/main" val="326393047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ounded Rectangle 57"/>
          <p:cNvSpPr/>
          <p:nvPr/>
        </p:nvSpPr>
        <p:spPr bwMode="auto">
          <a:xfrm>
            <a:off x="7543800" y="6400801"/>
            <a:ext cx="4457700" cy="630811"/>
          </a:xfrm>
          <a:prstGeom prst="roundRect">
            <a:avLst/>
          </a:prstGeom>
          <a:solidFill>
            <a:schemeClr val="accent3">
              <a:alpha val="50196"/>
            </a:schemeClr>
          </a:solidFill>
          <a:ln w="2857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endParaRPr lang="en-US" sz="3300" b="1">
              <a:latin typeface="Arial Narrow" pitchFamily="34" charset="0"/>
            </a:endParaRPr>
          </a:p>
        </p:txBody>
      </p:sp>
      <p:sp>
        <p:nvSpPr>
          <p:cNvPr id="39" name="Rounded Rectangle 38"/>
          <p:cNvSpPr/>
          <p:nvPr/>
        </p:nvSpPr>
        <p:spPr bwMode="auto">
          <a:xfrm>
            <a:off x="12115800" y="4814048"/>
            <a:ext cx="3657600" cy="630811"/>
          </a:xfrm>
          <a:prstGeom prst="roundRect">
            <a:avLst/>
          </a:prstGeom>
          <a:solidFill>
            <a:srgbClr val="B4B5DC">
              <a:alpha val="50196"/>
            </a:srgbClr>
          </a:solidFill>
          <a:ln w="2857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endParaRPr lang="en-US" sz="3300" b="1">
              <a:latin typeface="Arial Narrow" pitchFamily="34" charset="0"/>
            </a:endParaRPr>
          </a:p>
        </p:txBody>
      </p:sp>
      <p:sp>
        <p:nvSpPr>
          <p:cNvPr id="2" name="Title 1"/>
          <p:cNvSpPr>
            <a:spLocks noGrp="1"/>
          </p:cNvSpPr>
          <p:nvPr>
            <p:ph type="title"/>
          </p:nvPr>
        </p:nvSpPr>
        <p:spPr/>
        <p:txBody>
          <a:bodyPr/>
          <a:lstStyle/>
          <a:p>
            <a:r>
              <a:rPr lang="en-US"/>
              <a:t>Architecture: Example 3</a:t>
            </a:r>
          </a:p>
        </p:txBody>
      </p:sp>
      <p:sp>
        <p:nvSpPr>
          <p:cNvPr id="4" name="Content Placeholder 3"/>
          <p:cNvSpPr>
            <a:spLocks noGrp="1"/>
          </p:cNvSpPr>
          <p:nvPr>
            <p:ph idx="1"/>
          </p:nvPr>
        </p:nvSpPr>
        <p:spPr/>
        <p:txBody>
          <a:bodyPr/>
          <a:lstStyle/>
          <a:p>
            <a:r>
              <a:rPr lang="en-US"/>
              <a:t>The DMZ hardware may be a Layer 3 component</a:t>
            </a:r>
          </a:p>
          <a:p>
            <a:pPr lvl="1"/>
            <a:r>
              <a:rPr lang="en-US"/>
              <a:t>There will be switches providing the Layer 2 transport</a:t>
            </a:r>
          </a:p>
          <a:p>
            <a:pPr lvl="1"/>
            <a:r>
              <a:rPr lang="en-US"/>
              <a:t>DMZ consists of</a:t>
            </a:r>
          </a:p>
          <a:p>
            <a:pPr lvl="2"/>
            <a:r>
              <a:rPr lang="en-US"/>
              <a:t>Firewall(s) </a:t>
            </a:r>
          </a:p>
          <a:p>
            <a:pPr lvl="2"/>
            <a:r>
              <a:rPr lang="en-US"/>
              <a:t>Servers</a:t>
            </a:r>
          </a:p>
          <a:p>
            <a:pPr lvl="2"/>
            <a:r>
              <a:rPr lang="en-US"/>
              <a:t>Switches</a:t>
            </a:r>
          </a:p>
          <a:p>
            <a:pPr lvl="2"/>
            <a:r>
              <a:rPr lang="en-US"/>
              <a:t>Possibly VLAN’s </a:t>
            </a:r>
            <a:br>
              <a:rPr lang="en-US"/>
            </a:br>
            <a:r>
              <a:rPr lang="en-US"/>
              <a:t>implemented</a:t>
            </a:r>
          </a:p>
        </p:txBody>
      </p:sp>
      <p:cxnSp>
        <p:nvCxnSpPr>
          <p:cNvPr id="9" name="Straight Connector 8"/>
          <p:cNvCxnSpPr/>
          <p:nvPr/>
        </p:nvCxnSpPr>
        <p:spPr bwMode="auto">
          <a:xfrm flipV="1">
            <a:off x="7429500" y="4572000"/>
            <a:ext cx="6629400" cy="57150"/>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nvGrpSpPr>
          <p:cNvPr id="11" name="Group 10"/>
          <p:cNvGrpSpPr/>
          <p:nvPr/>
        </p:nvGrpSpPr>
        <p:grpSpPr>
          <a:xfrm>
            <a:off x="9204288" y="4059163"/>
            <a:ext cx="1143000" cy="826059"/>
            <a:chOff x="2402392" y="3430010"/>
            <a:chExt cx="762000" cy="550706"/>
          </a:xfrm>
        </p:grpSpPr>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43536" y="3657600"/>
              <a:ext cx="475529" cy="323116"/>
            </a:xfrm>
            <a:prstGeom prst="rect">
              <a:avLst/>
            </a:prstGeom>
          </p:spPr>
        </p:pic>
        <p:sp>
          <p:nvSpPr>
            <p:cNvPr id="13" name="TextBox 12"/>
            <p:cNvSpPr txBox="1"/>
            <p:nvPr/>
          </p:nvSpPr>
          <p:spPr>
            <a:xfrm>
              <a:off x="2402392" y="3430010"/>
              <a:ext cx="762000" cy="246221"/>
            </a:xfrm>
            <a:prstGeom prst="rect">
              <a:avLst/>
            </a:prstGeom>
            <a:noFill/>
          </p:spPr>
          <p:txBody>
            <a:bodyPr wrap="square" rtlCol="0" anchor="ctr">
              <a:spAutoFit/>
            </a:bodyPr>
            <a:lstStyle/>
            <a:p>
              <a:r>
                <a:rPr lang="en-US">
                  <a:latin typeface="+mj-lt"/>
                </a:rPr>
                <a:t>Router</a:t>
              </a:r>
            </a:p>
          </p:txBody>
        </p:sp>
      </p:grpSp>
      <p:grpSp>
        <p:nvGrpSpPr>
          <p:cNvPr id="6" name="Group 5"/>
          <p:cNvGrpSpPr/>
          <p:nvPr/>
        </p:nvGrpSpPr>
        <p:grpSpPr>
          <a:xfrm>
            <a:off x="6400800" y="3657600"/>
            <a:ext cx="2468880" cy="1323687"/>
            <a:chOff x="5257800" y="1828800"/>
            <a:chExt cx="1645920" cy="882458"/>
          </a:xfrm>
        </p:grpSpPr>
        <p:sp>
          <p:nvSpPr>
            <p:cNvPr id="7" name="Cloud 6"/>
            <p:cNvSpPr>
              <a:spLocks/>
            </p:cNvSpPr>
            <p:nvPr/>
          </p:nvSpPr>
          <p:spPr bwMode="auto">
            <a:xfrm>
              <a:off x="5257800" y="1828800"/>
              <a:ext cx="1645920" cy="578611"/>
            </a:xfrm>
            <a:prstGeom prst="cloud">
              <a:avLst/>
            </a:prstGeom>
            <a:solidFill>
              <a:schemeClr val="accent5"/>
            </a:solidFill>
            <a:ln w="2857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endParaRPr lang="en-US" sz="3300" b="1">
                <a:latin typeface="Arial Narrow" pitchFamily="34" charset="0"/>
              </a:endParaRPr>
            </a:p>
          </p:txBody>
        </p:sp>
        <p:sp>
          <p:nvSpPr>
            <p:cNvPr id="8" name="TextBox 7"/>
            <p:cNvSpPr txBox="1"/>
            <p:nvPr/>
          </p:nvSpPr>
          <p:spPr>
            <a:xfrm>
              <a:off x="5316070" y="2372704"/>
              <a:ext cx="1524000" cy="338554"/>
            </a:xfrm>
            <a:prstGeom prst="rect">
              <a:avLst/>
            </a:prstGeom>
            <a:noFill/>
          </p:spPr>
          <p:txBody>
            <a:bodyPr wrap="square" rtlCol="0" anchor="ctr">
              <a:spAutoFit/>
            </a:bodyPr>
            <a:lstStyle/>
            <a:p>
              <a:r>
                <a:rPr lang="en-US" sz="2700">
                  <a:latin typeface="+mj-lt"/>
                </a:rPr>
                <a:t>Public Internet</a:t>
              </a:r>
            </a:p>
          </p:txBody>
        </p:sp>
      </p:grpSp>
      <p:sp>
        <p:nvSpPr>
          <p:cNvPr id="35" name="TextBox 34"/>
          <p:cNvSpPr txBox="1"/>
          <p:nvPr/>
        </p:nvSpPr>
        <p:spPr>
          <a:xfrm>
            <a:off x="12188408" y="5945020"/>
            <a:ext cx="1668780" cy="830997"/>
          </a:xfrm>
          <a:prstGeom prst="rect">
            <a:avLst/>
          </a:prstGeom>
          <a:noFill/>
        </p:spPr>
        <p:txBody>
          <a:bodyPr wrap="square" rtlCol="0" anchor="ctr">
            <a:spAutoFit/>
          </a:bodyPr>
          <a:lstStyle/>
          <a:p>
            <a:r>
              <a:rPr lang="en-US" sz="2400">
                <a:latin typeface="+mj-lt"/>
              </a:rPr>
              <a:t>Private Network</a:t>
            </a:r>
          </a:p>
        </p:txBody>
      </p:sp>
      <p:grpSp>
        <p:nvGrpSpPr>
          <p:cNvPr id="5" name="Group 4"/>
          <p:cNvGrpSpPr/>
          <p:nvPr/>
        </p:nvGrpSpPr>
        <p:grpSpPr>
          <a:xfrm>
            <a:off x="12937418" y="4639244"/>
            <a:ext cx="1828800" cy="4336262"/>
            <a:chOff x="7100945" y="3097452"/>
            <a:chExt cx="1219200" cy="2882008"/>
          </a:xfrm>
        </p:grpSpPr>
        <p:grpSp>
          <p:nvGrpSpPr>
            <p:cNvPr id="20" name="Group 19"/>
            <p:cNvGrpSpPr/>
            <p:nvPr/>
          </p:nvGrpSpPr>
          <p:grpSpPr>
            <a:xfrm>
              <a:off x="7100945" y="3097452"/>
              <a:ext cx="1219200" cy="2875803"/>
              <a:chOff x="426720" y="2371606"/>
              <a:chExt cx="3154680" cy="2875803"/>
            </a:xfrm>
          </p:grpSpPr>
          <p:grpSp>
            <p:nvGrpSpPr>
              <p:cNvPr id="22" name="Group 21"/>
              <p:cNvGrpSpPr/>
              <p:nvPr/>
            </p:nvGrpSpPr>
            <p:grpSpPr>
              <a:xfrm>
                <a:off x="426720" y="2371606"/>
                <a:ext cx="3154680" cy="2352794"/>
                <a:chOff x="762000" y="1800106"/>
                <a:chExt cx="3840480" cy="2352794"/>
              </a:xfrm>
            </p:grpSpPr>
            <p:grpSp>
              <p:nvGrpSpPr>
                <p:cNvPr id="25" name="Group 24"/>
                <p:cNvGrpSpPr/>
                <p:nvPr/>
              </p:nvGrpSpPr>
              <p:grpSpPr>
                <a:xfrm>
                  <a:off x="762000" y="1800106"/>
                  <a:ext cx="3840480" cy="2352794"/>
                  <a:chOff x="685800" y="3590806"/>
                  <a:chExt cx="3840480" cy="2352794"/>
                </a:xfrm>
              </p:grpSpPr>
              <p:cxnSp>
                <p:nvCxnSpPr>
                  <p:cNvPr id="27" name="Straight Connector 26"/>
                  <p:cNvCxnSpPr/>
                  <p:nvPr/>
                </p:nvCxnSpPr>
                <p:spPr bwMode="auto">
                  <a:xfrm>
                    <a:off x="685800" y="5791200"/>
                    <a:ext cx="3840480"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28" name="Straight Connector 27"/>
                  <p:cNvCxnSpPr/>
                  <p:nvPr/>
                </p:nvCxnSpPr>
                <p:spPr bwMode="auto">
                  <a:xfrm>
                    <a:off x="685800" y="5638800"/>
                    <a:ext cx="0" cy="3048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9" name="Straight Connector 28"/>
                  <p:cNvCxnSpPr/>
                  <p:nvPr/>
                </p:nvCxnSpPr>
                <p:spPr bwMode="auto">
                  <a:xfrm>
                    <a:off x="2800883" y="3590806"/>
                    <a:ext cx="0" cy="2187856"/>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cxnSp>
              <p:nvCxnSpPr>
                <p:cNvPr id="26" name="Straight Connector 25"/>
                <p:cNvCxnSpPr/>
                <p:nvPr/>
              </p:nvCxnSpPr>
              <p:spPr bwMode="auto">
                <a:xfrm>
                  <a:off x="4592096" y="3840144"/>
                  <a:ext cx="0" cy="304800"/>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cxnSp>
            <p:nvCxnSpPr>
              <p:cNvPr id="24" name="Straight Connector 23"/>
              <p:cNvCxnSpPr/>
              <p:nvPr/>
            </p:nvCxnSpPr>
            <p:spPr bwMode="auto">
              <a:xfrm>
                <a:off x="1032164" y="4561609"/>
                <a:ext cx="0" cy="685800"/>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cxnSp>
          <p:nvCxnSpPr>
            <p:cNvPr id="38" name="Straight Connector 37"/>
            <p:cNvCxnSpPr/>
            <p:nvPr/>
          </p:nvCxnSpPr>
          <p:spPr bwMode="auto">
            <a:xfrm>
              <a:off x="8108575" y="5293660"/>
              <a:ext cx="0" cy="685800"/>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sp>
        <p:nvSpPr>
          <p:cNvPr id="40" name="TextBox 39"/>
          <p:cNvSpPr txBox="1"/>
          <p:nvPr/>
        </p:nvSpPr>
        <p:spPr>
          <a:xfrm>
            <a:off x="14348010" y="5111184"/>
            <a:ext cx="1371600" cy="830997"/>
          </a:xfrm>
          <a:prstGeom prst="rect">
            <a:avLst/>
          </a:prstGeom>
          <a:noFill/>
        </p:spPr>
        <p:txBody>
          <a:bodyPr wrap="square" rtlCol="0" anchor="ctr">
            <a:spAutoFit/>
          </a:bodyPr>
          <a:lstStyle/>
          <a:p>
            <a:r>
              <a:rPr lang="en-US" sz="2400">
                <a:latin typeface="+mj-lt"/>
              </a:rPr>
              <a:t>Hub or</a:t>
            </a:r>
            <a:br>
              <a:rPr lang="en-US" sz="2400">
                <a:latin typeface="+mj-lt"/>
              </a:rPr>
            </a:br>
            <a:r>
              <a:rPr lang="en-US" sz="2400">
                <a:latin typeface="+mj-lt"/>
              </a:rPr>
              <a:t>Switch</a:t>
            </a:r>
          </a:p>
        </p:txBody>
      </p:sp>
      <p:grpSp>
        <p:nvGrpSpPr>
          <p:cNvPr id="17" name="Group 16"/>
          <p:cNvGrpSpPr/>
          <p:nvPr/>
        </p:nvGrpSpPr>
        <p:grpSpPr>
          <a:xfrm>
            <a:off x="13044290" y="3767284"/>
            <a:ext cx="1929011" cy="1455578"/>
            <a:chOff x="3962400" y="3591403"/>
            <a:chExt cx="1286007" cy="970385"/>
          </a:xfrm>
        </p:grpSpPr>
        <p:pic>
          <p:nvPicPr>
            <p:cNvPr id="18" name="Picture 1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47991" y="3733801"/>
              <a:ext cx="1200416" cy="827987"/>
            </a:xfrm>
            <a:prstGeom prst="rect">
              <a:avLst/>
            </a:prstGeom>
          </p:spPr>
        </p:pic>
        <p:sp>
          <p:nvSpPr>
            <p:cNvPr id="19" name="TextBox 18"/>
            <p:cNvSpPr txBox="1"/>
            <p:nvPr/>
          </p:nvSpPr>
          <p:spPr>
            <a:xfrm>
              <a:off x="3962400" y="3591403"/>
              <a:ext cx="1142999" cy="307777"/>
            </a:xfrm>
            <a:prstGeom prst="rect">
              <a:avLst/>
            </a:prstGeom>
            <a:noFill/>
          </p:spPr>
          <p:txBody>
            <a:bodyPr wrap="square" rtlCol="0" anchor="ctr">
              <a:spAutoFit/>
            </a:bodyPr>
            <a:lstStyle/>
            <a:p>
              <a:r>
                <a:rPr lang="en-US" sz="2400">
                  <a:latin typeface="+mj-lt"/>
                </a:rPr>
                <a:t>Firewall 2</a:t>
              </a:r>
            </a:p>
          </p:txBody>
        </p:sp>
      </p:grpSp>
      <p:pic>
        <p:nvPicPr>
          <p:cNvPr id="36" name="Picture 3" descr="image00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544238" y="5321298"/>
            <a:ext cx="821532" cy="410766"/>
          </a:xfrm>
          <a:prstGeom prst="rect">
            <a:avLst/>
          </a:prstGeom>
          <a:noFill/>
          <a:ln w="9525">
            <a:noFill/>
            <a:miter lim="800000"/>
            <a:headEnd/>
            <a:tailEnd/>
          </a:ln>
        </p:spPr>
      </p:pic>
      <p:sp>
        <p:nvSpPr>
          <p:cNvPr id="42" name="TextBox 41"/>
          <p:cNvSpPr txBox="1"/>
          <p:nvPr/>
        </p:nvSpPr>
        <p:spPr>
          <a:xfrm>
            <a:off x="9601200" y="5161986"/>
            <a:ext cx="1371600" cy="830997"/>
          </a:xfrm>
          <a:prstGeom prst="rect">
            <a:avLst/>
          </a:prstGeom>
          <a:noFill/>
        </p:spPr>
        <p:txBody>
          <a:bodyPr wrap="square" rtlCol="0" anchor="ctr">
            <a:spAutoFit/>
          </a:bodyPr>
          <a:lstStyle/>
          <a:p>
            <a:r>
              <a:rPr lang="en-US" sz="2400">
                <a:latin typeface="+mj-lt"/>
              </a:rPr>
              <a:t>Hub or</a:t>
            </a:r>
            <a:br>
              <a:rPr lang="en-US" sz="2400">
                <a:latin typeface="+mj-lt"/>
              </a:rPr>
            </a:br>
            <a:r>
              <a:rPr lang="en-US" sz="2400">
                <a:latin typeface="+mj-lt"/>
              </a:rPr>
              <a:t>Switch</a:t>
            </a:r>
          </a:p>
        </p:txBody>
      </p:sp>
      <p:sp>
        <p:nvSpPr>
          <p:cNvPr id="59" name="TextBox 58"/>
          <p:cNvSpPr txBox="1"/>
          <p:nvPr/>
        </p:nvSpPr>
        <p:spPr>
          <a:xfrm>
            <a:off x="7772400" y="6553150"/>
            <a:ext cx="1943100" cy="461665"/>
          </a:xfrm>
          <a:prstGeom prst="rect">
            <a:avLst/>
          </a:prstGeom>
          <a:noFill/>
        </p:spPr>
        <p:txBody>
          <a:bodyPr wrap="square" rtlCol="0" anchor="ctr">
            <a:spAutoFit/>
          </a:bodyPr>
          <a:lstStyle/>
          <a:p>
            <a:r>
              <a:rPr lang="en-US" sz="2400">
                <a:latin typeface="+mj-lt"/>
              </a:rPr>
              <a:t>DMZ Zone</a:t>
            </a:r>
          </a:p>
        </p:txBody>
      </p:sp>
      <p:cxnSp>
        <p:nvCxnSpPr>
          <p:cNvPr id="60" name="Straight Connector 59"/>
          <p:cNvCxnSpPr/>
          <p:nvPr/>
        </p:nvCxnSpPr>
        <p:spPr bwMode="auto">
          <a:xfrm>
            <a:off x="11255190" y="4572000"/>
            <a:ext cx="0" cy="35433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62" name="Straight Connector 61"/>
          <p:cNvCxnSpPr>
            <a:stCxn id="43" idx="0"/>
          </p:cNvCxnSpPr>
          <p:nvPr/>
        </p:nvCxnSpPr>
        <p:spPr bwMode="auto">
          <a:xfrm flipH="1">
            <a:off x="9372600" y="5372100"/>
            <a:ext cx="1896666" cy="2400300"/>
          </a:xfrm>
          <a:prstGeom prst="line">
            <a:avLst/>
          </a:prstGeom>
          <a:solidFill>
            <a:schemeClr val="accent1"/>
          </a:solidFill>
          <a:ln w="28575" cap="flat" cmpd="sng" algn="ctr">
            <a:solidFill>
              <a:schemeClr val="tx1"/>
            </a:solidFill>
            <a:prstDash val="solid"/>
            <a:round/>
            <a:headEnd type="none" w="med" len="med"/>
            <a:tailEnd type="none" w="med" len="med"/>
          </a:ln>
          <a:effectLst/>
        </p:spPr>
      </p:cxnSp>
      <p:pic>
        <p:nvPicPr>
          <p:cNvPr id="43" name="Picture 3" descr="image00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858500" y="5372100"/>
            <a:ext cx="821532" cy="410766"/>
          </a:xfrm>
          <a:prstGeom prst="rect">
            <a:avLst/>
          </a:prstGeom>
          <a:noFill/>
          <a:ln w="9525">
            <a:noFill/>
            <a:miter lim="800000"/>
            <a:headEnd/>
            <a:tailEnd/>
          </a:ln>
        </p:spPr>
      </p:pic>
      <p:grpSp>
        <p:nvGrpSpPr>
          <p:cNvPr id="41" name="Group 40"/>
          <p:cNvGrpSpPr/>
          <p:nvPr/>
        </p:nvGrpSpPr>
        <p:grpSpPr>
          <a:xfrm>
            <a:off x="8229600" y="7200901"/>
            <a:ext cx="2171700" cy="2933174"/>
            <a:chOff x="2438400" y="4953000"/>
            <a:chExt cx="1447800" cy="1955449"/>
          </a:xfrm>
        </p:grpSpPr>
        <p:grpSp>
          <p:nvGrpSpPr>
            <p:cNvPr id="45" name="Group 44"/>
            <p:cNvGrpSpPr/>
            <p:nvPr/>
          </p:nvGrpSpPr>
          <p:grpSpPr>
            <a:xfrm>
              <a:off x="2669381" y="4953000"/>
              <a:ext cx="985838" cy="1266826"/>
              <a:chOff x="3581400" y="5334000"/>
              <a:chExt cx="985838" cy="1266826"/>
            </a:xfrm>
          </p:grpSpPr>
          <p:pic>
            <p:nvPicPr>
              <p:cNvPr id="52" name="Picture 5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81400" y="5334000"/>
                <a:ext cx="985838" cy="1143000"/>
              </a:xfrm>
              <a:prstGeom prst="rect">
                <a:avLst/>
              </a:prstGeom>
            </p:spPr>
          </p:pic>
          <p:pic>
            <p:nvPicPr>
              <p:cNvPr id="53" name="Picture 5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788569" y="6172201"/>
                <a:ext cx="571500" cy="428625"/>
              </a:xfrm>
              <a:prstGeom prst="rect">
                <a:avLst/>
              </a:prstGeom>
            </p:spPr>
          </p:pic>
        </p:grpSp>
        <p:sp>
          <p:nvSpPr>
            <p:cNvPr id="54" name="TextBox 53"/>
            <p:cNvSpPr txBox="1"/>
            <p:nvPr/>
          </p:nvSpPr>
          <p:spPr>
            <a:xfrm>
              <a:off x="2438400" y="6108230"/>
              <a:ext cx="1447800" cy="800219"/>
            </a:xfrm>
            <a:prstGeom prst="rect">
              <a:avLst/>
            </a:prstGeom>
            <a:noFill/>
          </p:spPr>
          <p:txBody>
            <a:bodyPr wrap="square" rtlCol="0" anchor="ctr">
              <a:spAutoFit/>
            </a:bodyPr>
            <a:lstStyle/>
            <a:p>
              <a:r>
                <a:rPr lang="en-US" sz="2400">
                  <a:latin typeface="+mj-lt"/>
                </a:rPr>
                <a:t>Public</a:t>
              </a:r>
              <a:br>
                <a:rPr lang="en-US" sz="2400">
                  <a:latin typeface="+mj-lt"/>
                </a:rPr>
              </a:br>
              <a:r>
                <a:rPr lang="en-US" sz="2400">
                  <a:latin typeface="+mj-lt"/>
                </a:rPr>
                <a:t>Web </a:t>
              </a:r>
              <a:br>
                <a:rPr lang="en-US" sz="2400">
                  <a:latin typeface="+mj-lt"/>
                </a:rPr>
              </a:br>
              <a:r>
                <a:rPr lang="en-US" sz="2400">
                  <a:latin typeface="+mj-lt"/>
                </a:rPr>
                <a:t>Server</a:t>
              </a:r>
            </a:p>
          </p:txBody>
        </p:sp>
      </p:grpSp>
      <p:grpSp>
        <p:nvGrpSpPr>
          <p:cNvPr id="56" name="Group 55"/>
          <p:cNvGrpSpPr/>
          <p:nvPr/>
        </p:nvGrpSpPr>
        <p:grpSpPr>
          <a:xfrm>
            <a:off x="10058400" y="7200901"/>
            <a:ext cx="1943100" cy="2933174"/>
            <a:chOff x="5029200" y="4800600"/>
            <a:chExt cx="1295400" cy="1955449"/>
          </a:xfrm>
        </p:grpSpPr>
        <p:grpSp>
          <p:nvGrpSpPr>
            <p:cNvPr id="46" name="Group 45"/>
            <p:cNvGrpSpPr/>
            <p:nvPr/>
          </p:nvGrpSpPr>
          <p:grpSpPr>
            <a:xfrm>
              <a:off x="5183981" y="4800600"/>
              <a:ext cx="985838" cy="1266826"/>
              <a:chOff x="3581400" y="5334000"/>
              <a:chExt cx="985838" cy="1266826"/>
            </a:xfrm>
          </p:grpSpPr>
          <p:pic>
            <p:nvPicPr>
              <p:cNvPr id="50" name="Picture 4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81400" y="5334000"/>
                <a:ext cx="985838" cy="1143000"/>
              </a:xfrm>
              <a:prstGeom prst="rect">
                <a:avLst/>
              </a:prstGeom>
            </p:spPr>
          </p:pic>
          <p:pic>
            <p:nvPicPr>
              <p:cNvPr id="51" name="Picture 5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788569" y="6172201"/>
                <a:ext cx="571500" cy="428625"/>
              </a:xfrm>
              <a:prstGeom prst="rect">
                <a:avLst/>
              </a:prstGeom>
            </p:spPr>
          </p:pic>
        </p:grpSp>
        <p:sp>
          <p:nvSpPr>
            <p:cNvPr id="55" name="TextBox 54"/>
            <p:cNvSpPr txBox="1"/>
            <p:nvPr/>
          </p:nvSpPr>
          <p:spPr>
            <a:xfrm>
              <a:off x="5029200" y="5955830"/>
              <a:ext cx="1295400" cy="800219"/>
            </a:xfrm>
            <a:prstGeom prst="rect">
              <a:avLst/>
            </a:prstGeom>
            <a:noFill/>
          </p:spPr>
          <p:txBody>
            <a:bodyPr wrap="square" rtlCol="0" anchor="ctr">
              <a:spAutoFit/>
            </a:bodyPr>
            <a:lstStyle/>
            <a:p>
              <a:r>
                <a:rPr lang="en-US" sz="2400">
                  <a:latin typeface="+mj-lt"/>
                </a:rPr>
                <a:t>Public</a:t>
              </a:r>
              <a:br>
                <a:rPr lang="en-US" sz="2400">
                  <a:latin typeface="+mj-lt"/>
                </a:rPr>
              </a:br>
              <a:r>
                <a:rPr lang="en-US" sz="2400">
                  <a:latin typeface="+mj-lt"/>
                </a:rPr>
                <a:t>Mail </a:t>
              </a:r>
              <a:br>
                <a:rPr lang="en-US" sz="2400">
                  <a:latin typeface="+mj-lt"/>
                </a:rPr>
              </a:br>
              <a:r>
                <a:rPr lang="en-US" sz="2400">
                  <a:latin typeface="+mj-lt"/>
                </a:rPr>
                <a:t>Server</a:t>
              </a:r>
            </a:p>
          </p:txBody>
        </p:sp>
      </p:grpSp>
      <p:grpSp>
        <p:nvGrpSpPr>
          <p:cNvPr id="14" name="Group 13"/>
          <p:cNvGrpSpPr/>
          <p:nvPr/>
        </p:nvGrpSpPr>
        <p:grpSpPr>
          <a:xfrm>
            <a:off x="10287001" y="3767284"/>
            <a:ext cx="1929011" cy="1455578"/>
            <a:chOff x="3962400" y="3591403"/>
            <a:chExt cx="1286007" cy="970385"/>
          </a:xfrm>
        </p:grpSpPr>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47991" y="3733801"/>
              <a:ext cx="1200416" cy="827987"/>
            </a:xfrm>
            <a:prstGeom prst="rect">
              <a:avLst/>
            </a:prstGeom>
          </p:spPr>
        </p:pic>
        <p:sp>
          <p:nvSpPr>
            <p:cNvPr id="16" name="TextBox 15"/>
            <p:cNvSpPr txBox="1"/>
            <p:nvPr/>
          </p:nvSpPr>
          <p:spPr>
            <a:xfrm>
              <a:off x="3962400" y="3591403"/>
              <a:ext cx="1142999" cy="307777"/>
            </a:xfrm>
            <a:prstGeom prst="rect">
              <a:avLst/>
            </a:prstGeom>
            <a:noFill/>
          </p:spPr>
          <p:txBody>
            <a:bodyPr wrap="square" rtlCol="0" anchor="ctr">
              <a:spAutoFit/>
            </a:bodyPr>
            <a:lstStyle/>
            <a:p>
              <a:r>
                <a:rPr lang="en-US" sz="2400">
                  <a:latin typeface="+mj-lt"/>
                </a:rPr>
                <a:t>Firewall 1</a:t>
              </a:r>
            </a:p>
          </p:txBody>
        </p:sp>
      </p:grpSp>
      <p:grpSp>
        <p:nvGrpSpPr>
          <p:cNvPr id="31" name="Group 30"/>
          <p:cNvGrpSpPr/>
          <p:nvPr/>
        </p:nvGrpSpPr>
        <p:grpSpPr>
          <a:xfrm>
            <a:off x="13830300" y="8115235"/>
            <a:ext cx="1257300" cy="1627010"/>
            <a:chOff x="6461088" y="4893547"/>
            <a:chExt cx="838200" cy="1084673"/>
          </a:xfrm>
        </p:grpSpPr>
        <p:pic>
          <p:nvPicPr>
            <p:cNvPr id="32" name="Picture 3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486146" y="4893547"/>
              <a:ext cx="788085" cy="914444"/>
            </a:xfrm>
            <a:prstGeom prst="rect">
              <a:avLst/>
            </a:prstGeom>
          </p:spPr>
        </p:pic>
        <p:sp>
          <p:nvSpPr>
            <p:cNvPr id="33" name="TextBox 32"/>
            <p:cNvSpPr txBox="1"/>
            <p:nvPr/>
          </p:nvSpPr>
          <p:spPr>
            <a:xfrm>
              <a:off x="6461088" y="5670443"/>
              <a:ext cx="838200" cy="307777"/>
            </a:xfrm>
            <a:prstGeom prst="rect">
              <a:avLst/>
            </a:prstGeom>
            <a:noFill/>
          </p:spPr>
          <p:txBody>
            <a:bodyPr wrap="square" rtlCol="0" anchor="ctr">
              <a:spAutoFit/>
            </a:bodyPr>
            <a:lstStyle/>
            <a:p>
              <a:r>
                <a:rPr lang="en-US" sz="2400">
                  <a:latin typeface="+mj-lt"/>
                </a:rPr>
                <a:t>Server</a:t>
              </a:r>
            </a:p>
          </p:txBody>
        </p:sp>
      </p:grpSp>
      <p:pic>
        <p:nvPicPr>
          <p:cNvPr id="34" name="Picture 3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2070080" y="8261094"/>
            <a:ext cx="1714500" cy="1285875"/>
          </a:xfrm>
          <a:prstGeom prst="rect">
            <a:avLst/>
          </a:prstGeom>
        </p:spPr>
      </p:pic>
    </p:spTree>
    <p:custDataLst>
      <p:tags r:id="rId1"/>
    </p:custDataLst>
    <p:extLst>
      <p:ext uri="{BB962C8B-B14F-4D97-AF65-F5344CB8AC3E}">
        <p14:creationId xmlns:p14="http://schemas.microsoft.com/office/powerpoint/2010/main" val="104325885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Areas to Investigate with the Bank</a:t>
            </a:r>
          </a:p>
        </p:txBody>
      </p:sp>
      <p:sp>
        <p:nvSpPr>
          <p:cNvPr id="4" name="Content Placeholder 3"/>
          <p:cNvSpPr>
            <a:spLocks noGrp="1"/>
          </p:cNvSpPr>
          <p:nvPr>
            <p:ph idx="1"/>
          </p:nvPr>
        </p:nvSpPr>
        <p:spPr/>
        <p:txBody>
          <a:bodyPr>
            <a:normAutofit lnSpcReduction="10000"/>
          </a:bodyPr>
          <a:lstStyle/>
          <a:p>
            <a:r>
              <a:rPr lang="en-US"/>
              <a:t>Do you have a DMZ?</a:t>
            </a:r>
          </a:p>
          <a:p>
            <a:r>
              <a:rPr lang="en-US"/>
              <a:t>Who manages it?</a:t>
            </a:r>
          </a:p>
          <a:p>
            <a:r>
              <a:rPr lang="en-US"/>
              <a:t>What resources lie in the DMZ?</a:t>
            </a:r>
          </a:p>
          <a:p>
            <a:r>
              <a:rPr lang="en-US"/>
              <a:t>Is it done with VLANs or discreet ports?</a:t>
            </a:r>
          </a:p>
          <a:p>
            <a:r>
              <a:rPr lang="en-US"/>
              <a:t>Where do these resources reside?</a:t>
            </a:r>
          </a:p>
          <a:p>
            <a:pPr lvl="1"/>
            <a:r>
              <a:rPr lang="en-US"/>
              <a:t>Email servers</a:t>
            </a:r>
          </a:p>
          <a:p>
            <a:pPr lvl="1"/>
            <a:r>
              <a:rPr lang="en-US"/>
              <a:t>VPN servers—concentrators</a:t>
            </a:r>
          </a:p>
          <a:p>
            <a:pPr lvl="1"/>
            <a:r>
              <a:rPr lang="en-US"/>
              <a:t>FTP servers</a:t>
            </a:r>
          </a:p>
          <a:p>
            <a:pPr lvl="1"/>
            <a:r>
              <a:rPr lang="en-US"/>
              <a:t>DNS servers</a:t>
            </a:r>
          </a:p>
          <a:p>
            <a:pPr lvl="1"/>
            <a:r>
              <a:rPr lang="en-US"/>
              <a:t>Remote video monitoring servers</a:t>
            </a:r>
          </a:p>
          <a:p>
            <a:pPr lvl="1"/>
            <a:r>
              <a:rPr lang="en-US"/>
              <a:t>Web servers</a:t>
            </a:r>
          </a:p>
          <a:p>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285745" y="6000270"/>
            <a:ext cx="5715000" cy="4286250"/>
          </a:xfrm>
          <a:prstGeom prst="rect">
            <a:avLst/>
          </a:prstGeom>
        </p:spPr>
      </p:pic>
    </p:spTree>
    <p:custDataLst>
      <p:tags r:id="rId1"/>
    </p:custDataLst>
    <p:extLst>
      <p:ext uri="{BB962C8B-B14F-4D97-AF65-F5344CB8AC3E}">
        <p14:creationId xmlns:p14="http://schemas.microsoft.com/office/powerpoint/2010/main" val="282432553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8626" name="Rectangle 2"/>
          <p:cNvSpPr>
            <a:spLocks noGrp="1" noChangeArrowheads="1"/>
          </p:cNvSpPr>
          <p:nvPr>
            <p:ph type="title"/>
          </p:nvPr>
        </p:nvSpPr>
        <p:spPr/>
        <p:txBody>
          <a:bodyPr/>
          <a:lstStyle/>
          <a:p>
            <a:r>
              <a:rPr lang="en-US"/>
              <a:t>Summary</a:t>
            </a:r>
          </a:p>
        </p:txBody>
      </p:sp>
      <p:sp>
        <p:nvSpPr>
          <p:cNvPr id="1818627" name="Rectangle 3"/>
          <p:cNvSpPr>
            <a:spLocks noGrp="1" noChangeArrowheads="1"/>
          </p:cNvSpPr>
          <p:nvPr>
            <p:ph idx="1"/>
          </p:nvPr>
        </p:nvSpPr>
        <p:spPr/>
        <p:txBody>
          <a:bodyPr>
            <a:normAutofit fontScale="92500" lnSpcReduction="20000"/>
          </a:bodyPr>
          <a:lstStyle/>
          <a:p>
            <a:r>
              <a:rPr lang="en-US"/>
              <a:t>Discussed the concepts and benefits of DMZs</a:t>
            </a:r>
          </a:p>
          <a:p>
            <a:r>
              <a:rPr lang="en-US"/>
              <a:t>Discussed the architectures and implementation of DMZs</a:t>
            </a:r>
          </a:p>
          <a:p>
            <a:endParaRPr lang="en-US"/>
          </a:p>
          <a:p>
            <a:r>
              <a:rPr lang="en-US"/>
              <a:t>Key take-</a:t>
            </a:r>
            <a:r>
              <a:rPr lang="en-US" err="1"/>
              <a:t>aways</a:t>
            </a:r>
            <a:endParaRPr lang="en-US"/>
          </a:p>
          <a:p>
            <a:pPr lvl="1"/>
            <a:r>
              <a:rPr lang="en-US"/>
              <a:t>When perimeter network/DMZ capabilities are not available on a firewall, beware</a:t>
            </a:r>
          </a:p>
          <a:p>
            <a:pPr lvl="1"/>
            <a:r>
              <a:rPr lang="en-US"/>
              <a:t>This would usually force servers to be placed on the internal </a:t>
            </a:r>
            <a:br>
              <a:rPr lang="en-US"/>
            </a:br>
            <a:r>
              <a:rPr lang="en-US"/>
              <a:t>network, and rules would have to be configured to allow </a:t>
            </a:r>
            <a:br>
              <a:rPr lang="en-US"/>
            </a:br>
            <a:r>
              <a:rPr lang="en-US"/>
              <a:t>access to these servers</a:t>
            </a:r>
          </a:p>
          <a:p>
            <a:pPr lvl="1"/>
            <a:r>
              <a:rPr lang="en-US"/>
              <a:t>This type of setup can be very dangerous because </a:t>
            </a:r>
            <a:br>
              <a:rPr lang="en-US"/>
            </a:br>
            <a:r>
              <a:rPr lang="en-US"/>
              <a:t>a company would have ports and IP addresses open </a:t>
            </a:r>
            <a:br>
              <a:rPr lang="en-US"/>
            </a:br>
            <a:r>
              <a:rPr lang="en-US"/>
              <a:t>on their internal network accessible via anyone from </a:t>
            </a:r>
            <a:br>
              <a:rPr lang="en-US"/>
            </a:br>
            <a:r>
              <a:rPr lang="en-US"/>
              <a:t>the outside world</a:t>
            </a:r>
          </a:p>
          <a:p>
            <a:pPr lvl="1"/>
            <a:r>
              <a:rPr lang="en-US"/>
              <a:t>Hackers can attempt to access network resources </a:t>
            </a:r>
            <a:br>
              <a:rPr lang="en-US"/>
            </a:br>
            <a:r>
              <a:rPr lang="en-US"/>
              <a:t>via these public servers</a:t>
            </a:r>
          </a:p>
          <a:p>
            <a:pPr lvl="1"/>
            <a:endParaRPr lang="en-US"/>
          </a:p>
          <a:p>
            <a:pPr>
              <a:buNone/>
            </a:pPr>
            <a:endParaRPr lang="en-US"/>
          </a:p>
          <a:p>
            <a:pPr>
              <a:buNone/>
            </a:pPr>
            <a:endParaRPr lang="en-US"/>
          </a:p>
        </p:txBody>
      </p:sp>
      <p:pic>
        <p:nvPicPr>
          <p:cNvPr id="6" name="Picture 1" descr="\\Col-srvr1\elmov\Library\Graphics\iStock_Other_Purchased_Graphics\PresenterMedia\dart_and_target_400_clr.png"/>
          <p:cNvPicPr>
            <a:picLocks noChangeAspect="1" noChangeArrowheads="1"/>
          </p:cNvPicPr>
          <p:nvPr/>
        </p:nvPicPr>
        <p:blipFill>
          <a:blip r:embed="rId4" cstate="print"/>
          <a:srcRect/>
          <a:stretch>
            <a:fillRect/>
          </a:stretch>
        </p:blipFill>
        <p:spPr bwMode="auto">
          <a:xfrm>
            <a:off x="11887200" y="5715000"/>
            <a:ext cx="4114800" cy="4114800"/>
          </a:xfrm>
          <a:prstGeom prst="rect">
            <a:avLst/>
          </a:prstGeom>
          <a:noFill/>
        </p:spPr>
      </p:pic>
    </p:spTree>
    <p:custDataLst>
      <p:tags r:id="rId1"/>
    </p:custDataLst>
    <p:extLst>
      <p:ext uri="{BB962C8B-B14F-4D97-AF65-F5344CB8AC3E}">
        <p14:creationId xmlns:p14="http://schemas.microsoft.com/office/powerpoint/2010/main" val="10770858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Cybersecurity Fundamentals</a:t>
            </a:r>
          </a:p>
        </p:txBody>
      </p:sp>
      <p:sp>
        <p:nvSpPr>
          <p:cNvPr id="6" name="Subtitle 5"/>
          <p:cNvSpPr>
            <a:spLocks noGrp="1"/>
          </p:cNvSpPr>
          <p:nvPr>
            <p:ph type="subTitle" idx="1"/>
          </p:nvPr>
        </p:nvSpPr>
        <p:spPr/>
        <p:txBody>
          <a:bodyPr/>
          <a:lstStyle/>
          <a:p>
            <a:r>
              <a:rPr lang="en-US" dirty="0"/>
              <a:t>Chapter 2</a:t>
            </a:r>
          </a:p>
        </p:txBody>
      </p:sp>
    </p:spTree>
    <p:custDataLst>
      <p:tags r:id="rId1"/>
    </p:custDataLst>
    <p:extLst>
      <p:ext uri="{BB962C8B-B14F-4D97-AF65-F5344CB8AC3E}">
        <p14:creationId xmlns:p14="http://schemas.microsoft.com/office/powerpoint/2010/main" val="103228812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Packet Filters</a:t>
            </a:r>
          </a:p>
        </p:txBody>
      </p:sp>
      <p:sp>
        <p:nvSpPr>
          <p:cNvPr id="4" name="Subtitle 3"/>
          <p:cNvSpPr>
            <a:spLocks noGrp="1"/>
          </p:cNvSpPr>
          <p:nvPr>
            <p:ph type="subTitle" idx="1"/>
          </p:nvPr>
        </p:nvSpPr>
        <p:spPr/>
        <p:txBody>
          <a:bodyPr/>
          <a:lstStyle/>
          <a:p>
            <a:r>
              <a:rPr lang="en-US"/>
              <a:t>Chapter 11 </a:t>
            </a:r>
          </a:p>
        </p:txBody>
      </p:sp>
    </p:spTree>
    <p:custDataLst>
      <p:tags r:id="rId1"/>
    </p:custDataLst>
    <p:extLst>
      <p:ext uri="{BB962C8B-B14F-4D97-AF65-F5344CB8AC3E}">
        <p14:creationId xmlns:p14="http://schemas.microsoft.com/office/powerpoint/2010/main" val="321754937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Objectives</a:t>
            </a:r>
          </a:p>
        </p:txBody>
      </p:sp>
      <p:sp>
        <p:nvSpPr>
          <p:cNvPr id="5" name="Content Placeholder 4"/>
          <p:cNvSpPr>
            <a:spLocks noGrp="1"/>
          </p:cNvSpPr>
          <p:nvPr>
            <p:ph idx="1"/>
          </p:nvPr>
        </p:nvSpPr>
        <p:spPr/>
        <p:txBody>
          <a:bodyPr/>
          <a:lstStyle/>
          <a:p>
            <a:pPr marL="0" indent="0">
              <a:buNone/>
            </a:pPr>
            <a:r>
              <a:rPr lang="en-US" i="1">
                <a:solidFill>
                  <a:schemeClr val="accent6"/>
                </a:solidFill>
              </a:rPr>
              <a:t>Upon completing this chapter, you will be able to</a:t>
            </a:r>
          </a:p>
          <a:p>
            <a:r>
              <a:rPr lang="en-US"/>
              <a:t>Describe packet filtering</a:t>
            </a:r>
          </a:p>
          <a:p>
            <a:r>
              <a:rPr lang="en-US"/>
              <a:t>Explain the use of access control lists</a:t>
            </a:r>
          </a:p>
          <a:p>
            <a:r>
              <a:rPr lang="en-US"/>
              <a:t>Provide examples of </a:t>
            </a:r>
            <a:r>
              <a:rPr lang="en-US" err="1"/>
              <a:t>stateful</a:t>
            </a:r>
            <a:r>
              <a:rPr lang="en-US"/>
              <a:t> inspection</a:t>
            </a:r>
          </a:p>
          <a:p>
            <a:r>
              <a:rPr lang="en-US"/>
              <a:t>Describe how a bank might use packet filtering</a:t>
            </a:r>
          </a:p>
        </p:txBody>
      </p:sp>
      <p:pic>
        <p:nvPicPr>
          <p:cNvPr id="6" name="Picture 1" descr="C:\Users\AWalkden.HILL\AppData\Local\Temp\throwing_dart_pc_400_clr.png"/>
          <p:cNvPicPr>
            <a:picLocks noChangeAspect="1" noChangeArrowheads="1"/>
          </p:cNvPicPr>
          <p:nvPr/>
        </p:nvPicPr>
        <p:blipFill>
          <a:blip r:embed="rId4" cstate="print"/>
          <a:srcRect/>
          <a:stretch>
            <a:fillRect/>
          </a:stretch>
        </p:blipFill>
        <p:spPr bwMode="auto">
          <a:xfrm>
            <a:off x="11544300" y="5829300"/>
            <a:ext cx="4286250" cy="4286250"/>
          </a:xfrm>
          <a:prstGeom prst="rect">
            <a:avLst/>
          </a:prstGeom>
          <a:noFill/>
        </p:spPr>
      </p:pic>
    </p:spTree>
    <p:custDataLst>
      <p:tags r:id="rId1"/>
    </p:custDataLst>
    <p:extLst>
      <p:ext uri="{BB962C8B-B14F-4D97-AF65-F5344CB8AC3E}">
        <p14:creationId xmlns:p14="http://schemas.microsoft.com/office/powerpoint/2010/main" val="78496458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Packet Filtering</a:t>
            </a: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11005" y="2857500"/>
            <a:ext cx="7143750" cy="4914900"/>
          </a:xfrm>
          <a:prstGeom prst="rect">
            <a:avLst/>
          </a:prstGeom>
        </p:spPr>
      </p:pic>
      <p:sp>
        <p:nvSpPr>
          <p:cNvPr id="6" name="TextBox 5"/>
          <p:cNvSpPr txBox="1"/>
          <p:nvPr/>
        </p:nvSpPr>
        <p:spPr>
          <a:xfrm>
            <a:off x="3965830" y="4749992"/>
            <a:ext cx="1011815" cy="507831"/>
          </a:xfrm>
          <a:prstGeom prst="rect">
            <a:avLst/>
          </a:prstGeom>
          <a:noFill/>
        </p:spPr>
        <p:txBody>
          <a:bodyPr wrap="none" rtlCol="0">
            <a:spAutoFit/>
          </a:bodyPr>
          <a:lstStyle/>
          <a:p>
            <a:r>
              <a:rPr lang="en-US" sz="2700">
                <a:latin typeface="+mj-lt"/>
              </a:rPr>
              <a:t>Inside</a:t>
            </a:r>
          </a:p>
        </p:txBody>
      </p:sp>
      <p:sp>
        <p:nvSpPr>
          <p:cNvPr id="7" name="TextBox 6"/>
          <p:cNvSpPr txBox="1"/>
          <p:nvPr/>
        </p:nvSpPr>
        <p:spPr>
          <a:xfrm>
            <a:off x="12184952" y="5704606"/>
            <a:ext cx="1266693" cy="507831"/>
          </a:xfrm>
          <a:prstGeom prst="rect">
            <a:avLst/>
          </a:prstGeom>
          <a:noFill/>
        </p:spPr>
        <p:txBody>
          <a:bodyPr wrap="none" rtlCol="0">
            <a:spAutoFit/>
          </a:bodyPr>
          <a:lstStyle/>
          <a:p>
            <a:r>
              <a:rPr lang="en-US" sz="2700">
                <a:latin typeface="+mj-lt"/>
              </a:rPr>
              <a:t>Outside</a:t>
            </a:r>
          </a:p>
        </p:txBody>
      </p:sp>
      <p:sp>
        <p:nvSpPr>
          <p:cNvPr id="8" name="TextBox 7"/>
          <p:cNvSpPr txBox="1"/>
          <p:nvPr/>
        </p:nvSpPr>
        <p:spPr>
          <a:xfrm>
            <a:off x="7328631" y="3018855"/>
            <a:ext cx="5029839" cy="507831"/>
          </a:xfrm>
          <a:prstGeom prst="rect">
            <a:avLst/>
          </a:prstGeom>
          <a:noFill/>
        </p:spPr>
        <p:txBody>
          <a:bodyPr wrap="square" rtlCol="0">
            <a:spAutoFit/>
          </a:bodyPr>
          <a:lstStyle/>
          <a:p>
            <a:r>
              <a:rPr lang="en-US" sz="2700" dirty="0">
                <a:latin typeface="+mj-lt"/>
              </a:rPr>
              <a:t>Permit or Deny Passage</a:t>
            </a:r>
          </a:p>
        </p:txBody>
      </p:sp>
      <p:sp>
        <p:nvSpPr>
          <p:cNvPr id="9" name="Rectangle 8"/>
          <p:cNvSpPr/>
          <p:nvPr/>
        </p:nvSpPr>
        <p:spPr bwMode="auto">
          <a:xfrm>
            <a:off x="4894952" y="7759443"/>
            <a:ext cx="1474810" cy="570156"/>
          </a:xfrm>
          <a:prstGeom prst="rect">
            <a:avLst/>
          </a:prstGeom>
          <a:solidFill>
            <a:schemeClr val="accent3"/>
          </a:solidFill>
          <a:ln w="28575" cap="flat" cmpd="sng" algn="ctr">
            <a:no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endParaRPr lang="en-US" sz="3300" b="1">
              <a:latin typeface="Arial Narrow" pitchFamily="34" charset="0"/>
            </a:endParaRPr>
          </a:p>
        </p:txBody>
      </p:sp>
      <p:sp>
        <p:nvSpPr>
          <p:cNvPr id="10" name="Rectangle 9"/>
          <p:cNvSpPr/>
          <p:nvPr/>
        </p:nvSpPr>
        <p:spPr bwMode="auto">
          <a:xfrm>
            <a:off x="6468217" y="7759443"/>
            <a:ext cx="1720829" cy="570156"/>
          </a:xfrm>
          <a:prstGeom prst="rect">
            <a:avLst/>
          </a:prstGeom>
          <a:solidFill>
            <a:schemeClr val="accent4"/>
          </a:solidFill>
          <a:ln w="28575" cap="flat" cmpd="sng" algn="ctr">
            <a:no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endParaRPr lang="en-US" sz="3300" b="1">
              <a:latin typeface="Arial Narrow" pitchFamily="34" charset="0"/>
            </a:endParaRPr>
          </a:p>
        </p:txBody>
      </p:sp>
      <p:sp>
        <p:nvSpPr>
          <p:cNvPr id="11" name="Rectangle 10"/>
          <p:cNvSpPr/>
          <p:nvPr/>
        </p:nvSpPr>
        <p:spPr bwMode="auto">
          <a:xfrm>
            <a:off x="8291033" y="7759443"/>
            <a:ext cx="4572002" cy="570156"/>
          </a:xfrm>
          <a:prstGeom prst="rect">
            <a:avLst/>
          </a:prstGeom>
          <a:solidFill>
            <a:schemeClr val="accent5"/>
          </a:solidFill>
          <a:ln w="28575" cap="flat" cmpd="sng" algn="ctr">
            <a:no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endParaRPr lang="en-US" sz="3300" b="1">
              <a:latin typeface="Arial Narrow" pitchFamily="34" charset="0"/>
            </a:endParaRPr>
          </a:p>
        </p:txBody>
      </p:sp>
      <p:sp>
        <p:nvSpPr>
          <p:cNvPr id="12" name="TextBox 11"/>
          <p:cNvSpPr txBox="1"/>
          <p:nvPr/>
        </p:nvSpPr>
        <p:spPr>
          <a:xfrm>
            <a:off x="5358991" y="7811288"/>
            <a:ext cx="1474810" cy="507831"/>
          </a:xfrm>
          <a:prstGeom prst="rect">
            <a:avLst/>
          </a:prstGeom>
          <a:noFill/>
        </p:spPr>
        <p:txBody>
          <a:bodyPr wrap="square" rtlCol="0">
            <a:spAutoFit/>
          </a:bodyPr>
          <a:lstStyle/>
          <a:p>
            <a:r>
              <a:rPr lang="en-US" sz="2700" dirty="0">
                <a:latin typeface="+mj-lt"/>
              </a:rPr>
              <a:t>IP</a:t>
            </a:r>
          </a:p>
        </p:txBody>
      </p:sp>
      <p:sp>
        <p:nvSpPr>
          <p:cNvPr id="13" name="TextBox 12"/>
          <p:cNvSpPr txBox="1"/>
          <p:nvPr/>
        </p:nvSpPr>
        <p:spPr>
          <a:xfrm>
            <a:off x="6619815" y="7800808"/>
            <a:ext cx="1417632" cy="507831"/>
          </a:xfrm>
          <a:prstGeom prst="rect">
            <a:avLst/>
          </a:prstGeom>
          <a:noFill/>
        </p:spPr>
        <p:txBody>
          <a:bodyPr wrap="none" rtlCol="0">
            <a:spAutoFit/>
          </a:bodyPr>
          <a:lstStyle/>
          <a:p>
            <a:r>
              <a:rPr lang="en-US" sz="2700" dirty="0">
                <a:latin typeface="+mj-lt"/>
              </a:rPr>
              <a:t>TCP/UDP</a:t>
            </a:r>
          </a:p>
        </p:txBody>
      </p:sp>
      <p:sp>
        <p:nvSpPr>
          <p:cNvPr id="14" name="TextBox 13"/>
          <p:cNvSpPr txBox="1"/>
          <p:nvPr/>
        </p:nvSpPr>
        <p:spPr>
          <a:xfrm>
            <a:off x="8477196" y="7790605"/>
            <a:ext cx="4572000" cy="507831"/>
          </a:xfrm>
          <a:prstGeom prst="rect">
            <a:avLst/>
          </a:prstGeom>
          <a:noFill/>
        </p:spPr>
        <p:txBody>
          <a:bodyPr wrap="square" rtlCol="0">
            <a:spAutoFit/>
          </a:bodyPr>
          <a:lstStyle/>
          <a:p>
            <a:r>
              <a:rPr lang="en-US" sz="2700">
                <a:latin typeface="+mj-lt"/>
              </a:rPr>
              <a:t>APPLICATION DATA</a:t>
            </a:r>
          </a:p>
        </p:txBody>
      </p:sp>
      <p:sp>
        <p:nvSpPr>
          <p:cNvPr id="16" name="Right Arrow 15"/>
          <p:cNvSpPr/>
          <p:nvPr/>
        </p:nvSpPr>
        <p:spPr bwMode="auto">
          <a:xfrm>
            <a:off x="3723725" y="5131119"/>
            <a:ext cx="1947672" cy="1132592"/>
          </a:xfrm>
          <a:prstGeom prst="rightArrow">
            <a:avLst/>
          </a:prstGeom>
          <a:solidFill>
            <a:srgbClr val="008000"/>
          </a:solidFill>
          <a:ln w="28575" cap="flat" cmpd="sng" algn="ctr">
            <a:no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endParaRPr lang="en-US" sz="3300" b="1">
              <a:latin typeface="Arial Narrow" pitchFamily="34" charset="0"/>
            </a:endParaRPr>
          </a:p>
        </p:txBody>
      </p:sp>
      <p:sp>
        <p:nvSpPr>
          <p:cNvPr id="17" name="Right Arrow 16"/>
          <p:cNvSpPr/>
          <p:nvPr/>
        </p:nvSpPr>
        <p:spPr bwMode="auto">
          <a:xfrm rot="10800000">
            <a:off x="11772901" y="4597023"/>
            <a:ext cx="1943099" cy="1132592"/>
          </a:xfrm>
          <a:prstGeom prst="rightArrow">
            <a:avLst/>
          </a:prstGeom>
          <a:solidFill>
            <a:srgbClr val="008000"/>
          </a:solidFill>
          <a:ln w="28575" cap="flat" cmpd="sng" algn="ctr">
            <a:no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endParaRPr lang="en-US" sz="3300" b="1">
              <a:latin typeface="Arial Narrow" pitchFamily="34" charset="0"/>
            </a:endParaRPr>
          </a:p>
        </p:txBody>
      </p:sp>
    </p:spTree>
    <p:custDataLst>
      <p:tags r:id="rId1"/>
    </p:custDataLst>
    <p:extLst>
      <p:ext uri="{BB962C8B-B14F-4D97-AF65-F5344CB8AC3E}">
        <p14:creationId xmlns:p14="http://schemas.microsoft.com/office/powerpoint/2010/main" val="316092027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7561982" y="2628900"/>
            <a:ext cx="306538" cy="597726"/>
          </a:xfrm>
          <a:prstGeom prst="roundRect">
            <a:avLst/>
          </a:prstGeom>
          <a:solidFill>
            <a:schemeClr val="bg1">
              <a:lumMod val="50000"/>
            </a:schemeClr>
          </a:solidFill>
          <a:ln w="28575" cap="flat" cmpd="sng" algn="ctr">
            <a:noFill/>
            <a:prstDash val="solid"/>
            <a:round/>
            <a:headEnd type="none" w="med" len="med"/>
            <a:tailEnd type="none" w="med" len="med"/>
          </a:ln>
          <a:effectLst/>
        </p:spPr>
        <p:txBody>
          <a:bodyPr vert="horz" wrap="non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endParaRPr lang="en-US" sz="3300" b="1">
              <a:latin typeface="Arial Narrow" pitchFamily="34" charset="0"/>
            </a:endParaRPr>
          </a:p>
        </p:txBody>
      </p:sp>
      <p:sp>
        <p:nvSpPr>
          <p:cNvPr id="2" name="Title 1"/>
          <p:cNvSpPr>
            <a:spLocks noGrp="1"/>
          </p:cNvSpPr>
          <p:nvPr>
            <p:ph type="title"/>
          </p:nvPr>
        </p:nvSpPr>
        <p:spPr/>
        <p:txBody>
          <a:bodyPr/>
          <a:lstStyle/>
          <a:p>
            <a:r>
              <a:rPr lang="en-US"/>
              <a:t>Inbound Packet Filtering</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29150" y="4686300"/>
            <a:ext cx="7143750" cy="4914900"/>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057631" y="3429000"/>
            <a:ext cx="2002538" cy="1600200"/>
          </a:xfrm>
          <a:prstGeom prst="rect">
            <a:avLst/>
          </a:prstGeom>
        </p:spPr>
      </p:pic>
      <p:grpSp>
        <p:nvGrpSpPr>
          <p:cNvPr id="7" name="Group 6"/>
          <p:cNvGrpSpPr/>
          <p:nvPr/>
        </p:nvGrpSpPr>
        <p:grpSpPr>
          <a:xfrm>
            <a:off x="2514600" y="2818259"/>
            <a:ext cx="2085975" cy="3125342"/>
            <a:chOff x="7853362" y="1269239"/>
            <a:chExt cx="1390650" cy="2083561"/>
          </a:xfrm>
        </p:grpSpPr>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29562" y="1828800"/>
              <a:ext cx="1314450" cy="1524000"/>
            </a:xfrm>
            <a:prstGeom prst="rect">
              <a:avLst/>
            </a:prstGeom>
          </p:spPr>
        </p:pic>
        <p:sp>
          <p:nvSpPr>
            <p:cNvPr id="9" name="TextBox 8"/>
            <p:cNvSpPr txBox="1"/>
            <p:nvPr/>
          </p:nvSpPr>
          <p:spPr>
            <a:xfrm>
              <a:off x="7853362" y="1269239"/>
              <a:ext cx="1371600" cy="615553"/>
            </a:xfrm>
            <a:prstGeom prst="rect">
              <a:avLst/>
            </a:prstGeom>
            <a:solidFill>
              <a:schemeClr val="bg1">
                <a:alpha val="50000"/>
              </a:schemeClr>
            </a:solidFill>
          </p:spPr>
          <p:txBody>
            <a:bodyPr wrap="square" rtlCol="0" anchor="ctr">
              <a:spAutoFit/>
            </a:bodyPr>
            <a:lstStyle/>
            <a:p>
              <a:r>
                <a:rPr lang="en-US" sz="2700">
                  <a:latin typeface="+mj-lt"/>
                </a:rPr>
                <a:t>Web</a:t>
              </a:r>
            </a:p>
            <a:p>
              <a:r>
                <a:rPr lang="en-US" sz="2700">
                  <a:latin typeface="+mj-lt"/>
                </a:rPr>
                <a:t>Server</a:t>
              </a:r>
            </a:p>
          </p:txBody>
        </p:sp>
      </p:grpSp>
      <p:sp>
        <p:nvSpPr>
          <p:cNvPr id="10" name="TextBox 9"/>
          <p:cNvSpPr txBox="1"/>
          <p:nvPr/>
        </p:nvSpPr>
        <p:spPr>
          <a:xfrm>
            <a:off x="8015639" y="2857500"/>
            <a:ext cx="3310522" cy="923330"/>
          </a:xfrm>
          <a:prstGeom prst="rect">
            <a:avLst/>
          </a:prstGeom>
          <a:noFill/>
        </p:spPr>
        <p:txBody>
          <a:bodyPr wrap="none" rtlCol="0">
            <a:spAutoFit/>
          </a:bodyPr>
          <a:lstStyle/>
          <a:p>
            <a:pPr algn="l"/>
            <a:r>
              <a:rPr lang="en-US" sz="2700" i="1">
                <a:latin typeface="Courier" charset="0"/>
                <a:ea typeface="Courier" charset="0"/>
                <a:cs typeface="Courier" charset="0"/>
              </a:rPr>
              <a:t>allow http</a:t>
            </a:r>
          </a:p>
          <a:p>
            <a:pPr algn="l"/>
            <a:r>
              <a:rPr lang="en-US" sz="2700" i="1">
                <a:latin typeface="Courier" charset="0"/>
                <a:ea typeface="Courier" charset="0"/>
                <a:cs typeface="Courier" charset="0"/>
              </a:rPr>
              <a:t>to 64.13.12.57 </a:t>
            </a:r>
          </a:p>
        </p:txBody>
      </p:sp>
      <p:sp>
        <p:nvSpPr>
          <p:cNvPr id="11" name="Right Arrow 10"/>
          <p:cNvSpPr/>
          <p:nvPr/>
        </p:nvSpPr>
        <p:spPr bwMode="auto">
          <a:xfrm rot="10800000">
            <a:off x="10069347" y="3947884"/>
            <a:ext cx="368168" cy="1132592"/>
          </a:xfrm>
          <a:prstGeom prst="rightArrow">
            <a:avLst/>
          </a:prstGeom>
          <a:solidFill>
            <a:srgbClr val="008000"/>
          </a:solidFill>
          <a:ln w="28575" cap="flat" cmpd="sng" algn="ctr">
            <a:noFill/>
            <a:prstDash val="solid"/>
            <a:round/>
            <a:headEnd type="none" w="med" len="med"/>
            <a:tailEnd type="none" w="med" len="med"/>
          </a:ln>
          <a:effectLst/>
        </p:spPr>
        <p:txBody>
          <a:bodyPr vert="horz" wrap="non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endParaRPr lang="en-US" sz="3300" b="1">
              <a:latin typeface="Arial Narrow" pitchFamily="34" charset="0"/>
            </a:endParaRPr>
          </a:p>
        </p:txBody>
      </p:sp>
      <p:sp>
        <p:nvSpPr>
          <p:cNvPr id="12" name="Right Arrow 11"/>
          <p:cNvSpPr/>
          <p:nvPr/>
        </p:nvSpPr>
        <p:spPr bwMode="auto">
          <a:xfrm rot="10800000">
            <a:off x="5497349" y="3947884"/>
            <a:ext cx="368168" cy="1132592"/>
          </a:xfrm>
          <a:prstGeom prst="rightArrow">
            <a:avLst/>
          </a:prstGeom>
          <a:solidFill>
            <a:srgbClr val="008000"/>
          </a:solidFill>
          <a:ln w="28575" cap="flat" cmpd="sng" algn="ctr">
            <a:noFill/>
            <a:prstDash val="solid"/>
            <a:round/>
            <a:headEnd type="none" w="med" len="med"/>
            <a:tailEnd type="none" w="med" len="med"/>
          </a:ln>
          <a:effectLst/>
        </p:spPr>
        <p:txBody>
          <a:bodyPr vert="horz" wrap="non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endParaRPr lang="en-US" sz="3300" b="1">
              <a:latin typeface="Arial Narrow" pitchFamily="34" charset="0"/>
            </a:endParaRPr>
          </a:p>
        </p:txBody>
      </p:sp>
      <p:sp>
        <p:nvSpPr>
          <p:cNvPr id="13" name="TextBox 12"/>
          <p:cNvSpPr txBox="1"/>
          <p:nvPr/>
        </p:nvSpPr>
        <p:spPr>
          <a:xfrm>
            <a:off x="8001000" y="5144845"/>
            <a:ext cx="4769254" cy="507831"/>
          </a:xfrm>
          <a:prstGeom prst="rect">
            <a:avLst/>
          </a:prstGeom>
          <a:noFill/>
        </p:spPr>
        <p:txBody>
          <a:bodyPr wrap="none" rtlCol="0">
            <a:spAutoFit/>
          </a:bodyPr>
          <a:lstStyle/>
          <a:p>
            <a:pPr algn="l"/>
            <a:r>
              <a:rPr lang="en-US" sz="2700" i="1">
                <a:latin typeface="Courier" charset="0"/>
                <a:ea typeface="Courier" charset="0"/>
                <a:cs typeface="Courier" charset="0"/>
              </a:rPr>
              <a:t>block everything else </a:t>
            </a:r>
          </a:p>
        </p:txBody>
      </p:sp>
      <p:sp>
        <p:nvSpPr>
          <p:cNvPr id="14" name="TextBox 13"/>
          <p:cNvSpPr txBox="1"/>
          <p:nvPr/>
        </p:nvSpPr>
        <p:spPr>
          <a:xfrm>
            <a:off x="10744200" y="7543800"/>
            <a:ext cx="5029200" cy="1338828"/>
          </a:xfrm>
          <a:prstGeom prst="rect">
            <a:avLst/>
          </a:prstGeom>
          <a:noFill/>
        </p:spPr>
        <p:txBody>
          <a:bodyPr wrap="square" rtlCol="0">
            <a:spAutoFit/>
          </a:bodyPr>
          <a:lstStyle/>
          <a:p>
            <a:pPr algn="l"/>
            <a:r>
              <a:rPr lang="en-US" sz="2700">
                <a:latin typeface="+mj-lt"/>
              </a:rPr>
              <a:t>DNS entry points to the web server for </a:t>
            </a:r>
            <a:r>
              <a:rPr lang="en-US" sz="2700" err="1">
                <a:latin typeface="+mj-lt"/>
                <a:hlinkClick r:id="rId7"/>
              </a:rPr>
              <a:t>www.anybank.com</a:t>
            </a:r>
            <a:r>
              <a:rPr lang="en-US" sz="2700">
                <a:latin typeface="+mj-lt"/>
              </a:rPr>
              <a:t> at: 64.13.12.57</a:t>
            </a:r>
          </a:p>
        </p:txBody>
      </p:sp>
    </p:spTree>
    <p:custDataLst>
      <p:tags r:id="rId1"/>
    </p:custDataLst>
    <p:extLst>
      <p:ext uri="{BB962C8B-B14F-4D97-AF65-F5344CB8AC3E}">
        <p14:creationId xmlns:p14="http://schemas.microsoft.com/office/powerpoint/2010/main" val="409125405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Do We Know What to Block?</a:t>
            </a:r>
          </a:p>
        </p:txBody>
      </p:sp>
      <p:pic>
        <p:nvPicPr>
          <p:cNvPr id="3" name="Picture 2">
            <a:extLst>
              <a:ext uri="{FF2B5EF4-FFF2-40B4-BE49-F238E27FC236}">
                <a16:creationId xmlns:a16="http://schemas.microsoft.com/office/drawing/2014/main" id="{956B2545-8914-4917-A51E-59CD765D39B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00900" y="1619040"/>
            <a:ext cx="7086600" cy="3516840"/>
          </a:xfrm>
          <a:prstGeom prst="rect">
            <a:avLst/>
          </a:prstGeom>
        </p:spPr>
      </p:pic>
      <p:pic>
        <p:nvPicPr>
          <p:cNvPr id="4" name="Picture 3">
            <a:extLst>
              <a:ext uri="{FF2B5EF4-FFF2-40B4-BE49-F238E27FC236}">
                <a16:creationId xmlns:a16="http://schemas.microsoft.com/office/drawing/2014/main" id="{BB655388-AF37-497C-93B6-72CB02C9DFC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90412" y="5600701"/>
            <a:ext cx="6707577" cy="4352291"/>
          </a:xfrm>
          <a:prstGeom prst="rect">
            <a:avLst/>
          </a:prstGeom>
        </p:spPr>
      </p:pic>
      <p:cxnSp>
        <p:nvCxnSpPr>
          <p:cNvPr id="7" name="Straight Arrow Connector 6"/>
          <p:cNvCxnSpPr>
            <a:cxnSpLocks/>
          </p:cNvCxnSpPr>
          <p:nvPr/>
        </p:nvCxnSpPr>
        <p:spPr bwMode="auto">
          <a:xfrm flipV="1">
            <a:off x="5257800" y="2400300"/>
            <a:ext cx="5829300" cy="2286000"/>
          </a:xfrm>
          <a:prstGeom prst="straightConnector1">
            <a:avLst/>
          </a:prstGeom>
          <a:solidFill>
            <a:schemeClr val="accent1"/>
          </a:solidFill>
          <a:ln w="76200" cap="flat" cmpd="sng" algn="ctr">
            <a:solidFill>
              <a:srgbClr val="C00000"/>
            </a:solidFill>
            <a:prstDash val="solid"/>
            <a:round/>
            <a:headEnd type="none" w="med" len="med"/>
            <a:tailEnd type="triangle"/>
          </a:ln>
          <a:effectLst/>
        </p:spPr>
      </p:cxnSp>
      <p:sp>
        <p:nvSpPr>
          <p:cNvPr id="9" name="TextBox 8"/>
          <p:cNvSpPr txBox="1"/>
          <p:nvPr/>
        </p:nvSpPr>
        <p:spPr>
          <a:xfrm>
            <a:off x="2636219" y="4598888"/>
            <a:ext cx="3310522" cy="923330"/>
          </a:xfrm>
          <a:prstGeom prst="rect">
            <a:avLst/>
          </a:prstGeom>
          <a:noFill/>
        </p:spPr>
        <p:txBody>
          <a:bodyPr wrap="none" rtlCol="0">
            <a:spAutoFit/>
          </a:bodyPr>
          <a:lstStyle/>
          <a:p>
            <a:pPr algn="l"/>
            <a:r>
              <a:rPr lang="en-US" sz="2700" i="1">
                <a:latin typeface="Courier" charset="0"/>
                <a:ea typeface="Courier" charset="0"/>
                <a:cs typeface="Courier" charset="0"/>
              </a:rPr>
              <a:t>allow http</a:t>
            </a:r>
          </a:p>
          <a:p>
            <a:pPr algn="l"/>
            <a:r>
              <a:rPr lang="en-US" sz="2700" i="1">
                <a:latin typeface="Courier" charset="0"/>
                <a:ea typeface="Courier" charset="0"/>
                <a:cs typeface="Courier" charset="0"/>
              </a:rPr>
              <a:t>to 64.13.12.57 </a:t>
            </a:r>
          </a:p>
        </p:txBody>
      </p:sp>
      <p:cxnSp>
        <p:nvCxnSpPr>
          <p:cNvPr id="10" name="Straight Arrow Connector 9"/>
          <p:cNvCxnSpPr>
            <a:cxnSpLocks/>
          </p:cNvCxnSpPr>
          <p:nvPr/>
        </p:nvCxnSpPr>
        <p:spPr bwMode="auto">
          <a:xfrm>
            <a:off x="4914900" y="5600700"/>
            <a:ext cx="4343400" cy="2743200"/>
          </a:xfrm>
          <a:prstGeom prst="straightConnector1">
            <a:avLst/>
          </a:prstGeom>
          <a:solidFill>
            <a:schemeClr val="accent1"/>
          </a:solidFill>
          <a:ln w="76200" cap="flat" cmpd="sng" algn="ctr">
            <a:solidFill>
              <a:srgbClr val="C00000"/>
            </a:solidFill>
            <a:prstDash val="solid"/>
            <a:round/>
            <a:headEnd type="none" w="med" len="med"/>
            <a:tailEnd type="triangle"/>
          </a:ln>
          <a:effectLst/>
        </p:spPr>
      </p:cxnSp>
      <p:sp>
        <p:nvSpPr>
          <p:cNvPr id="6" name="TextBox 5">
            <a:extLst>
              <a:ext uri="{FF2B5EF4-FFF2-40B4-BE49-F238E27FC236}">
                <a16:creationId xmlns:a16="http://schemas.microsoft.com/office/drawing/2014/main" id="{93D4B512-6FFA-49C0-BCD2-8C17E1B9869F}"/>
              </a:ext>
            </a:extLst>
          </p:cNvPr>
          <p:cNvSpPr txBox="1"/>
          <p:nvPr/>
        </p:nvSpPr>
        <p:spPr>
          <a:xfrm>
            <a:off x="14986647" y="7522931"/>
            <a:ext cx="445956" cy="507831"/>
          </a:xfrm>
          <a:prstGeom prst="rect">
            <a:avLst/>
          </a:prstGeom>
          <a:noFill/>
        </p:spPr>
        <p:txBody>
          <a:bodyPr wrap="none" rtlCol="0" anchor="ctr">
            <a:spAutoFit/>
          </a:bodyPr>
          <a:lstStyle/>
          <a:p>
            <a:r>
              <a:rPr lang="en-US" sz="2700">
                <a:latin typeface="+mj-lt"/>
              </a:rPr>
              <a:t>IP</a:t>
            </a:r>
          </a:p>
        </p:txBody>
      </p:sp>
      <p:sp>
        <p:nvSpPr>
          <p:cNvPr id="55" name="TextBox 54">
            <a:extLst>
              <a:ext uri="{FF2B5EF4-FFF2-40B4-BE49-F238E27FC236}">
                <a16:creationId xmlns:a16="http://schemas.microsoft.com/office/drawing/2014/main" id="{31A419DF-31DD-4285-9785-51736A24F010}"/>
              </a:ext>
            </a:extLst>
          </p:cNvPr>
          <p:cNvSpPr txBox="1"/>
          <p:nvPr/>
        </p:nvSpPr>
        <p:spPr>
          <a:xfrm>
            <a:off x="14803904" y="3369383"/>
            <a:ext cx="706925" cy="507831"/>
          </a:xfrm>
          <a:prstGeom prst="rect">
            <a:avLst/>
          </a:prstGeom>
          <a:noFill/>
        </p:spPr>
        <p:txBody>
          <a:bodyPr wrap="none" rtlCol="0" anchor="ctr">
            <a:spAutoFit/>
          </a:bodyPr>
          <a:lstStyle/>
          <a:p>
            <a:r>
              <a:rPr lang="en-US" sz="2700">
                <a:latin typeface="+mj-lt"/>
              </a:rPr>
              <a:t>TCP</a:t>
            </a:r>
          </a:p>
        </p:txBody>
      </p:sp>
      <p:sp>
        <p:nvSpPr>
          <p:cNvPr id="56" name="Right Brace 55">
            <a:extLst>
              <a:ext uri="{FF2B5EF4-FFF2-40B4-BE49-F238E27FC236}">
                <a16:creationId xmlns:a16="http://schemas.microsoft.com/office/drawing/2014/main" id="{96032E4C-0922-488A-94F6-E3FA117A8D34}"/>
              </a:ext>
            </a:extLst>
          </p:cNvPr>
          <p:cNvSpPr/>
          <p:nvPr/>
        </p:nvSpPr>
        <p:spPr bwMode="auto">
          <a:xfrm>
            <a:off x="14130692" y="5600701"/>
            <a:ext cx="778136" cy="663895"/>
          </a:xfrm>
          <a:prstGeom prst="rightBrace">
            <a:avLst>
              <a:gd name="adj1" fmla="val 41141"/>
              <a:gd name="adj2" fmla="val 50000"/>
            </a:avLst>
          </a:prstGeom>
          <a:noFill/>
          <a:ln w="28575" cap="flat" cmpd="sng" algn="ctr">
            <a:solidFill>
              <a:schemeClr val="tx1"/>
            </a:solidFill>
            <a:prstDash val="solid"/>
            <a:round/>
            <a:headEnd type="none" w="med" len="med"/>
            <a:tailEnd type="none" w="med" len="med"/>
          </a:ln>
          <a:effectLst/>
        </p:spPr>
        <p:txBody>
          <a:bodyPr vert="horz" wrap="non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endParaRPr lang="en-US" sz="3300" b="1">
              <a:latin typeface="Arial Narrow" pitchFamily="34" charset="0"/>
            </a:endParaRPr>
          </a:p>
        </p:txBody>
      </p:sp>
      <p:sp>
        <p:nvSpPr>
          <p:cNvPr id="57" name="Right Brace 56">
            <a:extLst>
              <a:ext uri="{FF2B5EF4-FFF2-40B4-BE49-F238E27FC236}">
                <a16:creationId xmlns:a16="http://schemas.microsoft.com/office/drawing/2014/main" id="{B4F39489-1471-4BEA-A685-3A6390E710F2}"/>
              </a:ext>
            </a:extLst>
          </p:cNvPr>
          <p:cNvSpPr/>
          <p:nvPr/>
        </p:nvSpPr>
        <p:spPr bwMode="auto">
          <a:xfrm>
            <a:off x="14357246" y="2129638"/>
            <a:ext cx="394775" cy="663895"/>
          </a:xfrm>
          <a:prstGeom prst="rightBrace">
            <a:avLst>
              <a:gd name="adj1" fmla="val 41141"/>
              <a:gd name="adj2" fmla="val 50000"/>
            </a:avLst>
          </a:prstGeom>
          <a:noFill/>
          <a:ln w="2857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endParaRPr lang="en-US" sz="3300" b="1">
              <a:latin typeface="Arial Narrow" pitchFamily="34" charset="0"/>
            </a:endParaRPr>
          </a:p>
        </p:txBody>
      </p:sp>
    </p:spTree>
    <p:custDataLst>
      <p:tags r:id="rId1"/>
    </p:custDataLst>
    <p:extLst>
      <p:ext uri="{BB962C8B-B14F-4D97-AF65-F5344CB8AC3E}">
        <p14:creationId xmlns:p14="http://schemas.microsoft.com/office/powerpoint/2010/main" val="324558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Rules In Action</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29150" y="4343400"/>
            <a:ext cx="7143750" cy="4914900"/>
          </a:xfrm>
          <a:prstGeom prst="rect">
            <a:avLst/>
          </a:prstGeom>
        </p:spPr>
      </p:pic>
      <p:grpSp>
        <p:nvGrpSpPr>
          <p:cNvPr id="5" name="Group 4"/>
          <p:cNvGrpSpPr/>
          <p:nvPr/>
        </p:nvGrpSpPr>
        <p:grpSpPr>
          <a:xfrm>
            <a:off x="2514600" y="2475359"/>
            <a:ext cx="2085975" cy="3125342"/>
            <a:chOff x="7853362" y="1269239"/>
            <a:chExt cx="1390650" cy="2083561"/>
          </a:xfrm>
        </p:grpSpPr>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29562" y="1828800"/>
              <a:ext cx="1314450" cy="1524000"/>
            </a:xfrm>
            <a:prstGeom prst="rect">
              <a:avLst/>
            </a:prstGeom>
          </p:spPr>
        </p:pic>
        <p:sp>
          <p:nvSpPr>
            <p:cNvPr id="7" name="TextBox 6"/>
            <p:cNvSpPr txBox="1"/>
            <p:nvPr/>
          </p:nvSpPr>
          <p:spPr>
            <a:xfrm>
              <a:off x="7853362" y="1269239"/>
              <a:ext cx="1371600" cy="615553"/>
            </a:xfrm>
            <a:prstGeom prst="rect">
              <a:avLst/>
            </a:prstGeom>
            <a:solidFill>
              <a:schemeClr val="bg1">
                <a:alpha val="50000"/>
              </a:schemeClr>
            </a:solidFill>
          </p:spPr>
          <p:txBody>
            <a:bodyPr wrap="square" rtlCol="0" anchor="ctr">
              <a:spAutoFit/>
            </a:bodyPr>
            <a:lstStyle/>
            <a:p>
              <a:r>
                <a:rPr lang="en-US" sz="2700">
                  <a:latin typeface="+mj-lt"/>
                </a:rPr>
                <a:t>Web</a:t>
              </a:r>
            </a:p>
            <a:p>
              <a:r>
                <a:rPr lang="en-US" sz="2700">
                  <a:latin typeface="+mj-lt"/>
                </a:rPr>
                <a:t>Server</a:t>
              </a:r>
            </a:p>
          </p:txBody>
        </p:sp>
      </p:grpSp>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801601" y="3543300"/>
            <a:ext cx="2002538" cy="1600200"/>
          </a:xfrm>
          <a:prstGeom prst="rect">
            <a:avLst/>
          </a:prstGeom>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48438" y="2800350"/>
            <a:ext cx="2933624" cy="4686300"/>
          </a:xfrm>
          <a:prstGeom prst="rect">
            <a:avLst/>
          </a:prstGeom>
        </p:spPr>
      </p:pic>
      <p:pic>
        <p:nvPicPr>
          <p:cNvPr id="22" name="Picture 2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752576" y="4000500"/>
            <a:ext cx="8421624" cy="1033272"/>
          </a:xfrm>
          <a:prstGeom prst="rect">
            <a:avLst/>
          </a:prstGeom>
        </p:spPr>
      </p:pic>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452592" y="4000500"/>
            <a:ext cx="8293608" cy="1033272"/>
          </a:xfrm>
          <a:prstGeom prst="rect">
            <a:avLst/>
          </a:prstGeom>
        </p:spPr>
      </p:pic>
      <p:cxnSp>
        <p:nvCxnSpPr>
          <p:cNvPr id="25" name="Straight Arrow Connector 24"/>
          <p:cNvCxnSpPr/>
          <p:nvPr/>
        </p:nvCxnSpPr>
        <p:spPr bwMode="auto">
          <a:xfrm>
            <a:off x="8001000" y="6172200"/>
            <a:ext cx="3543300" cy="217170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26" name="TextBox 25"/>
          <p:cNvSpPr txBox="1"/>
          <p:nvPr/>
        </p:nvSpPr>
        <p:spPr>
          <a:xfrm>
            <a:off x="11413964" y="8115301"/>
            <a:ext cx="1827873" cy="507831"/>
          </a:xfrm>
          <a:prstGeom prst="rect">
            <a:avLst/>
          </a:prstGeom>
          <a:noFill/>
        </p:spPr>
        <p:txBody>
          <a:bodyPr wrap="none" rtlCol="0">
            <a:spAutoFit/>
          </a:bodyPr>
          <a:lstStyle/>
          <a:p>
            <a:r>
              <a:rPr lang="en-US" sz="2700">
                <a:latin typeface="+mj-lt"/>
              </a:rPr>
              <a:t>syslog entry</a:t>
            </a:r>
          </a:p>
        </p:txBody>
      </p:sp>
    </p:spTree>
    <p:custDataLst>
      <p:tags r:id="rId1"/>
    </p:custDataLst>
    <p:extLst>
      <p:ext uri="{BB962C8B-B14F-4D97-AF65-F5344CB8AC3E}">
        <p14:creationId xmlns:p14="http://schemas.microsoft.com/office/powerpoint/2010/main" val="208038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33333E-6 -2.22222E-6 L -0.425 -2.22222E-6 " pathEditMode="relative" rAng="0" ptsTypes="AA">
                                      <p:cBhvr>
                                        <p:cTn id="6" dur="2000" fill="hold"/>
                                        <p:tgtEl>
                                          <p:spTgt spid="22"/>
                                        </p:tgtEl>
                                        <p:attrNameLst>
                                          <p:attrName>ppt_x</p:attrName>
                                          <p:attrName>ppt_y</p:attrName>
                                        </p:attrNameLst>
                                      </p:cBhvr>
                                      <p:rCtr x="-21250" y="0"/>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42621 0.00532 L -0.78455 0.00532 " pathEditMode="relative" rAng="0" ptsTypes="AA">
                                      <p:cBhvr>
                                        <p:cTn id="10" dur="2000" fill="hold"/>
                                        <p:tgtEl>
                                          <p:spTgt spid="22"/>
                                        </p:tgtEl>
                                        <p:attrNameLst>
                                          <p:attrName>ppt_x</p:attrName>
                                          <p:attrName>ppt_y</p:attrName>
                                        </p:attrNameLst>
                                      </p:cBhvr>
                                      <p:rCtr x="-17917" y="0"/>
                                    </p:animMotion>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22"/>
                                        </p:tgtEl>
                                      </p:cBhvr>
                                    </p:animEffect>
                                    <p:set>
                                      <p:cBhvr>
                                        <p:cTn id="15" dur="1" fill="hold">
                                          <p:stCondLst>
                                            <p:cond delay="499"/>
                                          </p:stCondLst>
                                        </p:cTn>
                                        <p:tgtEl>
                                          <p:spTgt spid="2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0.30226 0.00532 L -0.59757 0.00532 " pathEditMode="relative" rAng="0" ptsTypes="AA">
                                      <p:cBhvr>
                                        <p:cTn id="19" dur="2000" fill="hold"/>
                                        <p:tgtEl>
                                          <p:spTgt spid="23"/>
                                        </p:tgtEl>
                                        <p:attrNameLst>
                                          <p:attrName>ppt_x</p:attrName>
                                          <p:attrName>ppt_y</p:attrName>
                                        </p:attrNameLst>
                                      </p:cBhvr>
                                      <p:rCtr x="-14774" y="0"/>
                                    </p:animMotion>
                                  </p:childTnLst>
                                </p:cTn>
                              </p:par>
                            </p:childTnLst>
                          </p:cTn>
                        </p:par>
                      </p:childTnLst>
                    </p:cTn>
                  </p:par>
                  <p:par>
                    <p:cTn id="20" fill="hold">
                      <p:stCondLst>
                        <p:cond delay="indefinite"/>
                      </p:stCondLst>
                      <p:childTnLst>
                        <p:par>
                          <p:cTn id="21" fill="hold">
                            <p:stCondLst>
                              <p:cond delay="0"/>
                            </p:stCondLst>
                            <p:childTnLst>
                              <p:par>
                                <p:cTn id="22" presetID="31" presetClass="exit" presetSubtype="0" fill="hold" nodeType="clickEffect">
                                  <p:stCondLst>
                                    <p:cond delay="0"/>
                                  </p:stCondLst>
                                  <p:childTnLst>
                                    <p:anim calcmode="lin" valueType="num">
                                      <p:cBhvr>
                                        <p:cTn id="23" dur="1000"/>
                                        <p:tgtEl>
                                          <p:spTgt spid="23"/>
                                        </p:tgtEl>
                                        <p:attrNameLst>
                                          <p:attrName>ppt_w</p:attrName>
                                        </p:attrNameLst>
                                      </p:cBhvr>
                                      <p:tavLst>
                                        <p:tav tm="0">
                                          <p:val>
                                            <p:strVal val="ppt_w"/>
                                          </p:val>
                                        </p:tav>
                                        <p:tav tm="100000">
                                          <p:val>
                                            <p:fltVal val="0"/>
                                          </p:val>
                                        </p:tav>
                                      </p:tavLst>
                                    </p:anim>
                                    <p:anim calcmode="lin" valueType="num">
                                      <p:cBhvr>
                                        <p:cTn id="24" dur="1000"/>
                                        <p:tgtEl>
                                          <p:spTgt spid="23"/>
                                        </p:tgtEl>
                                        <p:attrNameLst>
                                          <p:attrName>ppt_h</p:attrName>
                                        </p:attrNameLst>
                                      </p:cBhvr>
                                      <p:tavLst>
                                        <p:tav tm="0">
                                          <p:val>
                                            <p:strVal val="ppt_h"/>
                                          </p:val>
                                        </p:tav>
                                        <p:tav tm="100000">
                                          <p:val>
                                            <p:fltVal val="0"/>
                                          </p:val>
                                        </p:tav>
                                      </p:tavLst>
                                    </p:anim>
                                    <p:anim calcmode="lin" valueType="num">
                                      <p:cBhvr>
                                        <p:cTn id="25" dur="1000"/>
                                        <p:tgtEl>
                                          <p:spTgt spid="23"/>
                                        </p:tgtEl>
                                        <p:attrNameLst>
                                          <p:attrName>style.rotation</p:attrName>
                                        </p:attrNameLst>
                                      </p:cBhvr>
                                      <p:tavLst>
                                        <p:tav tm="0">
                                          <p:val>
                                            <p:fltVal val="0"/>
                                          </p:val>
                                        </p:tav>
                                        <p:tav tm="100000">
                                          <p:val>
                                            <p:fltVal val="90"/>
                                          </p:val>
                                        </p:tav>
                                      </p:tavLst>
                                    </p:anim>
                                    <p:animEffect transition="out" filter="fade">
                                      <p:cBhvr>
                                        <p:cTn id="26" dur="1000"/>
                                        <p:tgtEl>
                                          <p:spTgt spid="23"/>
                                        </p:tgtEl>
                                      </p:cBhvr>
                                    </p:animEffect>
                                    <p:set>
                                      <p:cBhvr>
                                        <p:cTn id="27" dur="1" fill="hold">
                                          <p:stCondLst>
                                            <p:cond delay="999"/>
                                          </p:stCondLst>
                                        </p:cTn>
                                        <p:tgtEl>
                                          <p:spTgt spid="23"/>
                                        </p:tgtEl>
                                        <p:attrNameLst>
                                          <p:attrName>style.visibility</p:attrName>
                                        </p:attrNameLst>
                                      </p:cBhvr>
                                      <p:to>
                                        <p:strVal val="hidden"/>
                                      </p:to>
                                    </p:set>
                                  </p:childTnLst>
                                </p:cTn>
                              </p:par>
                            </p:childTnLst>
                          </p:cTn>
                        </p:par>
                        <p:par>
                          <p:cTn id="28" fill="hold">
                            <p:stCondLst>
                              <p:cond delay="1000"/>
                            </p:stCondLst>
                            <p:childTnLst>
                              <p:par>
                                <p:cTn id="29" presetID="22" presetClass="entr" presetSubtype="1"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500"/>
                                        <p:tgtEl>
                                          <p:spTgt spid="25"/>
                                        </p:tgtEl>
                                      </p:cBhvr>
                                    </p:animEffect>
                                  </p:childTnLst>
                                </p:cTn>
                              </p:par>
                            </p:childTnLst>
                          </p:cTn>
                        </p:par>
                        <p:par>
                          <p:cTn id="32" fill="hold">
                            <p:stCondLst>
                              <p:cond delay="1500"/>
                            </p:stCondLst>
                            <p:childTnLst>
                              <p:par>
                                <p:cTn id="33" presetID="22" presetClass="entr" presetSubtype="8"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Outbound Rules</a:t>
            </a:r>
          </a:p>
        </p:txBody>
      </p:sp>
      <p:sp>
        <p:nvSpPr>
          <p:cNvPr id="4" name="Content Placeholder 3"/>
          <p:cNvSpPr>
            <a:spLocks noGrp="1"/>
          </p:cNvSpPr>
          <p:nvPr>
            <p:ph idx="1"/>
          </p:nvPr>
        </p:nvSpPr>
        <p:spPr/>
        <p:txBody>
          <a:bodyPr/>
          <a:lstStyle/>
          <a:p>
            <a:r>
              <a:rPr lang="en-US"/>
              <a:t>Rules likely to be different to inbound</a:t>
            </a:r>
          </a:p>
          <a:p>
            <a:r>
              <a:rPr lang="en-US"/>
              <a:t>Vendor may support global rules that apply to outbound </a:t>
            </a:r>
            <a:br>
              <a:rPr lang="en-US"/>
            </a:br>
            <a:r>
              <a:rPr lang="en-US"/>
              <a:t>and inbound traffic</a:t>
            </a:r>
          </a:p>
          <a:p>
            <a:r>
              <a:rPr lang="en-US"/>
              <a:t>So what might we block outbound </a:t>
            </a:r>
            <a:br>
              <a:rPr lang="en-US"/>
            </a:br>
            <a:r>
              <a:rPr lang="en-US"/>
              <a:t>that we may allow inbound?</a:t>
            </a:r>
          </a:p>
        </p:txBody>
      </p:sp>
      <p:pic>
        <p:nvPicPr>
          <p:cNvPr id="5" name="Picture 5" descr="iStock_000007651615XSmall.jpg"/>
          <p:cNvPicPr>
            <a:picLocks noChangeAspect="1"/>
          </p:cNvPicPr>
          <p:nvPr/>
        </p:nvPicPr>
        <p:blipFill>
          <a:blip r:embed="rId4" cstate="print"/>
          <a:srcRect/>
          <a:stretch>
            <a:fillRect/>
          </a:stretch>
        </p:blipFill>
        <p:spPr bwMode="auto">
          <a:xfrm>
            <a:off x="10001250" y="3989426"/>
            <a:ext cx="5600700" cy="558456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13758890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Port Addresses</a:t>
            </a:r>
          </a:p>
        </p:txBody>
      </p:sp>
      <p:sp>
        <p:nvSpPr>
          <p:cNvPr id="5" name="Content Placeholder 4"/>
          <p:cNvSpPr>
            <a:spLocks noGrp="1"/>
          </p:cNvSpPr>
          <p:nvPr>
            <p:ph idx="1"/>
          </p:nvPr>
        </p:nvSpPr>
        <p:spPr/>
        <p:txBody>
          <a:bodyPr/>
          <a:lstStyle/>
          <a:p>
            <a:r>
              <a:rPr lang="en-US"/>
              <a:t>Port addresses may </a:t>
            </a:r>
            <a:br>
              <a:rPr lang="en-US"/>
            </a:br>
            <a:r>
              <a:rPr lang="en-US"/>
              <a:t>be used in ACLs</a:t>
            </a:r>
          </a:p>
          <a:p>
            <a:r>
              <a:rPr lang="en-US"/>
              <a:t>What protocols might </a:t>
            </a:r>
            <a:br>
              <a:rPr lang="en-US"/>
            </a:br>
            <a:r>
              <a:rPr lang="en-US"/>
              <a:t>you block inbound </a:t>
            </a:r>
            <a:br>
              <a:rPr lang="en-US"/>
            </a:br>
            <a:r>
              <a:rPr lang="en-US"/>
              <a:t>and outbound?</a:t>
            </a:r>
          </a:p>
          <a:p>
            <a:r>
              <a:rPr lang="en-US"/>
              <a:t>In chapter 1 we used </a:t>
            </a:r>
            <a:br>
              <a:rPr lang="en-US"/>
            </a:br>
            <a:r>
              <a:rPr lang="en-US"/>
              <a:t>ping and tracert what</a:t>
            </a:r>
            <a:br>
              <a:rPr lang="en-US"/>
            </a:br>
            <a:r>
              <a:rPr lang="en-US"/>
              <a:t>rules might you put </a:t>
            </a:r>
            <a:br>
              <a:rPr lang="en-US"/>
            </a:br>
            <a:r>
              <a:rPr lang="en-US"/>
              <a:t>in place for ICMP that </a:t>
            </a:r>
            <a:br>
              <a:rPr lang="en-US"/>
            </a:br>
            <a:r>
              <a:rPr lang="en-US"/>
              <a:t>is used by the </a:t>
            </a:r>
            <a:br>
              <a:rPr lang="en-US"/>
            </a:br>
            <a:r>
              <a:rPr lang="en-US"/>
              <a:t>applications?</a:t>
            </a:r>
          </a:p>
        </p:txBody>
      </p:sp>
      <p:graphicFrame>
        <p:nvGraphicFramePr>
          <p:cNvPr id="4" name="Content Placeholder 6"/>
          <p:cNvGraphicFramePr>
            <a:graphicFrameLocks/>
          </p:cNvGraphicFramePr>
          <p:nvPr>
            <p:extLst>
              <p:ext uri="{D42A27DB-BD31-4B8C-83A1-F6EECF244321}">
                <p14:modId xmlns:p14="http://schemas.microsoft.com/office/powerpoint/2010/main" val="4150416934"/>
              </p:ext>
            </p:extLst>
          </p:nvPr>
        </p:nvGraphicFramePr>
        <p:xfrm>
          <a:off x="7893787" y="1828375"/>
          <a:ext cx="8801102" cy="7656833"/>
        </p:xfrm>
        <a:graphic>
          <a:graphicData uri="http://schemas.openxmlformats.org/drawingml/2006/table">
            <a:tbl>
              <a:tblPr firstRow="1" bandRow="1">
                <a:tableStyleId>{5C22544A-7EE6-4342-B048-85BDC9FD1C3A}</a:tableStyleId>
              </a:tblPr>
              <a:tblGrid>
                <a:gridCol w="880110">
                  <a:extLst>
                    <a:ext uri="{9D8B030D-6E8A-4147-A177-3AD203B41FA5}">
                      <a16:colId xmlns:a16="http://schemas.microsoft.com/office/drawing/2014/main" val="20000"/>
                    </a:ext>
                  </a:extLst>
                </a:gridCol>
                <a:gridCol w="1650207">
                  <a:extLst>
                    <a:ext uri="{9D8B030D-6E8A-4147-A177-3AD203B41FA5}">
                      <a16:colId xmlns:a16="http://schemas.microsoft.com/office/drawing/2014/main" val="20001"/>
                    </a:ext>
                  </a:extLst>
                </a:gridCol>
                <a:gridCol w="6270785">
                  <a:extLst>
                    <a:ext uri="{9D8B030D-6E8A-4147-A177-3AD203B41FA5}">
                      <a16:colId xmlns:a16="http://schemas.microsoft.com/office/drawing/2014/main" val="20002"/>
                    </a:ext>
                  </a:extLst>
                </a:gridCol>
              </a:tblGrid>
              <a:tr h="502920">
                <a:tc>
                  <a:txBody>
                    <a:bodyPr/>
                    <a:lstStyle/>
                    <a:p>
                      <a:pPr algn="ctr"/>
                      <a:r>
                        <a:rPr lang="en-US" sz="2400"/>
                        <a:t>Port</a:t>
                      </a:r>
                      <a:endParaRPr lang="en-US" sz="2400" b="1">
                        <a:latin typeface="+mj-lt"/>
                      </a:endParaRPr>
                    </a:p>
                  </a:txBody>
                  <a:tcPr marL="137160" marR="137160" marT="68580" marB="68580" anchor="ctr"/>
                </a:tc>
                <a:tc>
                  <a:txBody>
                    <a:bodyPr/>
                    <a:lstStyle/>
                    <a:p>
                      <a:pPr algn="ctr"/>
                      <a:r>
                        <a:rPr lang="en-US" sz="2400"/>
                        <a:t>Protocol</a:t>
                      </a:r>
                      <a:endParaRPr lang="en-US" sz="2400" b="1">
                        <a:latin typeface="+mj-lt"/>
                      </a:endParaRPr>
                    </a:p>
                  </a:txBody>
                  <a:tcPr marL="137160" marR="137160" marT="68580" marB="68580" anchor="ctr"/>
                </a:tc>
                <a:tc>
                  <a:txBody>
                    <a:bodyPr/>
                    <a:lstStyle/>
                    <a:p>
                      <a:pPr algn="l"/>
                      <a:r>
                        <a:rPr lang="en-US" sz="2400"/>
                        <a:t>Port Name (Function)</a:t>
                      </a:r>
                      <a:endParaRPr lang="en-US" sz="2400" b="1">
                        <a:latin typeface="+mj-lt"/>
                      </a:endParaRPr>
                    </a:p>
                  </a:txBody>
                  <a:tcPr marL="137160" marR="137160" marT="68580" marB="68580" anchor="ctr"/>
                </a:tc>
                <a:extLst>
                  <a:ext uri="{0D108BD9-81ED-4DB2-BD59-A6C34878D82A}">
                    <a16:rowId xmlns:a16="http://schemas.microsoft.com/office/drawing/2014/main" val="10000"/>
                  </a:ext>
                </a:extLst>
              </a:tr>
              <a:tr h="502920">
                <a:tc>
                  <a:txBody>
                    <a:bodyPr/>
                    <a:lstStyle/>
                    <a:p>
                      <a:pPr algn="ctr"/>
                      <a:r>
                        <a:rPr lang="en-US" sz="2400"/>
                        <a:t>20</a:t>
                      </a:r>
                      <a:endParaRPr lang="en-US" sz="2400">
                        <a:latin typeface="+mj-lt"/>
                      </a:endParaRPr>
                    </a:p>
                  </a:txBody>
                  <a:tcPr marL="137160" marR="137160" marT="68580" marB="68580" anchor="ctr"/>
                </a:tc>
                <a:tc>
                  <a:txBody>
                    <a:bodyPr/>
                    <a:lstStyle/>
                    <a:p>
                      <a:pPr algn="ctr"/>
                      <a:r>
                        <a:rPr lang="en-US" sz="2400"/>
                        <a:t>TCP</a:t>
                      </a:r>
                      <a:endParaRPr lang="en-US" sz="2400">
                        <a:latin typeface="+mj-lt"/>
                      </a:endParaRPr>
                    </a:p>
                  </a:txBody>
                  <a:tcPr marL="137160" marR="137160" marT="68580" marB="68580" anchor="ctr"/>
                </a:tc>
                <a:tc>
                  <a:txBody>
                    <a:bodyPr/>
                    <a:lstStyle/>
                    <a:p>
                      <a:pPr algn="l"/>
                      <a:r>
                        <a:rPr lang="en-US" sz="2400"/>
                        <a:t>ftp-data</a:t>
                      </a:r>
                      <a:r>
                        <a:rPr lang="en-US" sz="2400" baseline="0"/>
                        <a:t> (File Transfer Protocol data channel)</a:t>
                      </a:r>
                      <a:endParaRPr lang="en-US" sz="2400">
                        <a:latin typeface="+mj-lt"/>
                      </a:endParaRPr>
                    </a:p>
                  </a:txBody>
                  <a:tcPr marL="137160" marR="137160" marT="68580" marB="68580" anchor="ctr"/>
                </a:tc>
                <a:extLst>
                  <a:ext uri="{0D108BD9-81ED-4DB2-BD59-A6C34878D82A}">
                    <a16:rowId xmlns:a16="http://schemas.microsoft.com/office/drawing/2014/main" val="10001"/>
                  </a:ext>
                </a:extLst>
              </a:tr>
              <a:tr h="502920">
                <a:tc>
                  <a:txBody>
                    <a:bodyPr/>
                    <a:lstStyle/>
                    <a:p>
                      <a:pPr algn="ctr"/>
                      <a:r>
                        <a:rPr lang="en-US" sz="2400"/>
                        <a:t>21</a:t>
                      </a:r>
                      <a:endParaRPr lang="en-US" sz="2400">
                        <a:latin typeface="+mj-lt"/>
                      </a:endParaRPr>
                    </a:p>
                  </a:txBody>
                  <a:tcPr marL="137160" marR="137160" marT="68580" marB="68580" anchor="ctr"/>
                </a:tc>
                <a:tc>
                  <a:txBody>
                    <a:bodyPr/>
                    <a:lstStyle/>
                    <a:p>
                      <a:pPr algn="ctr"/>
                      <a:r>
                        <a:rPr lang="en-US" sz="2400"/>
                        <a:t>TCP</a:t>
                      </a:r>
                      <a:endParaRPr lang="en-US" sz="2400">
                        <a:latin typeface="+mj-lt"/>
                      </a:endParaRPr>
                    </a:p>
                  </a:txBody>
                  <a:tcPr marL="137160" marR="137160" marT="68580" marB="68580" anchor="ctr"/>
                </a:tc>
                <a:tc>
                  <a:txBody>
                    <a:bodyPr/>
                    <a:lstStyle/>
                    <a:p>
                      <a:pPr algn="l"/>
                      <a:r>
                        <a:rPr lang="en-US" sz="2400"/>
                        <a:t>ftp (File Transfer</a:t>
                      </a:r>
                      <a:r>
                        <a:rPr lang="en-US" sz="2400" baseline="0"/>
                        <a:t> Protocol control channel)</a:t>
                      </a:r>
                      <a:endParaRPr lang="en-US" sz="2400">
                        <a:latin typeface="+mj-lt"/>
                      </a:endParaRPr>
                    </a:p>
                  </a:txBody>
                  <a:tcPr marL="137160" marR="137160" marT="68580" marB="68580" anchor="ctr"/>
                </a:tc>
                <a:extLst>
                  <a:ext uri="{0D108BD9-81ED-4DB2-BD59-A6C34878D82A}">
                    <a16:rowId xmlns:a16="http://schemas.microsoft.com/office/drawing/2014/main" val="10002"/>
                  </a:ext>
                </a:extLst>
              </a:tr>
              <a:tr h="502920">
                <a:tc>
                  <a:txBody>
                    <a:bodyPr/>
                    <a:lstStyle/>
                    <a:p>
                      <a:pPr algn="ctr"/>
                      <a:r>
                        <a:rPr lang="en-US" sz="2400"/>
                        <a:t>22</a:t>
                      </a:r>
                      <a:endParaRPr lang="en-US" sz="2400">
                        <a:latin typeface="+mj-lt"/>
                      </a:endParaRPr>
                    </a:p>
                  </a:txBody>
                  <a:tcPr marL="137160" marR="137160" marT="68580" marB="6858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kern="1200"/>
                        <a:t>TCP</a:t>
                      </a:r>
                      <a:endParaRPr lang="en-US" sz="2400" kern="1200">
                        <a:solidFill>
                          <a:schemeClr val="tx1"/>
                        </a:solidFill>
                        <a:latin typeface="+mj-lt"/>
                        <a:ea typeface="+mn-ea"/>
                        <a:cs typeface="+mn-cs"/>
                      </a:endParaRPr>
                    </a:p>
                  </a:txBody>
                  <a:tcPr marL="137160" marR="137160" marT="68580" marB="68580" anchor="ctr"/>
                </a:tc>
                <a:tc>
                  <a:txBody>
                    <a:bodyPr/>
                    <a:lstStyle/>
                    <a:p>
                      <a:pPr algn="l"/>
                      <a:r>
                        <a:rPr lang="en-US" sz="2400" err="1"/>
                        <a:t>ssh</a:t>
                      </a:r>
                      <a:r>
                        <a:rPr lang="en-US" sz="2400" baseline="0"/>
                        <a:t> (Secure Shell Protocol)</a:t>
                      </a:r>
                      <a:endParaRPr lang="en-US" sz="2400">
                        <a:latin typeface="+mj-lt"/>
                      </a:endParaRPr>
                    </a:p>
                  </a:txBody>
                  <a:tcPr marL="137160" marR="137160" marT="68580" marB="68580" anchor="ctr"/>
                </a:tc>
                <a:extLst>
                  <a:ext uri="{0D108BD9-81ED-4DB2-BD59-A6C34878D82A}">
                    <a16:rowId xmlns:a16="http://schemas.microsoft.com/office/drawing/2014/main" val="10003"/>
                  </a:ext>
                </a:extLst>
              </a:tr>
              <a:tr h="502920">
                <a:tc>
                  <a:txBody>
                    <a:bodyPr/>
                    <a:lstStyle/>
                    <a:p>
                      <a:pPr algn="ctr"/>
                      <a:r>
                        <a:rPr lang="en-US" sz="2400"/>
                        <a:t>23</a:t>
                      </a:r>
                      <a:endParaRPr lang="en-US" sz="2400">
                        <a:latin typeface="+mj-lt"/>
                      </a:endParaRPr>
                    </a:p>
                  </a:txBody>
                  <a:tcPr marL="137160" marR="137160" marT="68580" marB="68580" anchor="ctr"/>
                </a:tc>
                <a:tc>
                  <a:txBody>
                    <a:bodyPr/>
                    <a:lstStyle/>
                    <a:p>
                      <a:pPr algn="ctr"/>
                      <a:r>
                        <a:rPr lang="en-US" sz="2400" kern="1200"/>
                        <a:t>TCP</a:t>
                      </a:r>
                      <a:endParaRPr lang="en-US" sz="2400">
                        <a:latin typeface="+mj-lt"/>
                      </a:endParaRPr>
                    </a:p>
                  </a:txBody>
                  <a:tcPr marL="137160" marR="137160" marT="68580" marB="68580" anchor="ctr"/>
                </a:tc>
                <a:tc>
                  <a:txBody>
                    <a:bodyPr/>
                    <a:lstStyle/>
                    <a:p>
                      <a:pPr algn="l"/>
                      <a:r>
                        <a:rPr lang="en-US" sz="2400"/>
                        <a:t>Telnet</a:t>
                      </a:r>
                      <a:endParaRPr lang="en-US" sz="2400">
                        <a:latin typeface="+mj-lt"/>
                      </a:endParaRPr>
                    </a:p>
                  </a:txBody>
                  <a:tcPr marL="137160" marR="137160" marT="68580" marB="68580" anchor="ctr"/>
                </a:tc>
                <a:extLst>
                  <a:ext uri="{0D108BD9-81ED-4DB2-BD59-A6C34878D82A}">
                    <a16:rowId xmlns:a16="http://schemas.microsoft.com/office/drawing/2014/main" val="10004"/>
                  </a:ext>
                </a:extLst>
              </a:tr>
              <a:tr h="502920">
                <a:tc>
                  <a:txBody>
                    <a:bodyPr/>
                    <a:lstStyle/>
                    <a:p>
                      <a:pPr algn="ctr"/>
                      <a:r>
                        <a:rPr lang="en-US" sz="2400"/>
                        <a:t>25</a:t>
                      </a:r>
                      <a:endParaRPr lang="en-US" sz="2400">
                        <a:latin typeface="+mj-lt"/>
                      </a:endParaRPr>
                    </a:p>
                  </a:txBody>
                  <a:tcPr marL="137160" marR="137160" marT="68580" marB="68580" anchor="ctr"/>
                </a:tc>
                <a:tc>
                  <a:txBody>
                    <a:bodyPr/>
                    <a:lstStyle/>
                    <a:p>
                      <a:pPr algn="ctr"/>
                      <a:r>
                        <a:rPr lang="en-US" sz="2400" kern="1200"/>
                        <a:t>TCP</a:t>
                      </a:r>
                      <a:endParaRPr lang="en-US" sz="2400">
                        <a:latin typeface="+mj-lt"/>
                      </a:endParaRPr>
                    </a:p>
                  </a:txBody>
                  <a:tcPr marL="137160" marR="137160" marT="68580" marB="68580" anchor="ctr"/>
                </a:tc>
                <a:tc>
                  <a:txBody>
                    <a:bodyPr/>
                    <a:lstStyle/>
                    <a:p>
                      <a:pPr algn="l"/>
                      <a:r>
                        <a:rPr lang="en-US" sz="2400" err="1"/>
                        <a:t>smtp</a:t>
                      </a:r>
                      <a:r>
                        <a:rPr lang="en-US" sz="2400" baseline="0"/>
                        <a:t> (Simple Mail Transfer Protocol)</a:t>
                      </a:r>
                      <a:endParaRPr lang="en-US" sz="2400">
                        <a:latin typeface="+mj-lt"/>
                      </a:endParaRPr>
                    </a:p>
                  </a:txBody>
                  <a:tcPr marL="137160" marR="137160" marT="68580" marB="68580" anchor="ctr"/>
                </a:tc>
                <a:extLst>
                  <a:ext uri="{0D108BD9-81ED-4DB2-BD59-A6C34878D82A}">
                    <a16:rowId xmlns:a16="http://schemas.microsoft.com/office/drawing/2014/main" val="10005"/>
                  </a:ext>
                </a:extLst>
              </a:tr>
              <a:tr h="615953">
                <a:tc>
                  <a:txBody>
                    <a:bodyPr/>
                    <a:lstStyle/>
                    <a:p>
                      <a:pPr algn="ctr"/>
                      <a:r>
                        <a:rPr lang="en-US" sz="2400"/>
                        <a:t>53</a:t>
                      </a:r>
                      <a:endParaRPr lang="en-US" sz="2400">
                        <a:latin typeface="+mj-lt"/>
                      </a:endParaRPr>
                    </a:p>
                  </a:txBody>
                  <a:tcPr marL="137160" marR="137160" marT="68580" marB="68580" anchor="ctr"/>
                </a:tc>
                <a:tc>
                  <a:txBody>
                    <a:bodyPr/>
                    <a:lstStyle/>
                    <a:p>
                      <a:pPr algn="ctr"/>
                      <a:r>
                        <a:rPr lang="en-US" sz="2400" kern="1200"/>
                        <a:t>TCP; UDP</a:t>
                      </a:r>
                      <a:endParaRPr lang="en-US" sz="2400">
                        <a:latin typeface="+mj-lt"/>
                      </a:endParaRPr>
                    </a:p>
                  </a:txBody>
                  <a:tcPr marL="137160" marR="137160" marT="68580" marB="68580" anchor="ctr"/>
                </a:tc>
                <a:tc>
                  <a:txBody>
                    <a:bodyPr/>
                    <a:lstStyle/>
                    <a:p>
                      <a:pPr algn="l"/>
                      <a:r>
                        <a:rPr lang="en-US" sz="2400"/>
                        <a:t>domain (Domain Name System information)</a:t>
                      </a:r>
                      <a:endParaRPr lang="en-US" sz="2400">
                        <a:latin typeface="+mj-lt"/>
                      </a:endParaRPr>
                    </a:p>
                  </a:txBody>
                  <a:tcPr marL="137160" marR="137160" marT="68580" marB="68580" anchor="ctr"/>
                </a:tc>
                <a:extLst>
                  <a:ext uri="{0D108BD9-81ED-4DB2-BD59-A6C34878D82A}">
                    <a16:rowId xmlns:a16="http://schemas.microsoft.com/office/drawing/2014/main" val="10006"/>
                  </a:ext>
                </a:extLst>
              </a:tr>
              <a:tr h="502920">
                <a:tc>
                  <a:txBody>
                    <a:bodyPr/>
                    <a:lstStyle/>
                    <a:p>
                      <a:pPr algn="ctr"/>
                      <a:r>
                        <a:rPr lang="en-US" sz="2400"/>
                        <a:t>69</a:t>
                      </a:r>
                      <a:endParaRPr lang="en-US" sz="2400">
                        <a:latin typeface="+mj-lt"/>
                      </a:endParaRPr>
                    </a:p>
                  </a:txBody>
                  <a:tcPr marL="137160" marR="137160" marT="68580" marB="68580" anchor="ctr"/>
                </a:tc>
                <a:tc>
                  <a:txBody>
                    <a:bodyPr/>
                    <a:lstStyle/>
                    <a:p>
                      <a:pPr algn="ctr"/>
                      <a:r>
                        <a:rPr lang="en-US" sz="2400"/>
                        <a:t>UDP</a:t>
                      </a:r>
                      <a:endParaRPr lang="en-US" sz="2400">
                        <a:latin typeface="+mj-lt"/>
                      </a:endParaRPr>
                    </a:p>
                  </a:txBody>
                  <a:tcPr marL="137160" marR="137160" marT="68580" marB="68580" anchor="ctr"/>
                </a:tc>
                <a:tc>
                  <a:txBody>
                    <a:bodyPr/>
                    <a:lstStyle/>
                    <a:p>
                      <a:pPr algn="l"/>
                      <a:r>
                        <a:rPr lang="en-US" sz="2400" err="1"/>
                        <a:t>tftp</a:t>
                      </a:r>
                      <a:r>
                        <a:rPr lang="en-US" sz="2400"/>
                        <a:t> (Trivial File Transfer</a:t>
                      </a:r>
                      <a:r>
                        <a:rPr lang="en-US" sz="2400" baseline="0"/>
                        <a:t> Protocol)</a:t>
                      </a:r>
                      <a:endParaRPr lang="en-US" sz="2400">
                        <a:latin typeface="+mj-lt"/>
                      </a:endParaRPr>
                    </a:p>
                  </a:txBody>
                  <a:tcPr marL="137160" marR="137160" marT="68580" marB="68580" anchor="ctr"/>
                </a:tc>
                <a:extLst>
                  <a:ext uri="{0D108BD9-81ED-4DB2-BD59-A6C34878D82A}">
                    <a16:rowId xmlns:a16="http://schemas.microsoft.com/office/drawing/2014/main" val="10007"/>
                  </a:ext>
                </a:extLst>
              </a:tr>
              <a:tr h="502920">
                <a:tc>
                  <a:txBody>
                    <a:bodyPr/>
                    <a:lstStyle/>
                    <a:p>
                      <a:pPr algn="ctr"/>
                      <a:r>
                        <a:rPr lang="en-US" sz="2400"/>
                        <a:t>80</a:t>
                      </a:r>
                      <a:endParaRPr lang="en-US" sz="2400">
                        <a:latin typeface="+mj-lt"/>
                      </a:endParaRPr>
                    </a:p>
                  </a:txBody>
                  <a:tcPr marL="137160" marR="137160" marT="68580" marB="68580" anchor="ctr"/>
                </a:tc>
                <a:tc>
                  <a:txBody>
                    <a:bodyPr/>
                    <a:lstStyle/>
                    <a:p>
                      <a:pPr algn="ctr"/>
                      <a:r>
                        <a:rPr lang="en-US" sz="2400" kern="1200"/>
                        <a:t>TCP</a:t>
                      </a:r>
                      <a:endParaRPr lang="en-US" sz="2400">
                        <a:latin typeface="+mj-lt"/>
                      </a:endParaRPr>
                    </a:p>
                  </a:txBody>
                  <a:tcPr marL="137160" marR="137160" marT="68580" marB="68580" anchor="ctr"/>
                </a:tc>
                <a:tc>
                  <a:txBody>
                    <a:bodyPr/>
                    <a:lstStyle/>
                    <a:p>
                      <a:pPr algn="l"/>
                      <a:r>
                        <a:rPr lang="en-US" sz="2400"/>
                        <a:t>http (</a:t>
                      </a:r>
                      <a:r>
                        <a:rPr lang="en-US" sz="2400" err="1"/>
                        <a:t>HyperText</a:t>
                      </a:r>
                      <a:r>
                        <a:rPr lang="en-US" sz="2400"/>
                        <a:t> Transfer</a:t>
                      </a:r>
                      <a:r>
                        <a:rPr lang="en-US" sz="2400" baseline="0"/>
                        <a:t> Protocol)</a:t>
                      </a:r>
                      <a:endParaRPr lang="en-US" sz="2400">
                        <a:latin typeface="+mj-lt"/>
                      </a:endParaRPr>
                    </a:p>
                  </a:txBody>
                  <a:tcPr marL="137160" marR="137160" marT="68580" marB="68580" anchor="ctr"/>
                </a:tc>
                <a:extLst>
                  <a:ext uri="{0D108BD9-81ED-4DB2-BD59-A6C34878D82A}">
                    <a16:rowId xmlns:a16="http://schemas.microsoft.com/office/drawing/2014/main" val="10008"/>
                  </a:ext>
                </a:extLst>
              </a:tr>
              <a:tr h="502920">
                <a:tc>
                  <a:txBody>
                    <a:bodyPr/>
                    <a:lstStyle/>
                    <a:p>
                      <a:pPr algn="ctr"/>
                      <a:r>
                        <a:rPr lang="en-US" sz="2400"/>
                        <a:t>110</a:t>
                      </a:r>
                      <a:endParaRPr lang="en-US" sz="2400">
                        <a:latin typeface="+mj-lt"/>
                      </a:endParaRPr>
                    </a:p>
                  </a:txBody>
                  <a:tcPr marL="137160" marR="137160" marT="68580" marB="68580" anchor="ctr"/>
                </a:tc>
                <a:tc>
                  <a:txBody>
                    <a:bodyPr/>
                    <a:lstStyle/>
                    <a:p>
                      <a:pPr algn="ctr"/>
                      <a:r>
                        <a:rPr lang="en-US" sz="2400" kern="1200"/>
                        <a:t>TCP</a:t>
                      </a:r>
                      <a:endParaRPr lang="en-US" sz="2400">
                        <a:latin typeface="+mj-lt"/>
                      </a:endParaRPr>
                    </a:p>
                  </a:txBody>
                  <a:tcPr marL="137160" marR="137160" marT="68580" marB="68580" anchor="ctr"/>
                </a:tc>
                <a:tc>
                  <a:txBody>
                    <a:bodyPr/>
                    <a:lstStyle/>
                    <a:p>
                      <a:pPr algn="l"/>
                      <a:r>
                        <a:rPr lang="en-US" sz="2400"/>
                        <a:t>pop3 (Post Office Protocol)</a:t>
                      </a:r>
                      <a:endParaRPr lang="en-US" sz="2400">
                        <a:latin typeface="+mj-lt"/>
                      </a:endParaRPr>
                    </a:p>
                  </a:txBody>
                  <a:tcPr marL="137160" marR="137160" marT="68580" marB="68580" anchor="ctr"/>
                </a:tc>
                <a:extLst>
                  <a:ext uri="{0D108BD9-81ED-4DB2-BD59-A6C34878D82A}">
                    <a16:rowId xmlns:a16="http://schemas.microsoft.com/office/drawing/2014/main" val="10009"/>
                  </a:ext>
                </a:extLst>
              </a:tr>
              <a:tr h="502920">
                <a:tc>
                  <a:txBody>
                    <a:bodyPr/>
                    <a:lstStyle/>
                    <a:p>
                      <a:pPr algn="ctr"/>
                      <a:r>
                        <a:rPr lang="en-US" sz="2400"/>
                        <a:t>119</a:t>
                      </a:r>
                      <a:endParaRPr lang="en-US" sz="2400">
                        <a:latin typeface="+mj-lt"/>
                      </a:endParaRPr>
                    </a:p>
                  </a:txBody>
                  <a:tcPr marL="137160" marR="137160" marT="68580" marB="68580" anchor="ctr"/>
                </a:tc>
                <a:tc>
                  <a:txBody>
                    <a:bodyPr/>
                    <a:lstStyle/>
                    <a:p>
                      <a:pPr algn="ctr"/>
                      <a:r>
                        <a:rPr lang="en-US" sz="2400" kern="1200"/>
                        <a:t>TCP</a:t>
                      </a:r>
                      <a:endParaRPr lang="en-US" sz="2400">
                        <a:latin typeface="+mj-lt"/>
                      </a:endParaRPr>
                    </a:p>
                  </a:txBody>
                  <a:tcPr marL="137160" marR="137160" marT="68580" marB="68580" anchor="ctr"/>
                </a:tc>
                <a:tc>
                  <a:txBody>
                    <a:bodyPr/>
                    <a:lstStyle/>
                    <a:p>
                      <a:pPr algn="l"/>
                      <a:r>
                        <a:rPr lang="en-US" sz="2400"/>
                        <a:t>nntp (Network</a:t>
                      </a:r>
                      <a:r>
                        <a:rPr lang="en-US" sz="2400" baseline="0"/>
                        <a:t> News Transfer Protocol)</a:t>
                      </a:r>
                      <a:endParaRPr lang="en-US" sz="2400">
                        <a:latin typeface="+mj-lt"/>
                      </a:endParaRPr>
                    </a:p>
                  </a:txBody>
                  <a:tcPr marL="137160" marR="137160" marT="68580" marB="68580" anchor="ctr"/>
                </a:tc>
                <a:extLst>
                  <a:ext uri="{0D108BD9-81ED-4DB2-BD59-A6C34878D82A}">
                    <a16:rowId xmlns:a16="http://schemas.microsoft.com/office/drawing/2014/main" val="10010"/>
                  </a:ext>
                </a:extLst>
              </a:tr>
              <a:tr h="502920">
                <a:tc>
                  <a:txBody>
                    <a:bodyPr/>
                    <a:lstStyle/>
                    <a:p>
                      <a:pPr algn="ctr"/>
                      <a:r>
                        <a:rPr lang="en-US" sz="2400"/>
                        <a:t>123</a:t>
                      </a:r>
                      <a:endParaRPr lang="en-US" sz="2400">
                        <a:latin typeface="+mj-lt"/>
                      </a:endParaRPr>
                    </a:p>
                  </a:txBody>
                  <a:tcPr marL="137160" marR="137160" marT="68580" marB="68580" anchor="ctr"/>
                </a:tc>
                <a:tc>
                  <a:txBody>
                    <a:bodyPr/>
                    <a:lstStyle/>
                    <a:p>
                      <a:pPr algn="ctr"/>
                      <a:r>
                        <a:rPr lang="en-US" sz="2400" kern="1200"/>
                        <a:t>TCP</a:t>
                      </a:r>
                      <a:endParaRPr lang="en-US" sz="2400">
                        <a:latin typeface="+mj-lt"/>
                      </a:endParaRPr>
                    </a:p>
                  </a:txBody>
                  <a:tcPr marL="137160" marR="137160" marT="68580" marB="68580" anchor="ctr"/>
                </a:tc>
                <a:tc>
                  <a:txBody>
                    <a:bodyPr/>
                    <a:lstStyle/>
                    <a:p>
                      <a:pPr algn="l"/>
                      <a:r>
                        <a:rPr lang="en-US" sz="2400" err="1"/>
                        <a:t>ntp</a:t>
                      </a:r>
                      <a:r>
                        <a:rPr lang="en-US" sz="2400" baseline="0"/>
                        <a:t> (Network Time Protocol)</a:t>
                      </a:r>
                      <a:endParaRPr lang="en-US" sz="2400">
                        <a:latin typeface="+mj-lt"/>
                      </a:endParaRPr>
                    </a:p>
                  </a:txBody>
                  <a:tcPr marL="137160" marR="137160" marT="68580" marB="68580" anchor="ctr"/>
                </a:tc>
                <a:extLst>
                  <a:ext uri="{0D108BD9-81ED-4DB2-BD59-A6C34878D82A}">
                    <a16:rowId xmlns:a16="http://schemas.microsoft.com/office/drawing/2014/main" val="10011"/>
                  </a:ext>
                </a:extLst>
              </a:tr>
              <a:tr h="502920">
                <a:tc>
                  <a:txBody>
                    <a:bodyPr/>
                    <a:lstStyle/>
                    <a:p>
                      <a:pPr algn="ctr"/>
                      <a:r>
                        <a:rPr lang="en-US" sz="2400"/>
                        <a:t>143</a:t>
                      </a:r>
                      <a:endParaRPr lang="en-US" sz="2400">
                        <a:latin typeface="+mj-lt"/>
                      </a:endParaRPr>
                    </a:p>
                  </a:txBody>
                  <a:tcPr marL="137160" marR="137160" marT="68580" marB="68580" anchor="ctr"/>
                </a:tc>
                <a:tc>
                  <a:txBody>
                    <a:bodyPr/>
                    <a:lstStyle/>
                    <a:p>
                      <a:pPr algn="ctr"/>
                      <a:r>
                        <a:rPr lang="en-US" sz="2400" kern="1200"/>
                        <a:t>TCP</a:t>
                      </a:r>
                      <a:endParaRPr lang="en-US" sz="2400">
                        <a:latin typeface="+mj-lt"/>
                      </a:endParaRPr>
                    </a:p>
                  </a:txBody>
                  <a:tcPr marL="137160" marR="137160" marT="68580" marB="68580" anchor="ctr"/>
                </a:tc>
                <a:tc>
                  <a:txBody>
                    <a:bodyPr/>
                    <a:lstStyle/>
                    <a:p>
                      <a:pPr algn="l"/>
                      <a:r>
                        <a:rPr lang="en-US" sz="2400"/>
                        <a:t>imap4 (Internet Message Access Protocol)</a:t>
                      </a:r>
                      <a:endParaRPr lang="en-US" sz="2400">
                        <a:latin typeface="+mj-lt"/>
                      </a:endParaRPr>
                    </a:p>
                  </a:txBody>
                  <a:tcPr marL="137160" marR="137160" marT="68580" marB="68580" anchor="ctr"/>
                </a:tc>
                <a:extLst>
                  <a:ext uri="{0D108BD9-81ED-4DB2-BD59-A6C34878D82A}">
                    <a16:rowId xmlns:a16="http://schemas.microsoft.com/office/drawing/2014/main" val="10012"/>
                  </a:ext>
                </a:extLst>
              </a:tr>
              <a:tr h="502920">
                <a:tc>
                  <a:txBody>
                    <a:bodyPr/>
                    <a:lstStyle/>
                    <a:p>
                      <a:pPr algn="ctr"/>
                      <a:r>
                        <a:rPr lang="en-US" sz="2400"/>
                        <a:t>161</a:t>
                      </a:r>
                      <a:endParaRPr lang="en-US" sz="2400">
                        <a:latin typeface="+mj-lt"/>
                      </a:endParaRPr>
                    </a:p>
                  </a:txBody>
                  <a:tcPr marL="137160" marR="137160" marT="68580" marB="68580" anchor="ctr"/>
                </a:tc>
                <a:tc>
                  <a:txBody>
                    <a:bodyPr/>
                    <a:lstStyle/>
                    <a:p>
                      <a:pPr algn="ctr"/>
                      <a:r>
                        <a:rPr lang="en-US" sz="2400" kern="1200"/>
                        <a:t>TCP</a:t>
                      </a:r>
                      <a:endParaRPr lang="en-US" sz="2400">
                        <a:latin typeface="+mj-lt"/>
                      </a:endParaRPr>
                    </a:p>
                  </a:txBody>
                  <a:tcPr marL="137160" marR="137160" marT="68580" marB="68580" anchor="ctr"/>
                </a:tc>
                <a:tc>
                  <a:txBody>
                    <a:bodyPr/>
                    <a:lstStyle/>
                    <a:p>
                      <a:pPr algn="l"/>
                      <a:r>
                        <a:rPr lang="en-US" sz="2400" err="1"/>
                        <a:t>snmp</a:t>
                      </a:r>
                      <a:r>
                        <a:rPr lang="en-US" sz="2400"/>
                        <a:t> (Simple Network Management Protocol)</a:t>
                      </a:r>
                      <a:endParaRPr lang="en-US" sz="2400">
                        <a:latin typeface="+mj-lt"/>
                      </a:endParaRPr>
                    </a:p>
                  </a:txBody>
                  <a:tcPr marL="137160" marR="137160" marT="68580" marB="68580" anchor="ctr"/>
                </a:tc>
                <a:extLst>
                  <a:ext uri="{0D108BD9-81ED-4DB2-BD59-A6C34878D82A}">
                    <a16:rowId xmlns:a16="http://schemas.microsoft.com/office/drawing/2014/main" val="10013"/>
                  </a:ext>
                </a:extLst>
              </a:tr>
              <a:tr h="502920">
                <a:tc>
                  <a:txBody>
                    <a:bodyPr/>
                    <a:lstStyle/>
                    <a:p>
                      <a:pPr algn="ctr"/>
                      <a:r>
                        <a:rPr lang="en-US" sz="2400"/>
                        <a:t>443</a:t>
                      </a:r>
                      <a:endParaRPr lang="en-US" sz="2400">
                        <a:latin typeface="+mj-lt"/>
                      </a:endParaRPr>
                    </a:p>
                  </a:txBody>
                  <a:tcPr marL="137160" marR="137160" marT="68580" marB="68580" anchor="ctr"/>
                </a:tc>
                <a:tc>
                  <a:txBody>
                    <a:bodyPr/>
                    <a:lstStyle/>
                    <a:p>
                      <a:pPr algn="ctr"/>
                      <a:r>
                        <a:rPr lang="en-US" sz="2400" kern="1200"/>
                        <a:t>TCP</a:t>
                      </a:r>
                      <a:endParaRPr lang="en-US" sz="2400">
                        <a:latin typeface="+mj-lt"/>
                      </a:endParaRPr>
                    </a:p>
                  </a:txBody>
                  <a:tcPr marL="137160" marR="137160" marT="68580" marB="68580" anchor="ctr"/>
                </a:tc>
                <a:tc>
                  <a:txBody>
                    <a:bodyPr/>
                    <a:lstStyle/>
                    <a:p>
                      <a:pPr algn="l"/>
                      <a:r>
                        <a:rPr lang="en-US" sz="2400"/>
                        <a:t>https (</a:t>
                      </a:r>
                      <a:r>
                        <a:rPr lang="en-US" sz="2400" err="1"/>
                        <a:t>HyperText</a:t>
                      </a:r>
                      <a:r>
                        <a:rPr lang="en-US" sz="2400"/>
                        <a:t> Transfer Protocol Secure)</a:t>
                      </a:r>
                      <a:endParaRPr lang="en-US" sz="2400">
                        <a:latin typeface="+mj-lt"/>
                      </a:endParaRPr>
                    </a:p>
                  </a:txBody>
                  <a:tcPr marL="137160" marR="137160" marT="68580" marB="68580" anchor="ctr"/>
                </a:tc>
                <a:extLst>
                  <a:ext uri="{0D108BD9-81ED-4DB2-BD59-A6C34878D82A}">
                    <a16:rowId xmlns:a16="http://schemas.microsoft.com/office/drawing/2014/main" val="10014"/>
                  </a:ext>
                </a:extLst>
              </a:tr>
            </a:tbl>
          </a:graphicData>
        </a:graphic>
      </p:graphicFrame>
    </p:spTree>
    <p:custDataLst>
      <p:tags r:id="rId1"/>
    </p:custDataLst>
    <p:extLst>
      <p:ext uri="{BB962C8B-B14F-4D97-AF65-F5344CB8AC3E}">
        <p14:creationId xmlns:p14="http://schemas.microsoft.com/office/powerpoint/2010/main" val="251914671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457200"/>
            <a:ext cx="14943174" cy="1028700"/>
          </a:xfrm>
        </p:spPr>
        <p:txBody>
          <a:bodyPr>
            <a:normAutofit/>
          </a:bodyPr>
          <a:lstStyle/>
          <a:p>
            <a:r>
              <a:rPr lang="en-US"/>
              <a:t>What Does This Inbound ACL Tell Us?</a:t>
            </a:r>
          </a:p>
        </p:txBody>
      </p:sp>
      <p:sp>
        <p:nvSpPr>
          <p:cNvPr id="3" name="Content Placeholder 2"/>
          <p:cNvSpPr>
            <a:spLocks noGrp="1"/>
          </p:cNvSpPr>
          <p:nvPr>
            <p:ph idx="1"/>
          </p:nvPr>
        </p:nvSpPr>
        <p:spPr/>
        <p:txBody>
          <a:bodyPr/>
          <a:lstStyle/>
          <a:p>
            <a:pPr marL="0" indent="0">
              <a:buNone/>
            </a:pPr>
            <a:r>
              <a:rPr lang="en-US" b="0" i="1">
                <a:latin typeface="Courier" charset="0"/>
                <a:ea typeface="Courier" charset="0"/>
                <a:cs typeface="Courier" charset="0"/>
              </a:rPr>
              <a:t>allow http 64.13.12.57 any</a:t>
            </a:r>
          </a:p>
          <a:p>
            <a:pPr marL="0" indent="0">
              <a:buNone/>
            </a:pPr>
            <a:r>
              <a:rPr lang="en-US" b="0" i="1">
                <a:latin typeface="Courier" charset="0"/>
                <a:ea typeface="Courier" charset="0"/>
                <a:cs typeface="Courier" charset="0"/>
              </a:rPr>
              <a:t>allow </a:t>
            </a:r>
            <a:r>
              <a:rPr lang="en-US" b="0" i="1" err="1">
                <a:latin typeface="Courier" charset="0"/>
                <a:ea typeface="Courier" charset="0"/>
                <a:cs typeface="Courier" charset="0"/>
              </a:rPr>
              <a:t>smtp</a:t>
            </a:r>
            <a:r>
              <a:rPr lang="en-US" b="0" i="1">
                <a:latin typeface="Courier" charset="0"/>
                <a:ea typeface="Courier" charset="0"/>
                <a:cs typeface="Courier" charset="0"/>
              </a:rPr>
              <a:t> 64.13.12.58 any</a:t>
            </a:r>
          </a:p>
          <a:p>
            <a:pPr marL="0" indent="0">
              <a:buNone/>
            </a:pPr>
            <a:r>
              <a:rPr lang="en-US" b="0" i="1">
                <a:latin typeface="Courier" charset="0"/>
                <a:ea typeface="Courier" charset="0"/>
                <a:cs typeface="Courier" charset="0"/>
              </a:rPr>
              <a:t>allow 53 64.13.12.59 any</a:t>
            </a:r>
          </a:p>
          <a:p>
            <a:pPr marL="0" indent="0">
              <a:buNone/>
            </a:pPr>
            <a:r>
              <a:rPr lang="en-US" b="0" i="1">
                <a:latin typeface="Courier" charset="0"/>
                <a:ea typeface="Courier" charset="0"/>
                <a:cs typeface="Courier" charset="0"/>
              </a:rPr>
              <a:t>block 23 64.13.12.60 any</a:t>
            </a:r>
          </a:p>
          <a:p>
            <a:pPr marL="0" indent="0">
              <a:buNone/>
            </a:pPr>
            <a:r>
              <a:rPr lang="en-US" b="0" i="1">
                <a:latin typeface="Courier" charset="0"/>
                <a:ea typeface="Courier" charset="0"/>
                <a:cs typeface="Courier" charset="0"/>
              </a:rPr>
              <a:t>allow 23 64.13.12.60 64.13.12.24</a:t>
            </a:r>
          </a:p>
          <a:p>
            <a:pPr marL="0" indent="0">
              <a:buNone/>
            </a:pPr>
            <a:endParaRPr lang="en-US" b="0" i="1">
              <a:latin typeface="Courier" charset="0"/>
              <a:ea typeface="Courier" charset="0"/>
              <a:cs typeface="Courier" charset="0"/>
            </a:endParaRPr>
          </a:p>
          <a:p>
            <a:pPr marL="0" indent="0">
              <a:buNone/>
            </a:pPr>
            <a:endParaRPr lang="en-US" b="0" i="1">
              <a:latin typeface="Courier" charset="0"/>
              <a:ea typeface="Courier" charset="0"/>
              <a:cs typeface="Courier" charset="0"/>
            </a:endParaRPr>
          </a:p>
          <a:p>
            <a:pPr marL="0" indent="0">
              <a:buNone/>
            </a:pPr>
            <a:endParaRPr lang="en-US" b="0" i="1">
              <a:latin typeface="Courier" charset="0"/>
              <a:ea typeface="Courier" charset="0"/>
              <a:cs typeface="Courier" charset="0"/>
            </a:endParaRPr>
          </a:p>
        </p:txBody>
      </p:sp>
    </p:spTree>
    <p:custDataLst>
      <p:tags r:id="rId1"/>
    </p:custDataLst>
    <p:extLst>
      <p:ext uri="{BB962C8B-B14F-4D97-AF65-F5344CB8AC3E}">
        <p14:creationId xmlns:p14="http://schemas.microsoft.com/office/powerpoint/2010/main" val="72596428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ACLs</a:t>
            </a:r>
          </a:p>
        </p:txBody>
      </p:sp>
      <p:sp>
        <p:nvSpPr>
          <p:cNvPr id="3" name="Content Placeholder 2"/>
          <p:cNvSpPr>
            <a:spLocks noGrp="1"/>
          </p:cNvSpPr>
          <p:nvPr>
            <p:ph idx="1"/>
          </p:nvPr>
        </p:nvSpPr>
        <p:spPr/>
        <p:txBody>
          <a:bodyPr/>
          <a:lstStyle/>
          <a:p>
            <a:r>
              <a:rPr lang="en-US"/>
              <a:t>Format varies by vendor</a:t>
            </a:r>
          </a:p>
          <a:p>
            <a:r>
              <a:rPr lang="en-US"/>
              <a:t>Some common characteristics</a:t>
            </a:r>
          </a:p>
          <a:p>
            <a:pPr lvl="1"/>
            <a:r>
              <a:rPr lang="en-US"/>
              <a:t>Resources can be named and grouped</a:t>
            </a:r>
          </a:p>
          <a:p>
            <a:pPr lvl="1"/>
            <a:r>
              <a:rPr lang="en-US"/>
              <a:t>Rules can be applied to one host, a range of addresses, a group, or everyone</a:t>
            </a:r>
          </a:p>
          <a:p>
            <a:pPr lvl="1"/>
            <a:r>
              <a:rPr lang="en-US"/>
              <a:t>Rules usually processed sequentially, so order matters</a:t>
            </a:r>
          </a:p>
          <a:p>
            <a:pPr lvl="1"/>
            <a:r>
              <a:rPr lang="en-US"/>
              <a:t>May be time-based</a:t>
            </a:r>
          </a:p>
          <a:p>
            <a:pPr lvl="1"/>
            <a:endParaRPr lang="en-US"/>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15601" y="5894354"/>
            <a:ext cx="5237018" cy="4147718"/>
          </a:xfrm>
          <a:prstGeom prst="rect">
            <a:avLst/>
          </a:prstGeom>
        </p:spPr>
      </p:pic>
    </p:spTree>
    <p:custDataLst>
      <p:tags r:id="rId1"/>
    </p:custDataLst>
    <p:extLst>
      <p:ext uri="{BB962C8B-B14F-4D97-AF65-F5344CB8AC3E}">
        <p14:creationId xmlns:p14="http://schemas.microsoft.com/office/powerpoint/2010/main" val="1286194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42" name="Rectangle 2"/>
          <p:cNvSpPr>
            <a:spLocks noGrp="1" noChangeArrowheads="1"/>
          </p:cNvSpPr>
          <p:nvPr>
            <p:ph type="title"/>
          </p:nvPr>
        </p:nvSpPr>
        <p:spPr/>
        <p:txBody>
          <a:bodyPr/>
          <a:lstStyle/>
          <a:p>
            <a:r>
              <a:rPr lang="en-US"/>
              <a:t>Objectives	</a:t>
            </a:r>
          </a:p>
        </p:txBody>
      </p:sp>
      <p:sp>
        <p:nvSpPr>
          <p:cNvPr id="1751043" name="Rectangle 3"/>
          <p:cNvSpPr>
            <a:spLocks noGrp="1" noChangeArrowheads="1"/>
          </p:cNvSpPr>
          <p:nvPr>
            <p:ph idx="1"/>
          </p:nvPr>
        </p:nvSpPr>
        <p:spPr>
          <a:xfrm>
            <a:off x="1257300" y="2193131"/>
            <a:ext cx="13643264" cy="7574324"/>
          </a:xfrm>
        </p:spPr>
        <p:txBody>
          <a:bodyPr>
            <a:normAutofit/>
          </a:bodyPr>
          <a:lstStyle/>
          <a:p>
            <a:pPr>
              <a:buNone/>
            </a:pPr>
            <a:r>
              <a:rPr lang="en-US" i="1" dirty="0">
                <a:solidFill>
                  <a:srgbClr val="E23B30"/>
                </a:solidFill>
              </a:rPr>
              <a:t>Upon completing this chapter, you will be able to</a:t>
            </a:r>
            <a:endParaRPr lang="en-US" dirty="0">
              <a:solidFill>
                <a:srgbClr val="E23B30"/>
              </a:solidFill>
            </a:endParaRPr>
          </a:p>
          <a:p>
            <a:r>
              <a:rPr lang="en-US" dirty="0"/>
              <a:t>Identify the layers of the TCP/IP protocol suite</a:t>
            </a:r>
          </a:p>
          <a:p>
            <a:r>
              <a:rPr lang="en-US" dirty="0"/>
              <a:t>Differentiate between the responsibilities of the different layers with respect to firewalls and security</a:t>
            </a:r>
          </a:p>
          <a:p>
            <a:r>
              <a:rPr lang="en-US" dirty="0"/>
              <a:t>Describe various address and port spaces</a:t>
            </a:r>
          </a:p>
          <a:p>
            <a:r>
              <a:rPr lang="en-US" dirty="0"/>
              <a:t>Describe the process of routing and forwarding</a:t>
            </a:r>
          </a:p>
          <a:p>
            <a:r>
              <a:rPr lang="en-US" dirty="0"/>
              <a:t>Describe the process of error detection and correction</a:t>
            </a:r>
          </a:p>
          <a:p>
            <a:r>
              <a:rPr lang="en-US" dirty="0"/>
              <a:t>Understand how configuration information is distributed to connected devices</a:t>
            </a:r>
          </a:p>
          <a:p>
            <a:endParaRPr lang="en-US" dirty="0"/>
          </a:p>
          <a:p>
            <a:endParaRPr lang="en-US" dirty="0"/>
          </a:p>
          <a:p>
            <a:endParaRPr lang="en-US" dirty="0"/>
          </a:p>
          <a:p>
            <a:endParaRPr lang="en-US" dirty="0"/>
          </a:p>
        </p:txBody>
      </p:sp>
      <p:pic>
        <p:nvPicPr>
          <p:cNvPr id="12" name="Picture 1" descr="C:\Users\AWalkden.HILL\AppData\Local\Temp\throwing_dart_pc_400_clr.png"/>
          <p:cNvPicPr>
            <a:picLocks noChangeAspect="1" noChangeArrowheads="1"/>
          </p:cNvPicPr>
          <p:nvPr/>
        </p:nvPicPr>
        <p:blipFill>
          <a:blip r:embed="rId4" cstate="print"/>
          <a:srcRect/>
          <a:stretch>
            <a:fillRect/>
          </a:stretch>
        </p:blipFill>
        <p:spPr bwMode="auto">
          <a:xfrm>
            <a:off x="13969093" y="6138864"/>
            <a:ext cx="3943350" cy="3943350"/>
          </a:xfrm>
          <a:prstGeom prst="rect">
            <a:avLst/>
          </a:prstGeom>
          <a:noFill/>
        </p:spPr>
      </p:pic>
    </p:spTree>
    <p:custDataLst>
      <p:tags r:id="rId1"/>
    </p:custDataLst>
    <p:extLst>
      <p:ext uri="{BB962C8B-B14F-4D97-AF65-F5344CB8AC3E}">
        <p14:creationId xmlns:p14="http://schemas.microsoft.com/office/powerpoint/2010/main" val="81006528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TCP Connection States</a:t>
            </a:r>
          </a:p>
        </p:txBody>
      </p:sp>
      <p:sp>
        <p:nvSpPr>
          <p:cNvPr id="15" name="Content Placeholder 14"/>
          <p:cNvSpPr>
            <a:spLocks noGrp="1"/>
          </p:cNvSpPr>
          <p:nvPr>
            <p:ph idx="1"/>
          </p:nvPr>
        </p:nvSpPr>
        <p:spPr/>
        <p:txBody>
          <a:bodyPr>
            <a:normAutofit fontScale="85000" lnSpcReduction="20000"/>
          </a:bodyPr>
          <a:lstStyle/>
          <a:p>
            <a:endParaRPr lang="en-US" dirty="0"/>
          </a:p>
          <a:p>
            <a:endParaRPr lang="en-US" dirty="0"/>
          </a:p>
          <a:p>
            <a:endParaRPr lang="en-US" dirty="0"/>
          </a:p>
          <a:p>
            <a:endParaRPr lang="en-US" dirty="0"/>
          </a:p>
          <a:p>
            <a:endParaRPr lang="en-US" dirty="0"/>
          </a:p>
          <a:p>
            <a:endParaRPr lang="en-US" dirty="0"/>
          </a:p>
          <a:p>
            <a:r>
              <a:rPr lang="en-US" dirty="0"/>
              <a:t>Normal TCP operations starts with establishing a connection</a:t>
            </a:r>
          </a:p>
          <a:p>
            <a:r>
              <a:rPr lang="en-US" dirty="0"/>
              <a:t>Remember the combination of IP address and TCP connection is a socket</a:t>
            </a:r>
          </a:p>
          <a:p>
            <a:r>
              <a:rPr lang="en-US" dirty="0"/>
              <a:t>Packets in a TCP connection have sequence numbers</a:t>
            </a:r>
          </a:p>
          <a:p>
            <a:pPr lvl="1"/>
            <a:r>
              <a:rPr lang="en-US" dirty="0"/>
              <a:t>Used in acknowledging receipt of information</a:t>
            </a:r>
          </a:p>
          <a:p>
            <a:pPr lvl="1"/>
            <a:r>
              <a:rPr lang="en-US" dirty="0"/>
              <a:t>To detect missing data</a:t>
            </a:r>
          </a:p>
          <a:p>
            <a:pPr marL="0" indent="0">
              <a:buNone/>
            </a:pPr>
            <a:r>
              <a:rPr lang="en-US" dirty="0"/>
              <a:t>	</a:t>
            </a: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00501" y="3217637"/>
            <a:ext cx="2002538" cy="1600200"/>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74639" y="3212193"/>
            <a:ext cx="2002538" cy="1600200"/>
          </a:xfrm>
          <a:prstGeom prst="rect">
            <a:avLst/>
          </a:prstGeom>
        </p:spPr>
      </p:pic>
      <p:cxnSp>
        <p:nvCxnSpPr>
          <p:cNvPr id="7" name="Straight Arrow Connector 6"/>
          <p:cNvCxnSpPr/>
          <p:nvPr/>
        </p:nvCxnSpPr>
        <p:spPr bwMode="auto">
          <a:xfrm>
            <a:off x="6299532" y="3314700"/>
            <a:ext cx="4686300" cy="45720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8" name="Straight Arrow Connector 7"/>
          <p:cNvCxnSpPr/>
          <p:nvPr/>
        </p:nvCxnSpPr>
        <p:spPr bwMode="auto">
          <a:xfrm flipH="1">
            <a:off x="6299532" y="4229100"/>
            <a:ext cx="4686300" cy="34290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9" name="Straight Arrow Connector 8"/>
          <p:cNvCxnSpPr/>
          <p:nvPr/>
        </p:nvCxnSpPr>
        <p:spPr bwMode="auto">
          <a:xfrm>
            <a:off x="6299532" y="4914900"/>
            <a:ext cx="4800600" cy="45720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10" name="TextBox 9"/>
          <p:cNvSpPr txBox="1"/>
          <p:nvPr/>
        </p:nvSpPr>
        <p:spPr>
          <a:xfrm>
            <a:off x="8014033" y="2963723"/>
            <a:ext cx="723211" cy="507831"/>
          </a:xfrm>
          <a:prstGeom prst="rect">
            <a:avLst/>
          </a:prstGeom>
          <a:noFill/>
        </p:spPr>
        <p:txBody>
          <a:bodyPr wrap="none" rtlCol="0" anchor="ctr">
            <a:spAutoFit/>
          </a:bodyPr>
          <a:lstStyle/>
          <a:p>
            <a:r>
              <a:rPr lang="en-US" sz="2700">
                <a:latin typeface="+mj-lt"/>
              </a:rPr>
              <a:t>SYN</a:t>
            </a:r>
          </a:p>
        </p:txBody>
      </p:sp>
      <p:sp>
        <p:nvSpPr>
          <p:cNvPr id="11" name="TextBox 10"/>
          <p:cNvSpPr txBox="1"/>
          <p:nvPr/>
        </p:nvSpPr>
        <p:spPr>
          <a:xfrm>
            <a:off x="8002435" y="4678223"/>
            <a:ext cx="739241" cy="507831"/>
          </a:xfrm>
          <a:prstGeom prst="rect">
            <a:avLst/>
          </a:prstGeom>
          <a:noFill/>
        </p:spPr>
        <p:txBody>
          <a:bodyPr wrap="none" rtlCol="0" anchor="ctr">
            <a:spAutoFit/>
          </a:bodyPr>
          <a:lstStyle/>
          <a:p>
            <a:r>
              <a:rPr lang="en-US" sz="2700">
                <a:latin typeface="+mj-lt"/>
              </a:rPr>
              <a:t>ACK</a:t>
            </a:r>
          </a:p>
        </p:txBody>
      </p:sp>
      <p:sp>
        <p:nvSpPr>
          <p:cNvPr id="12" name="TextBox 11"/>
          <p:cNvSpPr txBox="1"/>
          <p:nvPr/>
        </p:nvSpPr>
        <p:spPr>
          <a:xfrm>
            <a:off x="7556832" y="3878123"/>
            <a:ext cx="1441292" cy="507831"/>
          </a:xfrm>
          <a:prstGeom prst="rect">
            <a:avLst/>
          </a:prstGeom>
          <a:noFill/>
        </p:spPr>
        <p:txBody>
          <a:bodyPr wrap="none" rtlCol="0" anchor="ctr">
            <a:spAutoFit/>
          </a:bodyPr>
          <a:lstStyle/>
          <a:p>
            <a:r>
              <a:rPr lang="en-US" sz="2700">
                <a:latin typeface="+mj-lt"/>
              </a:rPr>
              <a:t>SYN, ACK</a:t>
            </a:r>
          </a:p>
        </p:txBody>
      </p:sp>
    </p:spTree>
    <p:custDataLst>
      <p:tags r:id="rId1"/>
    </p:custDataLst>
    <p:extLst>
      <p:ext uri="{BB962C8B-B14F-4D97-AF65-F5344CB8AC3E}">
        <p14:creationId xmlns:p14="http://schemas.microsoft.com/office/powerpoint/2010/main" val="43172360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err="1"/>
              <a:t>Stateful</a:t>
            </a:r>
            <a:r>
              <a:rPr lang="en-US"/>
              <a:t> Example</a:t>
            </a: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59844" y="2274414"/>
            <a:ext cx="3935693" cy="2707757"/>
          </a:xfrm>
          <a:prstGeom prst="rect">
            <a:avLst/>
          </a:prstGeom>
        </p:spPr>
      </p:pic>
      <p:sp>
        <p:nvSpPr>
          <p:cNvPr id="6" name="TextBox 5"/>
          <p:cNvSpPr txBox="1"/>
          <p:nvPr/>
        </p:nvSpPr>
        <p:spPr>
          <a:xfrm>
            <a:off x="2628901" y="2628900"/>
            <a:ext cx="3935693" cy="1338828"/>
          </a:xfrm>
          <a:prstGeom prst="rect">
            <a:avLst/>
          </a:prstGeom>
          <a:noFill/>
        </p:spPr>
        <p:txBody>
          <a:bodyPr wrap="none" rtlCol="0">
            <a:spAutoFit/>
          </a:bodyPr>
          <a:lstStyle/>
          <a:p>
            <a:pPr algn="l"/>
            <a:r>
              <a:rPr lang="en-US" sz="2700">
                <a:latin typeface="+mj-lt"/>
                <a:ea typeface="Courier" charset="0"/>
                <a:cs typeface="Courier" charset="0"/>
              </a:rPr>
              <a:t>Outbound Rule</a:t>
            </a:r>
          </a:p>
          <a:p>
            <a:pPr algn="l"/>
            <a:endParaRPr lang="en-US" sz="2700">
              <a:latin typeface="+mj-lt"/>
              <a:ea typeface="Courier" charset="0"/>
              <a:cs typeface="Courier" charset="0"/>
            </a:endParaRPr>
          </a:p>
          <a:p>
            <a:r>
              <a:rPr lang="en-US" sz="2700" i="1">
                <a:latin typeface="Courier" charset="0"/>
                <a:ea typeface="Courier" charset="0"/>
                <a:cs typeface="Courier" charset="0"/>
              </a:rPr>
              <a:t>allow http any any</a:t>
            </a:r>
          </a:p>
        </p:txBody>
      </p:sp>
      <p:sp>
        <p:nvSpPr>
          <p:cNvPr id="7" name="TextBox 6"/>
          <p:cNvSpPr txBox="1"/>
          <p:nvPr/>
        </p:nvSpPr>
        <p:spPr>
          <a:xfrm>
            <a:off x="9926194" y="2628900"/>
            <a:ext cx="3935693" cy="1338828"/>
          </a:xfrm>
          <a:prstGeom prst="rect">
            <a:avLst/>
          </a:prstGeom>
          <a:noFill/>
        </p:spPr>
        <p:txBody>
          <a:bodyPr wrap="none" rtlCol="0">
            <a:spAutoFit/>
          </a:bodyPr>
          <a:lstStyle/>
          <a:p>
            <a:pPr algn="l"/>
            <a:r>
              <a:rPr lang="en-US" sz="2700">
                <a:latin typeface="+mj-lt"/>
                <a:ea typeface="Courier" charset="0"/>
                <a:cs typeface="Courier" charset="0"/>
              </a:rPr>
              <a:t>Inbound Rule</a:t>
            </a:r>
          </a:p>
          <a:p>
            <a:pPr algn="l"/>
            <a:endParaRPr lang="en-US" sz="2700">
              <a:latin typeface="+mj-lt"/>
              <a:ea typeface="Courier" charset="0"/>
              <a:cs typeface="Courier" charset="0"/>
            </a:endParaRPr>
          </a:p>
          <a:p>
            <a:r>
              <a:rPr lang="en-US" sz="2700" i="1">
                <a:latin typeface="Courier" charset="0"/>
                <a:ea typeface="Courier" charset="0"/>
                <a:cs typeface="Courier" charset="0"/>
              </a:rPr>
              <a:t>block http any any</a:t>
            </a:r>
          </a:p>
        </p:txBody>
      </p:sp>
      <p:graphicFrame>
        <p:nvGraphicFramePr>
          <p:cNvPr id="9" name="Table 8"/>
          <p:cNvGraphicFramePr>
            <a:graphicFrameLocks noGrp="1"/>
          </p:cNvGraphicFramePr>
          <p:nvPr>
            <p:extLst>
              <p:ext uri="{D42A27DB-BD31-4B8C-83A1-F6EECF244321}">
                <p14:modId xmlns:p14="http://schemas.microsoft.com/office/powerpoint/2010/main" val="1245332849"/>
              </p:ext>
            </p:extLst>
          </p:nvPr>
        </p:nvGraphicFramePr>
        <p:xfrm>
          <a:off x="1428750" y="5219700"/>
          <a:ext cx="15773402" cy="4732020"/>
        </p:xfrm>
        <a:graphic>
          <a:graphicData uri="http://schemas.openxmlformats.org/drawingml/2006/table">
            <a:tbl>
              <a:tblPr firstRow="1" bandRow="1">
                <a:tableStyleId>{6E25E649-3F16-4E02-A733-19D2CDBF48F0}</a:tableStyleId>
              </a:tblPr>
              <a:tblGrid>
                <a:gridCol w="3040656">
                  <a:extLst>
                    <a:ext uri="{9D8B030D-6E8A-4147-A177-3AD203B41FA5}">
                      <a16:colId xmlns:a16="http://schemas.microsoft.com/office/drawing/2014/main" val="20000"/>
                    </a:ext>
                  </a:extLst>
                </a:gridCol>
                <a:gridCol w="2470533">
                  <a:extLst>
                    <a:ext uri="{9D8B030D-6E8A-4147-A177-3AD203B41FA5}">
                      <a16:colId xmlns:a16="http://schemas.microsoft.com/office/drawing/2014/main" val="20001"/>
                    </a:ext>
                  </a:extLst>
                </a:gridCol>
                <a:gridCol w="4180901">
                  <a:extLst>
                    <a:ext uri="{9D8B030D-6E8A-4147-A177-3AD203B41FA5}">
                      <a16:colId xmlns:a16="http://schemas.microsoft.com/office/drawing/2014/main" val="20002"/>
                    </a:ext>
                  </a:extLst>
                </a:gridCol>
                <a:gridCol w="3040656">
                  <a:extLst>
                    <a:ext uri="{9D8B030D-6E8A-4147-A177-3AD203B41FA5}">
                      <a16:colId xmlns:a16="http://schemas.microsoft.com/office/drawing/2014/main" val="20003"/>
                    </a:ext>
                  </a:extLst>
                </a:gridCol>
                <a:gridCol w="3040656">
                  <a:extLst>
                    <a:ext uri="{9D8B030D-6E8A-4147-A177-3AD203B41FA5}">
                      <a16:colId xmlns:a16="http://schemas.microsoft.com/office/drawing/2014/main" val="20004"/>
                    </a:ext>
                  </a:extLst>
                </a:gridCol>
              </a:tblGrid>
              <a:tr h="1988820">
                <a:tc>
                  <a:txBody>
                    <a:bodyPr/>
                    <a:lstStyle/>
                    <a:p>
                      <a:pPr algn="ctr"/>
                      <a:r>
                        <a:rPr lang="en-US" sz="4100" dirty="0"/>
                        <a:t>Source</a:t>
                      </a:r>
                    </a:p>
                    <a:p>
                      <a:pPr algn="ctr"/>
                      <a:r>
                        <a:rPr lang="en-US" sz="4100" dirty="0"/>
                        <a:t>Address</a:t>
                      </a:r>
                    </a:p>
                  </a:txBody>
                  <a:tcPr marL="137160" marR="137160" marT="68580" marB="68580" anchor="ctr"/>
                </a:tc>
                <a:tc>
                  <a:txBody>
                    <a:bodyPr/>
                    <a:lstStyle/>
                    <a:p>
                      <a:pPr algn="ctr"/>
                      <a:r>
                        <a:rPr lang="en-US" sz="4100"/>
                        <a:t>Source Port</a:t>
                      </a:r>
                    </a:p>
                  </a:txBody>
                  <a:tcPr marL="137160" marR="137160" marT="68580" marB="68580" anchor="ctr"/>
                </a:tc>
                <a:tc>
                  <a:txBody>
                    <a:bodyPr/>
                    <a:lstStyle/>
                    <a:p>
                      <a:pPr algn="ctr"/>
                      <a:r>
                        <a:rPr lang="en-US" sz="4100" dirty="0"/>
                        <a:t>Destination</a:t>
                      </a:r>
                    </a:p>
                    <a:p>
                      <a:pPr algn="ctr"/>
                      <a:r>
                        <a:rPr lang="en-US" sz="4100" dirty="0"/>
                        <a:t>Address</a:t>
                      </a:r>
                    </a:p>
                  </a:txBody>
                  <a:tcPr marL="137160" marR="137160" marT="68580" marB="68580" anchor="ctr"/>
                </a:tc>
                <a:tc>
                  <a:txBody>
                    <a:bodyPr/>
                    <a:lstStyle/>
                    <a:p>
                      <a:pPr algn="ctr"/>
                      <a:r>
                        <a:rPr lang="en-US" sz="4100" dirty="0"/>
                        <a:t>Destination</a:t>
                      </a:r>
                    </a:p>
                    <a:p>
                      <a:pPr algn="ctr"/>
                      <a:r>
                        <a:rPr lang="en-US" sz="4100" dirty="0"/>
                        <a:t>Port</a:t>
                      </a:r>
                    </a:p>
                  </a:txBody>
                  <a:tcPr marL="137160" marR="137160" marT="68580" marB="68580" anchor="ctr"/>
                </a:tc>
                <a:tc>
                  <a:txBody>
                    <a:bodyPr/>
                    <a:lstStyle/>
                    <a:p>
                      <a:pPr algn="ctr"/>
                      <a:r>
                        <a:rPr lang="en-US" sz="4100"/>
                        <a:t>Status</a:t>
                      </a:r>
                    </a:p>
                  </a:txBody>
                  <a:tcPr marL="137160" marR="137160" marT="68580" marB="68580" anchor="ctr"/>
                </a:tc>
                <a:extLst>
                  <a:ext uri="{0D108BD9-81ED-4DB2-BD59-A6C34878D82A}">
                    <a16:rowId xmlns:a16="http://schemas.microsoft.com/office/drawing/2014/main" val="10000"/>
                  </a:ext>
                </a:extLst>
              </a:tr>
              <a:tr h="1371600">
                <a:tc>
                  <a:txBody>
                    <a:bodyPr/>
                    <a:lstStyle/>
                    <a:p>
                      <a:pPr algn="ctr"/>
                      <a:r>
                        <a:rPr lang="en-US" sz="4100"/>
                        <a:t>64.13.12.34</a:t>
                      </a:r>
                    </a:p>
                  </a:txBody>
                  <a:tcPr marL="137160" marR="137160" marT="68580" marB="68580" anchor="ctr"/>
                </a:tc>
                <a:tc>
                  <a:txBody>
                    <a:bodyPr/>
                    <a:lstStyle/>
                    <a:p>
                      <a:pPr algn="ctr"/>
                      <a:r>
                        <a:rPr lang="en-US" sz="4100"/>
                        <a:t>1030</a:t>
                      </a:r>
                    </a:p>
                  </a:txBody>
                  <a:tcPr marL="137160" marR="137160" marT="68580" marB="68580" anchor="ctr"/>
                </a:tc>
                <a:tc>
                  <a:txBody>
                    <a:bodyPr/>
                    <a:lstStyle/>
                    <a:p>
                      <a:pPr algn="ctr"/>
                      <a:r>
                        <a:rPr lang="en-US" sz="4100"/>
                        <a:t>164.34.28.11</a:t>
                      </a:r>
                    </a:p>
                  </a:txBody>
                  <a:tcPr marL="137160" marR="137160" marT="68580" marB="68580" anchor="ctr"/>
                </a:tc>
                <a:tc>
                  <a:txBody>
                    <a:bodyPr/>
                    <a:lstStyle/>
                    <a:p>
                      <a:pPr algn="ctr"/>
                      <a:r>
                        <a:rPr lang="en-US" sz="4100"/>
                        <a:t>80</a:t>
                      </a:r>
                    </a:p>
                  </a:txBody>
                  <a:tcPr marL="137160" marR="137160" marT="68580" marB="68580" anchor="ctr"/>
                </a:tc>
                <a:tc>
                  <a:txBody>
                    <a:bodyPr/>
                    <a:lstStyle/>
                    <a:p>
                      <a:pPr algn="ctr"/>
                      <a:r>
                        <a:rPr lang="en-US" sz="4100"/>
                        <a:t>Established</a:t>
                      </a:r>
                    </a:p>
                  </a:txBody>
                  <a:tcPr marL="137160" marR="137160" marT="68580" marB="68580" anchor="ctr"/>
                </a:tc>
                <a:extLst>
                  <a:ext uri="{0D108BD9-81ED-4DB2-BD59-A6C34878D82A}">
                    <a16:rowId xmlns:a16="http://schemas.microsoft.com/office/drawing/2014/main" val="10001"/>
                  </a:ext>
                </a:extLst>
              </a:tr>
              <a:tr h="1371600">
                <a:tc>
                  <a:txBody>
                    <a:bodyPr/>
                    <a:lstStyle/>
                    <a:p>
                      <a:pPr algn="ctr"/>
                      <a:r>
                        <a:rPr lang="en-US" sz="4100"/>
                        <a:t>64.12.13.57</a:t>
                      </a:r>
                    </a:p>
                  </a:txBody>
                  <a:tcPr marL="137160" marR="137160" marT="68580" marB="68580" anchor="ctr"/>
                </a:tc>
                <a:tc>
                  <a:txBody>
                    <a:bodyPr/>
                    <a:lstStyle/>
                    <a:p>
                      <a:pPr algn="ctr"/>
                      <a:r>
                        <a:rPr lang="en-US" sz="4100"/>
                        <a:t>1890</a:t>
                      </a:r>
                    </a:p>
                  </a:txBody>
                  <a:tcPr marL="137160" marR="137160" marT="68580" marB="6858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a:t>173.194.207.101</a:t>
                      </a:r>
                    </a:p>
                  </a:txBody>
                  <a:tcPr marL="137160" marR="137160" marT="68580" marB="68580" anchor="ctr"/>
                </a:tc>
                <a:tc>
                  <a:txBody>
                    <a:bodyPr/>
                    <a:lstStyle/>
                    <a:p>
                      <a:pPr algn="ctr"/>
                      <a:r>
                        <a:rPr lang="en-US" sz="4100"/>
                        <a:t>80</a:t>
                      </a:r>
                    </a:p>
                  </a:txBody>
                  <a:tcPr marL="137160" marR="137160" marT="68580" marB="68580" anchor="ctr"/>
                </a:tc>
                <a:tc>
                  <a:txBody>
                    <a:bodyPr/>
                    <a:lstStyle/>
                    <a:p>
                      <a:pPr algn="ctr"/>
                      <a:r>
                        <a:rPr lang="en-US" sz="4100"/>
                        <a:t>Initiated</a:t>
                      </a:r>
                    </a:p>
                  </a:txBody>
                  <a:tcPr marL="137160" marR="137160" marT="68580" marB="68580" anchor="ct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198630163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Why Should a Bank Use ACLs?</a:t>
            </a:r>
          </a:p>
        </p:txBody>
      </p:sp>
      <p:grpSp>
        <p:nvGrpSpPr>
          <p:cNvPr id="12" name="Group 11"/>
          <p:cNvGrpSpPr/>
          <p:nvPr/>
        </p:nvGrpSpPr>
        <p:grpSpPr>
          <a:xfrm>
            <a:off x="2628900" y="3657600"/>
            <a:ext cx="4572000" cy="3086100"/>
            <a:chOff x="228600" y="2438400"/>
            <a:chExt cx="3048000" cy="2057400"/>
          </a:xfrm>
        </p:grpSpPr>
        <p:sp>
          <p:nvSpPr>
            <p:cNvPr id="6" name="Cloud 5"/>
            <p:cNvSpPr/>
            <p:nvPr/>
          </p:nvSpPr>
          <p:spPr bwMode="auto">
            <a:xfrm>
              <a:off x="228600" y="2438400"/>
              <a:ext cx="3048000" cy="2057400"/>
            </a:xfrm>
            <a:prstGeom prst="cloud">
              <a:avLst/>
            </a:prstGeom>
            <a:solidFill>
              <a:srgbClr val="B4B5DC"/>
            </a:solidFill>
            <a:ln w="28575" cap="flat" cmpd="sng" algn="ctr">
              <a:solidFill>
                <a:schemeClr val="tx1"/>
              </a:solidFill>
              <a:prstDash val="solid"/>
              <a:round/>
              <a:headEnd type="none" w="med" len="med"/>
              <a:tailEnd type="none" w="med" len="med"/>
            </a:ln>
            <a:effectLst/>
          </p:spPr>
          <p:txBody>
            <a:bodyPr vert="horz" wrap="none" lIns="137160" tIns="68580" rIns="137160" bIns="68580" numCol="1" rtlCol="0" anchor="t" anchorCtr="0" compatLnSpc="1">
              <a:prstTxWarp prst="textNoShape">
                <a:avLst/>
              </a:prstTxWarp>
              <a:noAutofit/>
            </a:bodyPr>
            <a:lstStyle/>
            <a:p>
              <a:pPr algn="ctr" defTabSz="1540670" fontAlgn="base">
                <a:lnSpc>
                  <a:spcPct val="85000"/>
                </a:lnSpc>
                <a:spcBef>
                  <a:spcPct val="0"/>
                </a:spcBef>
                <a:spcAft>
                  <a:spcPct val="0"/>
                </a:spcAft>
              </a:pPr>
              <a:endParaRPr lang="en-US" sz="3300" b="1">
                <a:latin typeface="Arial Narrow" pitchFamily="34" charset="0"/>
              </a:endParaRPr>
            </a:p>
          </p:txBody>
        </p:sp>
        <p:sp>
          <p:nvSpPr>
            <p:cNvPr id="9" name="TextBox 8"/>
            <p:cNvSpPr txBox="1"/>
            <p:nvPr/>
          </p:nvSpPr>
          <p:spPr>
            <a:xfrm>
              <a:off x="1313284" y="3079780"/>
              <a:ext cx="627522" cy="615553"/>
            </a:xfrm>
            <a:prstGeom prst="rect">
              <a:avLst/>
            </a:prstGeom>
            <a:noFill/>
          </p:spPr>
          <p:txBody>
            <a:bodyPr wrap="none" rtlCol="0">
              <a:spAutoFit/>
            </a:bodyPr>
            <a:lstStyle/>
            <a:p>
              <a:r>
                <a:rPr lang="en-US" sz="2700">
                  <a:latin typeface="+mj-lt"/>
                </a:rPr>
                <a:t>Open</a:t>
              </a:r>
            </a:p>
            <a:p>
              <a:r>
                <a:rPr lang="en-US" sz="2700">
                  <a:latin typeface="+mj-lt"/>
                </a:rPr>
                <a:t>Zone</a:t>
              </a:r>
            </a:p>
          </p:txBody>
        </p:sp>
      </p:grpSp>
      <p:grpSp>
        <p:nvGrpSpPr>
          <p:cNvPr id="13" name="Group 12"/>
          <p:cNvGrpSpPr/>
          <p:nvPr/>
        </p:nvGrpSpPr>
        <p:grpSpPr>
          <a:xfrm>
            <a:off x="10858500" y="3771900"/>
            <a:ext cx="4572000" cy="3086100"/>
            <a:chOff x="5181600" y="2514600"/>
            <a:chExt cx="3048000" cy="2057400"/>
          </a:xfrm>
        </p:grpSpPr>
        <p:sp>
          <p:nvSpPr>
            <p:cNvPr id="8" name="Cloud 7"/>
            <p:cNvSpPr/>
            <p:nvPr/>
          </p:nvSpPr>
          <p:spPr bwMode="auto">
            <a:xfrm>
              <a:off x="5181600" y="2514600"/>
              <a:ext cx="3048000" cy="2057400"/>
            </a:xfrm>
            <a:prstGeom prst="cloud">
              <a:avLst/>
            </a:prstGeom>
            <a:solidFill>
              <a:srgbClr val="B4B5DC"/>
            </a:solidFill>
            <a:ln w="28575" cap="flat" cmpd="sng" algn="ctr">
              <a:solidFill>
                <a:schemeClr val="tx1"/>
              </a:solidFill>
              <a:prstDash val="solid"/>
              <a:round/>
              <a:headEnd type="none" w="med" len="med"/>
              <a:tailEnd type="none" w="med" len="med"/>
            </a:ln>
            <a:effectLst/>
          </p:spPr>
          <p:txBody>
            <a:bodyPr vert="horz" wrap="none" lIns="137160" tIns="68580" rIns="137160" bIns="68580" numCol="1" rtlCol="0" anchor="t" anchorCtr="0" compatLnSpc="1">
              <a:prstTxWarp prst="textNoShape">
                <a:avLst/>
              </a:prstTxWarp>
              <a:noAutofit/>
            </a:bodyPr>
            <a:lstStyle/>
            <a:p>
              <a:pPr algn="ctr" defTabSz="1540670" fontAlgn="base">
                <a:lnSpc>
                  <a:spcPct val="85000"/>
                </a:lnSpc>
                <a:spcBef>
                  <a:spcPct val="0"/>
                </a:spcBef>
                <a:spcAft>
                  <a:spcPct val="0"/>
                </a:spcAft>
              </a:pPr>
              <a:endParaRPr lang="en-US" sz="3300" b="1">
                <a:latin typeface="Arial Narrow" pitchFamily="34" charset="0"/>
              </a:endParaRPr>
            </a:p>
          </p:txBody>
        </p:sp>
        <p:sp>
          <p:nvSpPr>
            <p:cNvPr id="10" name="TextBox 9"/>
            <p:cNvSpPr txBox="1"/>
            <p:nvPr/>
          </p:nvSpPr>
          <p:spPr>
            <a:xfrm>
              <a:off x="6199132" y="3162905"/>
              <a:ext cx="750249" cy="615553"/>
            </a:xfrm>
            <a:prstGeom prst="rect">
              <a:avLst/>
            </a:prstGeom>
            <a:noFill/>
          </p:spPr>
          <p:txBody>
            <a:bodyPr wrap="none" rtlCol="0">
              <a:spAutoFit/>
            </a:bodyPr>
            <a:lstStyle/>
            <a:p>
              <a:r>
                <a:rPr lang="en-US" sz="2700">
                  <a:latin typeface="+mj-lt"/>
                </a:rPr>
                <a:t>Secure</a:t>
              </a:r>
            </a:p>
            <a:p>
              <a:r>
                <a:rPr lang="en-US" sz="2700">
                  <a:latin typeface="+mj-lt"/>
                </a:rPr>
                <a:t>Zone</a:t>
              </a:r>
            </a:p>
          </p:txBody>
        </p:sp>
      </p:gr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15251" y="3257550"/>
            <a:ext cx="2645345" cy="3886200"/>
          </a:xfrm>
          <a:prstGeom prst="rect">
            <a:avLst/>
          </a:prstGeom>
        </p:spPr>
      </p:pic>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48747" y="2146753"/>
            <a:ext cx="1451954" cy="1160237"/>
          </a:xfrm>
          <a:prstGeom prst="rect">
            <a:avLst/>
          </a:prstGeom>
        </p:spPr>
      </p:pic>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63047" y="7108918"/>
            <a:ext cx="1451954" cy="1160237"/>
          </a:xfrm>
          <a:prstGeom prst="rect">
            <a:avLst/>
          </a:prstGeom>
        </p:spPr>
      </p:pic>
      <p:grpSp>
        <p:nvGrpSpPr>
          <p:cNvPr id="16" name="Group 15"/>
          <p:cNvGrpSpPr/>
          <p:nvPr/>
        </p:nvGrpSpPr>
        <p:grpSpPr>
          <a:xfrm>
            <a:off x="10858500" y="7003235"/>
            <a:ext cx="3343275" cy="2286000"/>
            <a:chOff x="7929562" y="1828800"/>
            <a:chExt cx="2228850" cy="1524000"/>
          </a:xfrm>
        </p:grpSpPr>
        <p:pic>
          <p:nvPicPr>
            <p:cNvPr id="17" name="Picture 1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29562" y="1828800"/>
              <a:ext cx="1314450" cy="1524000"/>
            </a:xfrm>
            <a:prstGeom prst="rect">
              <a:avLst/>
            </a:prstGeom>
          </p:spPr>
        </p:pic>
        <p:sp>
          <p:nvSpPr>
            <p:cNvPr id="18" name="TextBox 17"/>
            <p:cNvSpPr txBox="1"/>
            <p:nvPr/>
          </p:nvSpPr>
          <p:spPr>
            <a:xfrm>
              <a:off x="8786812" y="2322140"/>
              <a:ext cx="1371600" cy="338554"/>
            </a:xfrm>
            <a:prstGeom prst="rect">
              <a:avLst/>
            </a:prstGeom>
            <a:solidFill>
              <a:schemeClr val="bg1">
                <a:alpha val="50000"/>
              </a:schemeClr>
            </a:solidFill>
          </p:spPr>
          <p:txBody>
            <a:bodyPr wrap="square" rtlCol="0" anchor="ctr">
              <a:spAutoFit/>
            </a:bodyPr>
            <a:lstStyle/>
            <a:p>
              <a:r>
                <a:rPr lang="en-US" sz="2700">
                  <a:latin typeface="+mj-lt"/>
                </a:rPr>
                <a:t>Server</a:t>
              </a:r>
            </a:p>
          </p:txBody>
        </p:sp>
      </p:grpSp>
      <p:sp>
        <p:nvSpPr>
          <p:cNvPr id="19" name="TextBox 18"/>
          <p:cNvSpPr txBox="1"/>
          <p:nvPr/>
        </p:nvSpPr>
        <p:spPr>
          <a:xfrm>
            <a:off x="5821508" y="2225964"/>
            <a:ext cx="1541256" cy="923330"/>
          </a:xfrm>
          <a:prstGeom prst="rect">
            <a:avLst/>
          </a:prstGeom>
          <a:noFill/>
        </p:spPr>
        <p:txBody>
          <a:bodyPr wrap="none" rtlCol="0">
            <a:spAutoFit/>
          </a:bodyPr>
          <a:lstStyle/>
          <a:p>
            <a:r>
              <a:rPr lang="en-US" sz="2700">
                <a:latin typeface="+mj-lt"/>
              </a:rPr>
              <a:t>Privileged</a:t>
            </a:r>
          </a:p>
          <a:p>
            <a:r>
              <a:rPr lang="en-US" sz="2700">
                <a:latin typeface="+mj-lt"/>
              </a:rPr>
              <a:t>Machine</a:t>
            </a:r>
          </a:p>
        </p:txBody>
      </p:sp>
      <p:sp>
        <p:nvSpPr>
          <p:cNvPr id="20" name="TextBox 19"/>
          <p:cNvSpPr txBox="1"/>
          <p:nvPr/>
        </p:nvSpPr>
        <p:spPr>
          <a:xfrm>
            <a:off x="5798042" y="6972300"/>
            <a:ext cx="1541256" cy="1338828"/>
          </a:xfrm>
          <a:prstGeom prst="rect">
            <a:avLst/>
          </a:prstGeom>
          <a:noFill/>
        </p:spPr>
        <p:txBody>
          <a:bodyPr wrap="none" rtlCol="0">
            <a:spAutoFit/>
          </a:bodyPr>
          <a:lstStyle/>
          <a:p>
            <a:r>
              <a:rPr lang="en-US" sz="2700">
                <a:latin typeface="+mj-lt"/>
              </a:rPr>
              <a:t>Low </a:t>
            </a:r>
          </a:p>
          <a:p>
            <a:r>
              <a:rPr lang="en-US" sz="2700">
                <a:latin typeface="+mj-lt"/>
              </a:rPr>
              <a:t>Privileged</a:t>
            </a:r>
          </a:p>
          <a:p>
            <a:r>
              <a:rPr lang="en-US" sz="2700">
                <a:latin typeface="+mj-lt"/>
              </a:rPr>
              <a:t>Machine</a:t>
            </a:r>
          </a:p>
        </p:txBody>
      </p:sp>
      <p:sp>
        <p:nvSpPr>
          <p:cNvPr id="21" name="Bent Arrow 20"/>
          <p:cNvSpPr/>
          <p:nvPr/>
        </p:nvSpPr>
        <p:spPr bwMode="auto">
          <a:xfrm flipV="1">
            <a:off x="6330848" y="3325088"/>
            <a:ext cx="277064" cy="570156"/>
          </a:xfrm>
          <a:prstGeom prst="bentArrow">
            <a:avLst/>
          </a:prstGeom>
          <a:solidFill>
            <a:srgbClr val="008000"/>
          </a:solidFill>
          <a:ln w="28575" cap="flat" cmpd="sng" algn="ctr">
            <a:noFill/>
            <a:prstDash val="solid"/>
            <a:round/>
            <a:headEnd type="none" w="med" len="med"/>
            <a:tailEnd type="none" w="med" len="med"/>
          </a:ln>
          <a:effectLst/>
        </p:spPr>
        <p:txBody>
          <a:bodyPr vert="horz" wrap="non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endParaRPr lang="en-US" sz="3300" b="1">
              <a:latin typeface="Arial Narrow" pitchFamily="34" charset="0"/>
            </a:endParaRPr>
          </a:p>
        </p:txBody>
      </p:sp>
      <p:sp>
        <p:nvSpPr>
          <p:cNvPr id="24" name="Bent Arrow 23"/>
          <p:cNvSpPr/>
          <p:nvPr/>
        </p:nvSpPr>
        <p:spPr bwMode="auto">
          <a:xfrm rot="5400000">
            <a:off x="9906204" y="5479669"/>
            <a:ext cx="2331720" cy="570156"/>
          </a:xfrm>
          <a:prstGeom prst="bentArrow">
            <a:avLst>
              <a:gd name="adj1" fmla="val 17342"/>
              <a:gd name="adj2" fmla="val 25000"/>
              <a:gd name="adj3" fmla="val 25000"/>
              <a:gd name="adj4" fmla="val 43750"/>
            </a:avLst>
          </a:prstGeom>
          <a:solidFill>
            <a:srgbClr val="008000"/>
          </a:solidFill>
          <a:ln w="28575" cap="flat" cmpd="sng" algn="ctr">
            <a:no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endParaRPr lang="en-US" sz="3300" b="1">
              <a:latin typeface="Arial Narrow" pitchFamily="34" charset="0"/>
            </a:endParaRPr>
          </a:p>
        </p:txBody>
      </p:sp>
      <p:sp>
        <p:nvSpPr>
          <p:cNvPr id="25" name="Bent Arrow 24"/>
          <p:cNvSpPr/>
          <p:nvPr/>
        </p:nvSpPr>
        <p:spPr bwMode="auto">
          <a:xfrm>
            <a:off x="6310058" y="5372100"/>
            <a:ext cx="277064" cy="570156"/>
          </a:xfrm>
          <a:prstGeom prst="bentArrow">
            <a:avLst/>
          </a:prstGeom>
          <a:solidFill>
            <a:srgbClr val="C00000"/>
          </a:solidFill>
          <a:ln w="28575" cap="flat" cmpd="sng" algn="ctr">
            <a:noFill/>
            <a:prstDash val="solid"/>
            <a:round/>
            <a:headEnd type="none" w="med" len="med"/>
            <a:tailEnd type="none" w="med" len="med"/>
          </a:ln>
          <a:effectLst/>
        </p:spPr>
        <p:txBody>
          <a:bodyPr vert="horz" wrap="non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endParaRPr lang="en-US" sz="3300" b="1">
              <a:latin typeface="Arial Narrow" pitchFamily="34" charset="0"/>
            </a:endParaRPr>
          </a:p>
        </p:txBody>
      </p:sp>
      <p:pic>
        <p:nvPicPr>
          <p:cNvPr id="27" name="Picture 2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379724" y="4664530"/>
            <a:ext cx="2535677" cy="2535677"/>
          </a:xfrm>
          <a:prstGeom prst="rect">
            <a:avLst/>
          </a:prstGeom>
        </p:spPr>
      </p:pic>
    </p:spTree>
    <p:custDataLst>
      <p:tags r:id="rId1"/>
    </p:custDataLst>
    <p:extLst>
      <p:ext uri="{BB962C8B-B14F-4D97-AF65-F5344CB8AC3E}">
        <p14:creationId xmlns:p14="http://schemas.microsoft.com/office/powerpoint/2010/main" val="246195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500"/>
                                        <p:tgtEl>
                                          <p:spTgt spid="25"/>
                                        </p:tgtEl>
                                      </p:cBhvr>
                                    </p:animEffect>
                                  </p:childTnLst>
                                </p:cTn>
                              </p:par>
                            </p:childTnLst>
                          </p:cTn>
                        </p:par>
                        <p:par>
                          <p:cTn id="29" fill="hold">
                            <p:stCondLst>
                              <p:cond delay="1000"/>
                            </p:stCondLst>
                            <p:childTnLst>
                              <p:par>
                                <p:cTn id="30" presetID="53" presetClass="entr" presetSubtype="16"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animBg="1"/>
      <p:bldP spid="24" grpId="0" animBg="1"/>
      <p:bldP spid="25"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Some Final Considerations</a:t>
            </a:r>
          </a:p>
        </p:txBody>
      </p:sp>
      <p:sp>
        <p:nvSpPr>
          <p:cNvPr id="3" name="Content Placeholder 2"/>
          <p:cNvSpPr>
            <a:spLocks noGrp="1"/>
          </p:cNvSpPr>
          <p:nvPr>
            <p:ph idx="1"/>
          </p:nvPr>
        </p:nvSpPr>
        <p:spPr/>
        <p:txBody>
          <a:bodyPr/>
          <a:lstStyle/>
          <a:p>
            <a:r>
              <a:rPr lang="en-US" dirty="0"/>
              <a:t>ACLs and packet filtering are only one measure that should be taken</a:t>
            </a:r>
          </a:p>
          <a:p>
            <a:r>
              <a:rPr lang="en-US" dirty="0"/>
              <a:t>Firewalls often contain many other capabilities</a:t>
            </a:r>
          </a:p>
          <a:p>
            <a:pPr lvl="1"/>
            <a:r>
              <a:rPr lang="en-US" dirty="0"/>
              <a:t>NAT/PAT</a:t>
            </a:r>
          </a:p>
          <a:p>
            <a:pPr lvl="1"/>
            <a:r>
              <a:rPr lang="en-US" dirty="0"/>
              <a:t>VPN</a:t>
            </a:r>
          </a:p>
          <a:p>
            <a:r>
              <a:rPr lang="en-US" dirty="0"/>
              <a:t>Outbound ACLs will be applied after the other functions</a:t>
            </a:r>
          </a:p>
          <a:p>
            <a:r>
              <a:rPr lang="en-US" dirty="0"/>
              <a:t>Threat signatures are constantly changing and </a:t>
            </a:r>
            <a:br>
              <a:rPr lang="en-US" dirty="0"/>
            </a:br>
            <a:r>
              <a:rPr lang="en-US" dirty="0"/>
              <a:t>becoming more complex and multi-faceted</a:t>
            </a:r>
          </a:p>
          <a:p>
            <a:r>
              <a:rPr lang="en-US" dirty="0"/>
              <a:t>Unified Threat Management provides </a:t>
            </a:r>
            <a:br>
              <a:rPr lang="en-US" dirty="0"/>
            </a:br>
            <a:r>
              <a:rPr lang="en-US" dirty="0"/>
              <a:t>a more complete approach</a:t>
            </a:r>
          </a:p>
        </p:txBody>
      </p:sp>
      <p:pic>
        <p:nvPicPr>
          <p:cNvPr id="5" name="Picture 4"/>
          <p:cNvPicPr>
            <a:picLocks noChangeAspect="1"/>
          </p:cNvPicPr>
          <p:nvPr/>
        </p:nvPicPr>
        <p:blipFill>
          <a:blip r:embed="rId4"/>
          <a:stretch>
            <a:fillRect/>
          </a:stretch>
        </p:blipFill>
        <p:spPr>
          <a:xfrm>
            <a:off x="13024805" y="5834616"/>
            <a:ext cx="4857750" cy="4857750"/>
          </a:xfrm>
          <a:prstGeom prst="rect">
            <a:avLst/>
          </a:prstGeom>
        </p:spPr>
      </p:pic>
    </p:spTree>
    <p:custDataLst>
      <p:tags r:id="rId1"/>
    </p:custDataLst>
    <p:extLst>
      <p:ext uri="{BB962C8B-B14F-4D97-AF65-F5344CB8AC3E}">
        <p14:creationId xmlns:p14="http://schemas.microsoft.com/office/powerpoint/2010/main" val="390381985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Summary</a:t>
            </a:r>
          </a:p>
        </p:txBody>
      </p:sp>
      <p:sp>
        <p:nvSpPr>
          <p:cNvPr id="3" name="Content Placeholder 2"/>
          <p:cNvSpPr>
            <a:spLocks noGrp="1"/>
          </p:cNvSpPr>
          <p:nvPr>
            <p:ph idx="1"/>
          </p:nvPr>
        </p:nvSpPr>
        <p:spPr/>
        <p:txBody>
          <a:bodyPr/>
          <a:lstStyle/>
          <a:p>
            <a:r>
              <a:rPr lang="en-US"/>
              <a:t>Described packet filtering</a:t>
            </a:r>
          </a:p>
          <a:p>
            <a:r>
              <a:rPr lang="en-US"/>
              <a:t>Explained the use of access control lists</a:t>
            </a:r>
          </a:p>
          <a:p>
            <a:r>
              <a:rPr lang="en-US"/>
              <a:t>Provided examples of </a:t>
            </a:r>
            <a:r>
              <a:rPr lang="en-US" err="1"/>
              <a:t>stateful</a:t>
            </a:r>
            <a:r>
              <a:rPr lang="en-US"/>
              <a:t> inspection</a:t>
            </a:r>
          </a:p>
          <a:p>
            <a:r>
              <a:rPr lang="en-US"/>
              <a:t>Described how a bank might use packet filtering</a:t>
            </a:r>
          </a:p>
          <a:p>
            <a:endParaRPr lang="en-US"/>
          </a:p>
        </p:txBody>
      </p:sp>
      <p:pic>
        <p:nvPicPr>
          <p:cNvPr id="6" name="Picture 1" descr="\\Col-srvr1\elmov\Library\Graphics\iStock_Other_Purchased_Graphics\PresenterMedia\dart_and_target_400_clr.png"/>
          <p:cNvPicPr>
            <a:picLocks noChangeAspect="1" noChangeArrowheads="1"/>
          </p:cNvPicPr>
          <p:nvPr/>
        </p:nvPicPr>
        <p:blipFill>
          <a:blip r:embed="rId4" cstate="print"/>
          <a:srcRect/>
          <a:stretch>
            <a:fillRect/>
          </a:stretch>
        </p:blipFill>
        <p:spPr bwMode="auto">
          <a:xfrm>
            <a:off x="11887200" y="5715000"/>
            <a:ext cx="4114800" cy="4114800"/>
          </a:xfrm>
          <a:prstGeom prst="rect">
            <a:avLst/>
          </a:prstGeom>
          <a:noFill/>
        </p:spPr>
      </p:pic>
    </p:spTree>
    <p:custDataLst>
      <p:tags r:id="rId1"/>
    </p:custDataLst>
    <p:extLst>
      <p:ext uri="{BB962C8B-B14F-4D97-AF65-F5344CB8AC3E}">
        <p14:creationId xmlns:p14="http://schemas.microsoft.com/office/powerpoint/2010/main" val="48438439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a:t>Unified Threat Management</a:t>
            </a:r>
          </a:p>
        </p:txBody>
      </p:sp>
      <p:sp>
        <p:nvSpPr>
          <p:cNvPr id="6" name="Subtitle 5"/>
          <p:cNvSpPr>
            <a:spLocks noGrp="1"/>
          </p:cNvSpPr>
          <p:nvPr>
            <p:ph type="subTitle" idx="1"/>
          </p:nvPr>
        </p:nvSpPr>
        <p:spPr/>
        <p:txBody>
          <a:bodyPr/>
          <a:lstStyle/>
          <a:p>
            <a:r>
              <a:rPr lang="en-US"/>
              <a:t>Chapter 12	</a:t>
            </a:r>
          </a:p>
        </p:txBody>
      </p:sp>
    </p:spTree>
    <p:custDataLst>
      <p:tags r:id="rId1"/>
    </p:custDataLst>
    <p:extLst>
      <p:ext uri="{BB962C8B-B14F-4D97-AF65-F5344CB8AC3E}">
        <p14:creationId xmlns:p14="http://schemas.microsoft.com/office/powerpoint/2010/main" val="29587996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42" name="Rectangle 2"/>
          <p:cNvSpPr>
            <a:spLocks noGrp="1" noChangeArrowheads="1"/>
          </p:cNvSpPr>
          <p:nvPr>
            <p:ph type="title"/>
          </p:nvPr>
        </p:nvSpPr>
        <p:spPr/>
        <p:txBody>
          <a:bodyPr/>
          <a:lstStyle/>
          <a:p>
            <a:r>
              <a:rPr lang="en-US"/>
              <a:t>Objectives	</a:t>
            </a:r>
          </a:p>
        </p:txBody>
      </p:sp>
      <p:sp>
        <p:nvSpPr>
          <p:cNvPr id="1751043" name="Rectangle 3"/>
          <p:cNvSpPr>
            <a:spLocks noGrp="1" noChangeArrowheads="1"/>
          </p:cNvSpPr>
          <p:nvPr>
            <p:ph idx="1"/>
          </p:nvPr>
        </p:nvSpPr>
        <p:spPr/>
        <p:txBody>
          <a:bodyPr/>
          <a:lstStyle/>
          <a:p>
            <a:pPr>
              <a:buNone/>
            </a:pPr>
            <a:r>
              <a:rPr lang="en-US" i="1" dirty="0">
                <a:solidFill>
                  <a:srgbClr val="E23B30"/>
                </a:solidFill>
              </a:rPr>
              <a:t>Upon completing this chapter, you will be able to</a:t>
            </a:r>
            <a:endParaRPr lang="en-US" dirty="0">
              <a:solidFill>
                <a:srgbClr val="E23B30"/>
              </a:solidFill>
            </a:endParaRPr>
          </a:p>
          <a:p>
            <a:r>
              <a:rPr lang="en-US" dirty="0"/>
              <a:t>Understand what UTM is</a:t>
            </a:r>
          </a:p>
          <a:p>
            <a:r>
              <a:rPr lang="en-US" dirty="0"/>
              <a:t>Understand the benefits of UTM</a:t>
            </a:r>
          </a:p>
          <a:p>
            <a:r>
              <a:rPr lang="en-US" dirty="0"/>
              <a:t>Understand the various components which comprise UTM solutions</a:t>
            </a:r>
          </a:p>
          <a:p>
            <a:r>
              <a:rPr lang="en-US" dirty="0"/>
              <a:t>Examine UTM in a banking environment</a:t>
            </a:r>
          </a:p>
          <a:p>
            <a:r>
              <a:rPr lang="en-US" dirty="0"/>
              <a:t>Look at UTM deployment alternatives</a:t>
            </a:r>
          </a:p>
          <a:p>
            <a:pPr marL="0" indent="0">
              <a:buNone/>
            </a:pPr>
            <a:endParaRPr lang="en-US" dirty="0"/>
          </a:p>
        </p:txBody>
      </p:sp>
      <p:pic>
        <p:nvPicPr>
          <p:cNvPr id="12" name="Picture 1" descr="C:\Users\AWalkden.HILL\AppData\Local\Temp\throwing_dart_pc_400_clr.png"/>
          <p:cNvPicPr>
            <a:picLocks noChangeAspect="1" noChangeArrowheads="1"/>
          </p:cNvPicPr>
          <p:nvPr/>
        </p:nvPicPr>
        <p:blipFill>
          <a:blip r:embed="rId4" cstate="print"/>
          <a:srcRect/>
          <a:stretch>
            <a:fillRect/>
          </a:stretch>
        </p:blipFill>
        <p:spPr bwMode="auto">
          <a:xfrm>
            <a:off x="11544300" y="5829300"/>
            <a:ext cx="4286250" cy="4286250"/>
          </a:xfrm>
          <a:prstGeom prst="rect">
            <a:avLst/>
          </a:prstGeom>
          <a:noFill/>
        </p:spPr>
      </p:pic>
    </p:spTree>
    <p:custDataLst>
      <p:tags r:id="rId1"/>
    </p:custDataLst>
    <p:extLst>
      <p:ext uri="{BB962C8B-B14F-4D97-AF65-F5344CB8AC3E}">
        <p14:creationId xmlns:p14="http://schemas.microsoft.com/office/powerpoint/2010/main" val="186745014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Unified Threat Management</a:t>
            </a:r>
          </a:p>
        </p:txBody>
      </p:sp>
      <p:sp>
        <p:nvSpPr>
          <p:cNvPr id="84" name="Content Placeholder 83"/>
          <p:cNvSpPr>
            <a:spLocks noGrp="1"/>
          </p:cNvSpPr>
          <p:nvPr>
            <p:ph idx="1"/>
          </p:nvPr>
        </p:nvSpPr>
        <p:spPr/>
        <p:txBody>
          <a:bodyPr/>
          <a:lstStyle/>
          <a:p>
            <a:r>
              <a:rPr lang="en-US"/>
              <a:t>“All-in-One” security appliance</a:t>
            </a:r>
          </a:p>
          <a:p>
            <a:r>
              <a:rPr lang="en-US"/>
              <a:t>Is needed due to the ever growing </a:t>
            </a:r>
          </a:p>
          <a:p>
            <a:pPr lvl="1"/>
            <a:r>
              <a:rPr lang="en-US"/>
              <a:t>Number of threats</a:t>
            </a:r>
          </a:p>
          <a:p>
            <a:pPr lvl="1"/>
            <a:r>
              <a:rPr lang="en-US"/>
              <a:t>Complexity of threats from the Internet</a:t>
            </a:r>
          </a:p>
          <a:p>
            <a:r>
              <a:rPr lang="en-US"/>
              <a:t>Firewalls can only do part of the job today</a:t>
            </a:r>
          </a:p>
          <a:p>
            <a:r>
              <a:rPr lang="en-US"/>
              <a:t>Reduces the number of “boxes” </a:t>
            </a:r>
            <a:br>
              <a:rPr lang="en-US"/>
            </a:br>
            <a:r>
              <a:rPr lang="en-US"/>
              <a:t>to be managed, but not the number </a:t>
            </a:r>
            <a:br>
              <a:rPr lang="en-US"/>
            </a:br>
            <a:r>
              <a:rPr lang="en-US"/>
              <a:t>of functions</a:t>
            </a:r>
          </a:p>
          <a:p>
            <a:r>
              <a:rPr lang="en-US"/>
              <a:t>Simplifies the effort through common </a:t>
            </a:r>
            <a:br>
              <a:rPr lang="en-US"/>
            </a:br>
            <a:r>
              <a:rPr lang="en-US"/>
              <a:t>interfaces etc.</a:t>
            </a: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306300" y="6182648"/>
            <a:ext cx="4724400" cy="3334870"/>
          </a:xfrm>
          <a:prstGeom prst="rect">
            <a:avLst/>
          </a:prstGeom>
        </p:spPr>
      </p:pic>
    </p:spTree>
    <p:custDataLst>
      <p:tags r:id="rId1"/>
    </p:custDataLst>
    <p:extLst>
      <p:ext uri="{BB962C8B-B14F-4D97-AF65-F5344CB8AC3E}">
        <p14:creationId xmlns:p14="http://schemas.microsoft.com/office/powerpoint/2010/main" val="360728632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UTM’s Common Security Elements</a:t>
            </a:r>
          </a:p>
        </p:txBody>
      </p:sp>
      <p:sp>
        <p:nvSpPr>
          <p:cNvPr id="3" name="Content Placeholder 2"/>
          <p:cNvSpPr>
            <a:spLocks noGrp="1"/>
          </p:cNvSpPr>
          <p:nvPr>
            <p:ph idx="1"/>
          </p:nvPr>
        </p:nvSpPr>
        <p:spPr/>
        <p:txBody>
          <a:bodyPr>
            <a:normAutofit fontScale="92500" lnSpcReduction="20000"/>
          </a:bodyPr>
          <a:lstStyle/>
          <a:p>
            <a:r>
              <a:rPr lang="en-US"/>
              <a:t>Here is a list of some common security protection elements supported in UTM today</a:t>
            </a:r>
          </a:p>
          <a:p>
            <a:pPr lvl="1"/>
            <a:r>
              <a:rPr lang="en-US"/>
              <a:t>IDS/IPS</a:t>
            </a:r>
          </a:p>
          <a:p>
            <a:pPr lvl="1"/>
            <a:r>
              <a:rPr lang="en-US"/>
              <a:t>Zero Day Protection</a:t>
            </a:r>
          </a:p>
          <a:p>
            <a:pPr lvl="1"/>
            <a:r>
              <a:rPr lang="en-US" err="1"/>
              <a:t>DoS</a:t>
            </a:r>
            <a:r>
              <a:rPr lang="en-US"/>
              <a:t> and DDoS</a:t>
            </a:r>
          </a:p>
          <a:p>
            <a:pPr lvl="1"/>
            <a:r>
              <a:rPr lang="en-US"/>
              <a:t>Application Proxy Filtering </a:t>
            </a:r>
            <a:br>
              <a:rPr lang="en-US"/>
            </a:br>
            <a:r>
              <a:rPr lang="en-US"/>
              <a:t>on the Application Layer</a:t>
            </a:r>
          </a:p>
          <a:p>
            <a:pPr lvl="1"/>
            <a:r>
              <a:rPr lang="en-US"/>
              <a:t>Spam Filtering</a:t>
            </a:r>
          </a:p>
          <a:p>
            <a:pPr lvl="1"/>
            <a:r>
              <a:rPr lang="en-US"/>
              <a:t>URL Filtering</a:t>
            </a:r>
          </a:p>
          <a:p>
            <a:pPr lvl="1"/>
            <a:r>
              <a:rPr lang="en-US"/>
              <a:t>Anti-Phishing</a:t>
            </a:r>
          </a:p>
          <a:p>
            <a:pPr lvl="1"/>
            <a:r>
              <a:rPr lang="en-US"/>
              <a:t>Anti-Spyware</a:t>
            </a:r>
          </a:p>
          <a:p>
            <a:pPr lvl="1"/>
            <a:r>
              <a:rPr lang="en-US"/>
              <a:t>Rootkit Protection</a:t>
            </a:r>
          </a:p>
          <a:p>
            <a:pPr lvl="1"/>
            <a:r>
              <a:rPr lang="en-US"/>
              <a:t>NAC</a:t>
            </a:r>
          </a:p>
          <a:p>
            <a:pPr lvl="1"/>
            <a:r>
              <a:rPr lang="en-US"/>
              <a:t>VPN </a:t>
            </a: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45066" y="3106967"/>
            <a:ext cx="7319357" cy="6627323"/>
          </a:xfrm>
          <a:prstGeom prst="rect">
            <a:avLst/>
          </a:prstGeom>
        </p:spPr>
      </p:pic>
    </p:spTree>
    <p:custDataLst>
      <p:tags r:id="rId1"/>
    </p:custDataLst>
    <p:extLst>
      <p:ext uri="{BB962C8B-B14F-4D97-AF65-F5344CB8AC3E}">
        <p14:creationId xmlns:p14="http://schemas.microsoft.com/office/powerpoint/2010/main" val="321756477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UTM Players and Market	</a:t>
            </a:r>
          </a:p>
        </p:txBody>
      </p:sp>
      <p:sp>
        <p:nvSpPr>
          <p:cNvPr id="3" name="Content Placeholder 2"/>
          <p:cNvSpPr>
            <a:spLocks noGrp="1"/>
          </p:cNvSpPr>
          <p:nvPr>
            <p:ph idx="1"/>
          </p:nvPr>
        </p:nvSpPr>
        <p:spPr/>
        <p:txBody>
          <a:bodyPr>
            <a:normAutofit fontScale="92500" lnSpcReduction="10000"/>
          </a:bodyPr>
          <a:lstStyle/>
          <a:p>
            <a:r>
              <a:rPr lang="en-US"/>
              <a:t>Manufacturers </a:t>
            </a:r>
          </a:p>
          <a:p>
            <a:pPr lvl="1"/>
            <a:r>
              <a:rPr lang="en-US"/>
              <a:t>Watchguard</a:t>
            </a:r>
          </a:p>
          <a:p>
            <a:pPr lvl="1"/>
            <a:r>
              <a:rPr lang="en-US"/>
              <a:t>Fortinet</a:t>
            </a:r>
          </a:p>
          <a:p>
            <a:pPr lvl="1"/>
            <a:r>
              <a:rPr lang="en-US"/>
              <a:t>Plus others</a:t>
            </a:r>
          </a:p>
          <a:p>
            <a:r>
              <a:rPr lang="en-US"/>
              <a:t>Market</a:t>
            </a:r>
          </a:p>
          <a:p>
            <a:pPr lvl="1"/>
            <a:r>
              <a:rPr lang="en-US"/>
              <a:t>Small to medium-sized banks would be the “hot” spot due to granularity</a:t>
            </a:r>
          </a:p>
          <a:p>
            <a:pPr lvl="2"/>
            <a:r>
              <a:rPr lang="en-US"/>
              <a:t>Not as much flexibility from an all-in-one box as opposed to individual boxes</a:t>
            </a:r>
          </a:p>
          <a:p>
            <a:pPr lvl="2"/>
            <a:r>
              <a:rPr lang="en-US"/>
              <a:t>Larger banks typically have individual components or maybe a blend of UTM and individual elements depending on their need</a:t>
            </a:r>
          </a:p>
          <a:p>
            <a:r>
              <a:rPr lang="en-US"/>
              <a:t>Performance is a factor</a:t>
            </a:r>
          </a:p>
          <a:p>
            <a:pPr lvl="1"/>
            <a:r>
              <a:rPr lang="en-US"/>
              <a:t>The more options turned on the greater the effect on throughput</a:t>
            </a:r>
          </a:p>
          <a:p>
            <a:r>
              <a:rPr lang="en-US"/>
              <a:t>Merger and acquisition activity may affect performance and security if growth is not factored in</a:t>
            </a:r>
          </a:p>
          <a:p>
            <a:pPr lvl="1"/>
            <a:endParaRPr lang="en-US"/>
          </a:p>
          <a:p>
            <a:endParaRPr lang="en-US"/>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47545" y="2708471"/>
            <a:ext cx="3677154" cy="967839"/>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89753" y="1330122"/>
            <a:ext cx="2171700" cy="1540028"/>
          </a:xfrm>
          <a:prstGeom prst="rect">
            <a:avLst/>
          </a:prstGeom>
        </p:spPr>
      </p:pic>
      <p:pic>
        <p:nvPicPr>
          <p:cNvPr id="7" name="Picture 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562179" y="4021931"/>
            <a:ext cx="4343400" cy="732221"/>
          </a:xfrm>
          <a:prstGeom prst="rect">
            <a:avLst/>
          </a:prstGeom>
        </p:spPr>
      </p:pic>
      <p:pic>
        <p:nvPicPr>
          <p:cNvPr id="8" name="Picture 7"/>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3991680" y="2193131"/>
            <a:ext cx="2366159" cy="2503895"/>
          </a:xfrm>
          <a:prstGeom prst="rect">
            <a:avLst/>
          </a:prstGeom>
        </p:spPr>
      </p:pic>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905579" y="3221831"/>
            <a:ext cx="2715393" cy="1443038"/>
          </a:xfrm>
          <a:prstGeom prst="rect">
            <a:avLst/>
          </a:prstGeom>
        </p:spPr>
      </p:pic>
      <p:pic>
        <p:nvPicPr>
          <p:cNvPr id="4" name="Picture 3">
            <a:extLst>
              <a:ext uri="{FF2B5EF4-FFF2-40B4-BE49-F238E27FC236}">
                <a16:creationId xmlns:a16="http://schemas.microsoft.com/office/drawing/2014/main" id="{D3134DAA-6364-A64E-8616-95EF385AADC1}"/>
              </a:ext>
            </a:extLst>
          </p:cNvPr>
          <p:cNvPicPr>
            <a:picLocks noChangeAspect="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66979" y="1469231"/>
            <a:ext cx="4038600" cy="1752600"/>
          </a:xfrm>
          <a:prstGeom prst="rect">
            <a:avLst/>
          </a:prstGeom>
        </p:spPr>
      </p:pic>
    </p:spTree>
    <p:custDataLst>
      <p:tags r:id="rId1"/>
    </p:custDataLst>
    <p:extLst>
      <p:ext uri="{BB962C8B-B14F-4D97-AF65-F5344CB8AC3E}">
        <p14:creationId xmlns:p14="http://schemas.microsoft.com/office/powerpoint/2010/main" val="3774299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407784" y="8699251"/>
            <a:ext cx="2468880" cy="1026662"/>
          </a:xfrm>
          <a:prstGeom prst="rect">
            <a:avLst/>
          </a:prstGeom>
        </p:spPr>
      </p:pic>
      <p:pic>
        <p:nvPicPr>
          <p:cNvPr id="20" name="Picture 1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268593" y="8740275"/>
            <a:ext cx="2607818" cy="944610"/>
          </a:xfrm>
          <a:prstGeom prst="rect">
            <a:avLst/>
          </a:prstGeom>
        </p:spPr>
      </p:pic>
      <p:pic>
        <p:nvPicPr>
          <p:cNvPr id="14" name="Picture 13"/>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400300" y="8749181"/>
            <a:ext cx="2377440" cy="926799"/>
          </a:xfrm>
          <a:prstGeom prst="rect">
            <a:avLst/>
          </a:prstGeom>
        </p:spPr>
      </p:pic>
      <p:pic>
        <p:nvPicPr>
          <p:cNvPr id="10" name="Picture 9"/>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647826" y="7160934"/>
            <a:ext cx="2129915" cy="1184934"/>
          </a:xfrm>
          <a:prstGeom prst="rect">
            <a:avLst/>
          </a:prstGeom>
        </p:spPr>
      </p:pic>
      <p:pic>
        <p:nvPicPr>
          <p:cNvPr id="12" name="Picture 11"/>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508377" y="6972300"/>
            <a:ext cx="2128250" cy="1562202"/>
          </a:xfrm>
          <a:prstGeom prst="rect">
            <a:avLst/>
          </a:prstGeom>
        </p:spPr>
      </p:pic>
      <p:pic>
        <p:nvPicPr>
          <p:cNvPr id="11" name="Picture 10"/>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2407784" y="7192695"/>
            <a:ext cx="2721378" cy="1121412"/>
          </a:xfrm>
          <a:prstGeom prst="rect">
            <a:avLst/>
          </a:prstGeom>
        </p:spPr>
      </p:pic>
      <p:pic>
        <p:nvPicPr>
          <p:cNvPr id="49" name="Picture 48"/>
          <p:cNvPicPr>
            <a:picLocks noChangeAspect="1"/>
          </p:cNvPicPr>
          <p:nvPr/>
        </p:nvPicPr>
        <p:blipFill rotWithShape="1">
          <a:blip r:embed="rId10" cstate="email">
            <a:clrChange>
              <a:clrFrom>
                <a:srgbClr val="F7F8FA"/>
              </a:clrFrom>
              <a:clrTo>
                <a:srgbClr val="F7F8FA">
                  <a:alpha val="0"/>
                </a:srgbClr>
              </a:clrTo>
            </a:clrChange>
            <a:extLst>
              <a:ext uri="{28A0092B-C50C-407E-A947-70E740481C1C}">
                <a14:useLocalDpi xmlns:a14="http://schemas.microsoft.com/office/drawing/2010/main"/>
              </a:ext>
            </a:extLst>
          </a:blip>
          <a:srcRect/>
          <a:stretch/>
        </p:blipFill>
        <p:spPr>
          <a:xfrm>
            <a:off x="7642613" y="5409362"/>
            <a:ext cx="1859775" cy="1562253"/>
          </a:xfrm>
          <a:prstGeom prst="rect">
            <a:avLst/>
          </a:prstGeom>
        </p:spPr>
      </p:pic>
      <p:sp>
        <p:nvSpPr>
          <p:cNvPr id="2" name="Title 1"/>
          <p:cNvSpPr>
            <a:spLocks noGrp="1"/>
          </p:cNvSpPr>
          <p:nvPr>
            <p:ph type="title"/>
          </p:nvPr>
        </p:nvSpPr>
        <p:spPr/>
        <p:txBody>
          <a:bodyPr/>
          <a:lstStyle/>
          <a:p>
            <a:r>
              <a:rPr lang="en-US"/>
              <a:t>How Internetworks Work—An Analogy</a:t>
            </a:r>
          </a:p>
        </p:txBody>
      </p:sp>
      <p:sp>
        <p:nvSpPr>
          <p:cNvPr id="5" name="Left-Right Arrow 4"/>
          <p:cNvSpPr/>
          <p:nvPr/>
        </p:nvSpPr>
        <p:spPr>
          <a:xfrm>
            <a:off x="4800600" y="1925906"/>
            <a:ext cx="7543800" cy="1234440"/>
          </a:xfrm>
          <a:prstGeom prst="leftRightArrow">
            <a:avLst/>
          </a:prstGeom>
          <a:solidFill>
            <a:srgbClr val="117FC2">
              <a:alpha val="80000"/>
            </a:srgbClr>
          </a:solidFill>
          <a:ln w="28575">
            <a:solidFill>
              <a:srgbClr val="0C4C7D"/>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en-US" sz="2700">
                <a:latin typeface="+mj-lt"/>
              </a:rPr>
              <a:t>Something to be Shipped</a:t>
            </a:r>
          </a:p>
        </p:txBody>
      </p:sp>
      <p:sp>
        <p:nvSpPr>
          <p:cNvPr id="28" name="Left-Right Arrow 27"/>
          <p:cNvSpPr/>
          <p:nvPr/>
        </p:nvSpPr>
        <p:spPr>
          <a:xfrm>
            <a:off x="4800600" y="3766562"/>
            <a:ext cx="7543800" cy="1234440"/>
          </a:xfrm>
          <a:prstGeom prst="leftRightArrow">
            <a:avLst/>
          </a:prstGeom>
          <a:solidFill>
            <a:srgbClr val="117FC2">
              <a:alpha val="80000"/>
            </a:srgbClr>
          </a:solidFill>
          <a:ln w="28575">
            <a:solidFill>
              <a:srgbClr val="0C4C7D"/>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en-US" sz="2700">
                <a:latin typeface="+mj-lt"/>
              </a:rPr>
              <a:t>Break it up for Shipping</a:t>
            </a:r>
          </a:p>
        </p:txBody>
      </p:sp>
      <p:sp>
        <p:nvSpPr>
          <p:cNvPr id="29" name="Left-Right Arrow 28"/>
          <p:cNvSpPr/>
          <p:nvPr/>
        </p:nvSpPr>
        <p:spPr>
          <a:xfrm>
            <a:off x="4800600" y="5573268"/>
            <a:ext cx="7543800" cy="1234440"/>
          </a:xfrm>
          <a:prstGeom prst="leftRightArrow">
            <a:avLst/>
          </a:prstGeom>
          <a:solidFill>
            <a:srgbClr val="117FC2">
              <a:alpha val="80000"/>
            </a:srgbClr>
          </a:solidFill>
          <a:ln w="28575">
            <a:solidFill>
              <a:srgbClr val="0C4C7D"/>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en-US" sz="2700">
                <a:latin typeface="+mj-lt"/>
              </a:rPr>
              <a:t>Route Containers Between Locations</a:t>
            </a:r>
          </a:p>
        </p:txBody>
      </p:sp>
      <p:sp>
        <p:nvSpPr>
          <p:cNvPr id="30" name="Left-Right Arrow 29"/>
          <p:cNvSpPr/>
          <p:nvPr/>
        </p:nvSpPr>
        <p:spPr>
          <a:xfrm>
            <a:off x="4800600" y="7136181"/>
            <a:ext cx="7543800" cy="1234440"/>
          </a:xfrm>
          <a:prstGeom prst="leftRightArrow">
            <a:avLst/>
          </a:prstGeom>
          <a:solidFill>
            <a:srgbClr val="117FC2">
              <a:alpha val="80000"/>
            </a:srgbClr>
          </a:solidFill>
          <a:ln w="28575">
            <a:solidFill>
              <a:srgbClr val="0C4C7D"/>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en-US" sz="2700">
                <a:latin typeface="+mj-lt"/>
              </a:rPr>
              <a:t>Containers Ride in Various Vehicles</a:t>
            </a:r>
          </a:p>
        </p:txBody>
      </p:sp>
      <p:sp>
        <p:nvSpPr>
          <p:cNvPr id="31" name="Left-Right Arrow 30"/>
          <p:cNvSpPr/>
          <p:nvPr/>
        </p:nvSpPr>
        <p:spPr>
          <a:xfrm>
            <a:off x="4800600" y="8595360"/>
            <a:ext cx="7543800" cy="1234440"/>
          </a:xfrm>
          <a:prstGeom prst="leftRightArrow">
            <a:avLst/>
          </a:prstGeom>
          <a:solidFill>
            <a:srgbClr val="117FC2">
              <a:alpha val="80000"/>
            </a:srgbClr>
          </a:solidFill>
          <a:ln w="28575">
            <a:solidFill>
              <a:srgbClr val="0C4C7D"/>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en-US" sz="2700">
                <a:latin typeface="+mj-lt"/>
              </a:rPr>
              <a:t>Vehicles Ride over Various Media</a:t>
            </a:r>
          </a:p>
        </p:txBody>
      </p:sp>
      <p:pic>
        <p:nvPicPr>
          <p:cNvPr id="4" name="Picture 3"/>
          <p:cNvPicPr>
            <a:picLocks noChangeAspect="1"/>
          </p:cNvPicPr>
          <p:nvPr/>
        </p:nvPicPr>
        <p:blipFill rotWithShape="1">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256502" y="1650354"/>
            <a:ext cx="1521239" cy="1785543"/>
          </a:xfrm>
          <a:prstGeom prst="rect">
            <a:avLst/>
          </a:prstGeom>
        </p:spPr>
      </p:pic>
      <p:pic>
        <p:nvPicPr>
          <p:cNvPr id="32" name="Picture 31"/>
          <p:cNvPicPr>
            <a:picLocks noChangeAspect="1"/>
          </p:cNvPicPr>
          <p:nvPr/>
        </p:nvPicPr>
        <p:blipFill rotWithShape="1">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2407784" y="1650557"/>
            <a:ext cx="1520889" cy="1785138"/>
          </a:xfrm>
          <a:prstGeom prst="rect">
            <a:avLst/>
          </a:prstGeom>
        </p:spPr>
      </p:pic>
      <p:grpSp>
        <p:nvGrpSpPr>
          <p:cNvPr id="6" name="Group 5"/>
          <p:cNvGrpSpPr>
            <a:grpSpLocks noChangeAspect="1"/>
          </p:cNvGrpSpPr>
          <p:nvPr/>
        </p:nvGrpSpPr>
        <p:grpSpPr>
          <a:xfrm>
            <a:off x="3065354" y="3395465"/>
            <a:ext cx="1712387" cy="1976636"/>
            <a:chOff x="622405" y="2212165"/>
            <a:chExt cx="1201675" cy="1387113"/>
          </a:xfrm>
        </p:grpSpPr>
        <p:pic>
          <p:nvPicPr>
            <p:cNvPr id="33" name="Picture 32"/>
            <p:cNvPicPr>
              <a:picLocks noChangeAspect="1"/>
            </p:cNvPicPr>
            <p:nvPr/>
          </p:nvPicPr>
          <p:blipFill rotWithShape="1">
            <a:blip r:embed="rId1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289163" y="3022366"/>
              <a:ext cx="534917" cy="576911"/>
            </a:xfrm>
            <a:prstGeom prst="rect">
              <a:avLst/>
            </a:prstGeom>
          </p:spPr>
        </p:pic>
        <p:pic>
          <p:nvPicPr>
            <p:cNvPr id="35" name="Picture 34"/>
            <p:cNvPicPr>
              <a:picLocks noChangeAspect="1"/>
            </p:cNvPicPr>
            <p:nvPr/>
          </p:nvPicPr>
          <p:blipFill rotWithShape="1">
            <a:blip r:embed="rId1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22405" y="3030679"/>
              <a:ext cx="540687" cy="568599"/>
            </a:xfrm>
            <a:prstGeom prst="rect">
              <a:avLst/>
            </a:prstGeom>
          </p:spPr>
        </p:pic>
        <p:pic>
          <p:nvPicPr>
            <p:cNvPr id="36" name="Picture 35"/>
            <p:cNvPicPr>
              <a:picLocks noChangeAspect="1"/>
            </p:cNvPicPr>
            <p:nvPr/>
          </p:nvPicPr>
          <p:blipFill rotWithShape="1">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293319" y="2212166"/>
              <a:ext cx="530761" cy="675817"/>
            </a:xfrm>
            <a:prstGeom prst="rect">
              <a:avLst/>
            </a:prstGeom>
          </p:spPr>
        </p:pic>
        <p:pic>
          <p:nvPicPr>
            <p:cNvPr id="37" name="Picture 36"/>
            <p:cNvPicPr>
              <a:picLocks noChangeAspect="1"/>
            </p:cNvPicPr>
            <p:nvPr/>
          </p:nvPicPr>
          <p:blipFill rotWithShape="1">
            <a:blip r:embed="rId1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22405" y="2212165"/>
              <a:ext cx="536529" cy="684130"/>
            </a:xfrm>
            <a:prstGeom prst="rect">
              <a:avLst/>
            </a:prstGeom>
          </p:spPr>
        </p:pic>
      </p:grpSp>
      <p:grpSp>
        <p:nvGrpSpPr>
          <p:cNvPr id="43" name="Group 42"/>
          <p:cNvGrpSpPr>
            <a:grpSpLocks noChangeAspect="1"/>
          </p:cNvGrpSpPr>
          <p:nvPr/>
        </p:nvGrpSpPr>
        <p:grpSpPr>
          <a:xfrm>
            <a:off x="12407785" y="3395465"/>
            <a:ext cx="1712387" cy="1976636"/>
            <a:chOff x="622405" y="2212165"/>
            <a:chExt cx="1201675" cy="1387113"/>
          </a:xfrm>
        </p:grpSpPr>
        <p:pic>
          <p:nvPicPr>
            <p:cNvPr id="44" name="Picture 43"/>
            <p:cNvPicPr>
              <a:picLocks noChangeAspect="1"/>
            </p:cNvPicPr>
            <p:nvPr/>
          </p:nvPicPr>
          <p:blipFill rotWithShape="1">
            <a:blip r:embed="rId1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289163" y="3022366"/>
              <a:ext cx="534917" cy="576911"/>
            </a:xfrm>
            <a:prstGeom prst="rect">
              <a:avLst/>
            </a:prstGeom>
          </p:spPr>
        </p:pic>
        <p:pic>
          <p:nvPicPr>
            <p:cNvPr id="45" name="Picture 44"/>
            <p:cNvPicPr>
              <a:picLocks noChangeAspect="1"/>
            </p:cNvPicPr>
            <p:nvPr/>
          </p:nvPicPr>
          <p:blipFill rotWithShape="1">
            <a:blip r:embed="rId1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22405" y="3030679"/>
              <a:ext cx="540687" cy="568599"/>
            </a:xfrm>
            <a:prstGeom prst="rect">
              <a:avLst/>
            </a:prstGeom>
          </p:spPr>
        </p:pic>
        <p:pic>
          <p:nvPicPr>
            <p:cNvPr id="46" name="Picture 45"/>
            <p:cNvPicPr>
              <a:picLocks noChangeAspect="1"/>
            </p:cNvPicPr>
            <p:nvPr/>
          </p:nvPicPr>
          <p:blipFill rotWithShape="1">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293319" y="2212166"/>
              <a:ext cx="530761" cy="675817"/>
            </a:xfrm>
            <a:prstGeom prst="rect">
              <a:avLst/>
            </a:prstGeom>
          </p:spPr>
        </p:pic>
        <p:pic>
          <p:nvPicPr>
            <p:cNvPr id="47" name="Picture 46"/>
            <p:cNvPicPr>
              <a:picLocks noChangeAspect="1"/>
            </p:cNvPicPr>
            <p:nvPr/>
          </p:nvPicPr>
          <p:blipFill rotWithShape="1">
            <a:blip r:embed="rId1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22405" y="2212165"/>
              <a:ext cx="536529" cy="684130"/>
            </a:xfrm>
            <a:prstGeom prst="rect">
              <a:avLst/>
            </a:prstGeom>
          </p:spPr>
        </p:pic>
      </p:grpSp>
      <p:pic>
        <p:nvPicPr>
          <p:cNvPr id="9" name="Picture 8"/>
          <p:cNvPicPr>
            <a:picLocks noChangeAspect="1"/>
          </p:cNvPicPr>
          <p:nvPr/>
        </p:nvPicPr>
        <p:blipFill rotWithShape="1">
          <a:blip r:embed="rId10" cstate="email">
            <a:clrChange>
              <a:clrFrom>
                <a:srgbClr val="F6F7F9"/>
              </a:clrFrom>
              <a:clrTo>
                <a:srgbClr val="F6F7F9">
                  <a:alpha val="0"/>
                </a:srgbClr>
              </a:clrTo>
            </a:clrChange>
            <a:extLst>
              <a:ext uri="{28A0092B-C50C-407E-A947-70E740481C1C}">
                <a14:useLocalDpi xmlns:a14="http://schemas.microsoft.com/office/drawing/2010/main"/>
              </a:ext>
            </a:extLst>
          </a:blip>
          <a:srcRect/>
          <a:stretch/>
        </p:blipFill>
        <p:spPr>
          <a:xfrm>
            <a:off x="2917965" y="5409362"/>
            <a:ext cx="1859775" cy="1562253"/>
          </a:xfrm>
          <a:prstGeom prst="rect">
            <a:avLst/>
          </a:prstGeom>
        </p:spPr>
      </p:pic>
      <p:pic>
        <p:nvPicPr>
          <p:cNvPr id="50" name="Picture 49"/>
          <p:cNvPicPr>
            <a:picLocks noChangeAspect="1"/>
          </p:cNvPicPr>
          <p:nvPr/>
        </p:nvPicPr>
        <p:blipFill rotWithShape="1">
          <a:blip r:embed="rId10" cstate="email">
            <a:clrChange>
              <a:clrFrom>
                <a:srgbClr val="F6F7FB"/>
              </a:clrFrom>
              <a:clrTo>
                <a:srgbClr val="F6F7FB">
                  <a:alpha val="0"/>
                </a:srgbClr>
              </a:clrTo>
            </a:clrChange>
            <a:extLst>
              <a:ext uri="{28A0092B-C50C-407E-A947-70E740481C1C}">
                <a14:useLocalDpi xmlns:a14="http://schemas.microsoft.com/office/drawing/2010/main"/>
              </a:ext>
            </a:extLst>
          </a:blip>
          <a:srcRect/>
          <a:stretch/>
        </p:blipFill>
        <p:spPr>
          <a:xfrm>
            <a:off x="12407784" y="5408676"/>
            <a:ext cx="1860072" cy="1563624"/>
          </a:xfrm>
          <a:prstGeom prst="rect">
            <a:avLst/>
          </a:prstGeom>
        </p:spPr>
      </p:pic>
    </p:spTree>
    <p:custDataLst>
      <p:tags r:id="rId1"/>
    </p:custDataLst>
    <p:extLst>
      <p:ext uri="{BB962C8B-B14F-4D97-AF65-F5344CB8AC3E}">
        <p14:creationId xmlns:p14="http://schemas.microsoft.com/office/powerpoint/2010/main" val="6843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10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1000"/>
                                        <p:tgtEl>
                                          <p:spTgt spid="43"/>
                                        </p:tgtEl>
                                      </p:cBhvr>
                                    </p:animEffect>
                                  </p:childTnLst>
                                </p:cTn>
                              </p:par>
                              <p:par>
                                <p:cTn id="23" presetID="17" presetClass="entr" presetSubtype="1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1000" fill="hold"/>
                                        <p:tgtEl>
                                          <p:spTgt spid="28"/>
                                        </p:tgtEl>
                                        <p:attrNameLst>
                                          <p:attrName>ppt_w</p:attrName>
                                        </p:attrNameLst>
                                      </p:cBhvr>
                                      <p:tavLst>
                                        <p:tav tm="0">
                                          <p:val>
                                            <p:fltVal val="0"/>
                                          </p:val>
                                        </p:tav>
                                        <p:tav tm="100000">
                                          <p:val>
                                            <p:strVal val="#ppt_w"/>
                                          </p:val>
                                        </p:tav>
                                      </p:tavLst>
                                    </p:anim>
                                    <p:anim calcmode="lin" valueType="num">
                                      <p:cBhvr>
                                        <p:cTn id="26" dur="1000" fill="hold"/>
                                        <p:tgtEl>
                                          <p:spTgt spid="28"/>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1000"/>
                                        <p:tgtEl>
                                          <p:spTgt spid="49"/>
                                        </p:tgtEl>
                                      </p:cBhvr>
                                    </p:animEffect>
                                  </p:childTnLst>
                                </p:cTn>
                              </p:par>
                              <p:par>
                                <p:cTn id="35" presetID="10" presetClass="entr" presetSubtype="0" fill="hold"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1000"/>
                                        <p:tgtEl>
                                          <p:spTgt spid="50"/>
                                        </p:tgtEl>
                                      </p:cBhvr>
                                    </p:animEffect>
                                  </p:childTnLst>
                                </p:cTn>
                              </p:par>
                            </p:childTnLst>
                          </p:cTn>
                        </p:par>
                        <p:par>
                          <p:cTn id="38" fill="hold">
                            <p:stCondLst>
                              <p:cond delay="1000"/>
                            </p:stCondLst>
                            <p:childTnLst>
                              <p:par>
                                <p:cTn id="39" presetID="17" presetClass="entr" presetSubtype="10" fill="hold" grpId="0" nodeType="after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p:cTn id="41" dur="1000" fill="hold"/>
                                        <p:tgtEl>
                                          <p:spTgt spid="29"/>
                                        </p:tgtEl>
                                        <p:attrNameLst>
                                          <p:attrName>ppt_w</p:attrName>
                                        </p:attrNameLst>
                                      </p:cBhvr>
                                      <p:tavLst>
                                        <p:tav tm="0">
                                          <p:val>
                                            <p:fltVal val="0"/>
                                          </p:val>
                                        </p:tav>
                                        <p:tav tm="100000">
                                          <p:val>
                                            <p:strVal val="#ppt_w"/>
                                          </p:val>
                                        </p:tav>
                                      </p:tavLst>
                                    </p:anim>
                                    <p:anim calcmode="lin" valueType="num">
                                      <p:cBhvr>
                                        <p:cTn id="42" dur="10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childTnLst>
                                </p:cTn>
                              </p:par>
                              <p:par>
                                <p:cTn id="48" presetID="10"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childTnLst>
                                </p:cTn>
                              </p:par>
                            </p:childTnLst>
                          </p:cTn>
                        </p:par>
                        <p:par>
                          <p:cTn id="54" fill="hold">
                            <p:stCondLst>
                              <p:cond delay="1000"/>
                            </p:stCondLst>
                            <p:childTnLst>
                              <p:par>
                                <p:cTn id="55" presetID="17" presetClass="entr" presetSubtype="10" fill="hold" grpId="0" nodeType="after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1000" fill="hold"/>
                                        <p:tgtEl>
                                          <p:spTgt spid="30"/>
                                        </p:tgtEl>
                                        <p:attrNameLst>
                                          <p:attrName>ppt_w</p:attrName>
                                        </p:attrNameLst>
                                      </p:cBhvr>
                                      <p:tavLst>
                                        <p:tav tm="0">
                                          <p:val>
                                            <p:fltVal val="0"/>
                                          </p:val>
                                        </p:tav>
                                        <p:tav tm="100000">
                                          <p:val>
                                            <p:strVal val="#ppt_w"/>
                                          </p:val>
                                        </p:tav>
                                      </p:tavLst>
                                    </p:anim>
                                    <p:anim calcmode="lin" valueType="num">
                                      <p:cBhvr>
                                        <p:cTn id="58" dur="1000" fill="hold"/>
                                        <p:tgtEl>
                                          <p:spTgt spid="30"/>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childTnLst>
                                </p:cTn>
                              </p:par>
                              <p:par>
                                <p:cTn id="64" presetID="10" presetClass="entr" presetSubtype="0" fill="hold"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1000"/>
                                        <p:tgtEl>
                                          <p:spTgt spid="20"/>
                                        </p:tgtEl>
                                      </p:cBhvr>
                                    </p:animEffect>
                                  </p:childTnLst>
                                </p:cTn>
                              </p:par>
                              <p:par>
                                <p:cTn id="67" presetID="10" presetClass="entr" presetSubtype="0" fill="hold"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fade">
                                      <p:cBhvr>
                                        <p:cTn id="69" dur="1000"/>
                                        <p:tgtEl>
                                          <p:spTgt spid="26"/>
                                        </p:tgtEl>
                                      </p:cBhvr>
                                    </p:animEffect>
                                  </p:childTnLst>
                                </p:cTn>
                              </p:par>
                            </p:childTnLst>
                          </p:cTn>
                        </p:par>
                        <p:par>
                          <p:cTn id="70" fill="hold">
                            <p:stCondLst>
                              <p:cond delay="1000"/>
                            </p:stCondLst>
                            <p:childTnLst>
                              <p:par>
                                <p:cTn id="71" presetID="17" presetClass="entr" presetSubtype="10" fill="hold" grpId="0" nodeType="after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p:cTn id="73" dur="1000" fill="hold"/>
                                        <p:tgtEl>
                                          <p:spTgt spid="31"/>
                                        </p:tgtEl>
                                        <p:attrNameLst>
                                          <p:attrName>ppt_w</p:attrName>
                                        </p:attrNameLst>
                                      </p:cBhvr>
                                      <p:tavLst>
                                        <p:tav tm="0">
                                          <p:val>
                                            <p:fltVal val="0"/>
                                          </p:val>
                                        </p:tav>
                                        <p:tav tm="100000">
                                          <p:val>
                                            <p:strVal val="#ppt_w"/>
                                          </p:val>
                                        </p:tav>
                                      </p:tavLst>
                                    </p:anim>
                                    <p:anim calcmode="lin" valueType="num">
                                      <p:cBhvr>
                                        <p:cTn id="74" dur="1000" fill="hold"/>
                                        <p:tgtEl>
                                          <p:spTgt spid="3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8" grpId="0" animBg="1"/>
      <p:bldP spid="29" grpId="0" animBg="1"/>
      <p:bldP spid="30" grpId="0" animBg="1"/>
      <p:bldP spid="31"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p:cNvGrpSpPr/>
          <p:nvPr/>
        </p:nvGrpSpPr>
        <p:grpSpPr>
          <a:xfrm>
            <a:off x="7692000" y="4914900"/>
            <a:ext cx="5486400" cy="1600200"/>
            <a:chOff x="3344920" y="3505200"/>
            <a:chExt cx="3657600" cy="1066800"/>
          </a:xfrm>
        </p:grpSpPr>
        <p:cxnSp>
          <p:nvCxnSpPr>
            <p:cNvPr id="56" name="Straight Connector 55"/>
            <p:cNvCxnSpPr/>
            <p:nvPr/>
          </p:nvCxnSpPr>
          <p:spPr bwMode="auto">
            <a:xfrm>
              <a:off x="3344920" y="3505200"/>
              <a:ext cx="3657600"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58" name="Straight Connector 57"/>
            <p:cNvCxnSpPr/>
            <p:nvPr/>
          </p:nvCxnSpPr>
          <p:spPr bwMode="auto">
            <a:xfrm>
              <a:off x="3352800" y="3505200"/>
              <a:ext cx="0" cy="1066800"/>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grpSp>
        <p:nvGrpSpPr>
          <p:cNvPr id="54" name="Group 53"/>
          <p:cNvGrpSpPr/>
          <p:nvPr/>
        </p:nvGrpSpPr>
        <p:grpSpPr>
          <a:xfrm>
            <a:off x="3314700" y="5486400"/>
            <a:ext cx="4732020" cy="2057400"/>
            <a:chOff x="426720" y="3886200"/>
            <a:chExt cx="3154680" cy="1371600"/>
          </a:xfrm>
        </p:grpSpPr>
        <p:grpSp>
          <p:nvGrpSpPr>
            <p:cNvPr id="6" name="Group 5"/>
            <p:cNvGrpSpPr/>
            <p:nvPr/>
          </p:nvGrpSpPr>
          <p:grpSpPr>
            <a:xfrm>
              <a:off x="426720" y="3886200"/>
              <a:ext cx="3154680" cy="1371600"/>
              <a:chOff x="426720" y="3886200"/>
              <a:chExt cx="3154680" cy="1371600"/>
            </a:xfrm>
          </p:grpSpPr>
          <p:cxnSp>
            <p:nvCxnSpPr>
              <p:cNvPr id="8" name="Straight Connector 7"/>
              <p:cNvCxnSpPr/>
              <p:nvPr/>
            </p:nvCxnSpPr>
            <p:spPr bwMode="auto">
              <a:xfrm>
                <a:off x="2590800" y="3886200"/>
                <a:ext cx="0" cy="685800"/>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nvGrpSpPr>
              <p:cNvPr id="9" name="Group 8"/>
              <p:cNvGrpSpPr/>
              <p:nvPr/>
            </p:nvGrpSpPr>
            <p:grpSpPr>
              <a:xfrm>
                <a:off x="426720" y="3886200"/>
                <a:ext cx="3154680" cy="838200"/>
                <a:chOff x="762000" y="3314700"/>
                <a:chExt cx="3840480" cy="838200"/>
              </a:xfrm>
            </p:grpSpPr>
            <p:grpSp>
              <p:nvGrpSpPr>
                <p:cNvPr id="12" name="Group 11"/>
                <p:cNvGrpSpPr/>
                <p:nvPr/>
              </p:nvGrpSpPr>
              <p:grpSpPr>
                <a:xfrm>
                  <a:off x="762000" y="3314700"/>
                  <a:ext cx="3840480" cy="838200"/>
                  <a:chOff x="685800" y="5105400"/>
                  <a:chExt cx="3840480" cy="838200"/>
                </a:xfrm>
              </p:grpSpPr>
              <p:cxnSp>
                <p:nvCxnSpPr>
                  <p:cNvPr id="14" name="Straight Connector 13"/>
                  <p:cNvCxnSpPr/>
                  <p:nvPr/>
                </p:nvCxnSpPr>
                <p:spPr bwMode="auto">
                  <a:xfrm>
                    <a:off x="685800" y="5791200"/>
                    <a:ext cx="3840480"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a:off x="685800" y="5638800"/>
                    <a:ext cx="0" cy="3048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1676400" y="5105400"/>
                    <a:ext cx="0" cy="6858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a:off x="3598628" y="5105400"/>
                    <a:ext cx="0" cy="685800"/>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cxnSp>
              <p:nvCxnSpPr>
                <p:cNvPr id="13" name="Straight Connector 12"/>
                <p:cNvCxnSpPr/>
                <p:nvPr/>
              </p:nvCxnSpPr>
              <p:spPr bwMode="auto">
                <a:xfrm>
                  <a:off x="4592096" y="3840144"/>
                  <a:ext cx="0" cy="304800"/>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cxnSp>
            <p:nvCxnSpPr>
              <p:cNvPr id="10" name="Straight Connector 9"/>
              <p:cNvCxnSpPr/>
              <p:nvPr/>
            </p:nvCxnSpPr>
            <p:spPr bwMode="auto">
              <a:xfrm>
                <a:off x="3093027" y="4572000"/>
                <a:ext cx="0" cy="6858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a:off x="1032164" y="4561609"/>
                <a:ext cx="0" cy="685800"/>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cxnSp>
          <p:nvCxnSpPr>
            <p:cNvPr id="53" name="Straight Connector 52"/>
            <p:cNvCxnSpPr/>
            <p:nvPr/>
          </p:nvCxnSpPr>
          <p:spPr bwMode="auto">
            <a:xfrm>
              <a:off x="2057400" y="4572000"/>
              <a:ext cx="0" cy="685800"/>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sp>
        <p:nvSpPr>
          <p:cNvPr id="2" name="Title 1"/>
          <p:cNvSpPr>
            <a:spLocks noGrp="1"/>
          </p:cNvSpPr>
          <p:nvPr>
            <p:ph type="title"/>
          </p:nvPr>
        </p:nvSpPr>
        <p:spPr/>
        <p:txBody>
          <a:bodyPr/>
          <a:lstStyle/>
          <a:p>
            <a:r>
              <a:rPr lang="en-US"/>
              <a:t>Sample Deployment Diagram</a:t>
            </a:r>
          </a:p>
        </p:txBody>
      </p:sp>
      <p:sp>
        <p:nvSpPr>
          <p:cNvPr id="3" name="Content Placeholder 2"/>
          <p:cNvSpPr>
            <a:spLocks noGrp="1"/>
          </p:cNvSpPr>
          <p:nvPr>
            <p:ph idx="1"/>
          </p:nvPr>
        </p:nvSpPr>
        <p:spPr/>
        <p:txBody>
          <a:bodyPr/>
          <a:lstStyle/>
          <a:p>
            <a:r>
              <a:rPr lang="en-US"/>
              <a:t>Notice where the UTM platform lies</a:t>
            </a:r>
          </a:p>
        </p:txBody>
      </p:sp>
      <p:pic>
        <p:nvPicPr>
          <p:cNvPr id="19" name="Pictur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41488" y="4451424"/>
            <a:ext cx="1478757" cy="1714500"/>
          </a:xfrm>
          <a:prstGeom prst="rect">
            <a:avLst/>
          </a:prstGeom>
        </p:spPr>
      </p:pic>
      <p:grpSp>
        <p:nvGrpSpPr>
          <p:cNvPr id="22" name="Group 21"/>
          <p:cNvGrpSpPr/>
          <p:nvPr/>
        </p:nvGrpSpPr>
        <p:grpSpPr>
          <a:xfrm>
            <a:off x="6013188" y="4457700"/>
            <a:ext cx="1707357" cy="1943100"/>
            <a:chOff x="7924800" y="4347584"/>
            <a:chExt cx="1138238" cy="1295400"/>
          </a:xfrm>
        </p:grpSpPr>
        <p:pic>
          <p:nvPicPr>
            <p:cNvPr id="24" name="Picture 2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24800" y="4347584"/>
              <a:ext cx="985838" cy="1143000"/>
            </a:xfrm>
            <a:prstGeom prst="rect">
              <a:avLst/>
            </a:prstGeom>
          </p:spPr>
        </p:pic>
        <p:pic>
          <p:nvPicPr>
            <p:cNvPr id="25" name="Picture 2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77200" y="4499984"/>
              <a:ext cx="985838" cy="1143000"/>
            </a:xfrm>
            <a:prstGeom prst="rect">
              <a:avLst/>
            </a:prstGeom>
          </p:spPr>
        </p:pic>
      </p:grpSp>
      <p:pic>
        <p:nvPicPr>
          <p:cNvPr id="26" name="Picture 2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00800" y="6889717"/>
            <a:ext cx="1375377" cy="1155902"/>
          </a:xfrm>
          <a:prstGeom prst="rect">
            <a:avLst/>
          </a:prstGeom>
        </p:spPr>
      </p:pic>
      <p:pic>
        <p:nvPicPr>
          <p:cNvPr id="27" name="Picture 2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88922" y="6694017"/>
            <a:ext cx="2057579" cy="1547298"/>
          </a:xfrm>
          <a:prstGeom prst="rect">
            <a:avLst/>
          </a:prstGeom>
        </p:spPr>
      </p:pic>
      <p:grpSp>
        <p:nvGrpSpPr>
          <p:cNvPr id="35" name="Group 34"/>
          <p:cNvGrpSpPr/>
          <p:nvPr/>
        </p:nvGrpSpPr>
        <p:grpSpPr>
          <a:xfrm>
            <a:off x="8947031" y="6779103"/>
            <a:ext cx="2287577" cy="1054250"/>
            <a:chOff x="4800600" y="5105400"/>
            <a:chExt cx="1295400" cy="481399"/>
          </a:xfrm>
        </p:grpSpPr>
        <p:sp>
          <p:nvSpPr>
            <p:cNvPr id="34" name="Rectangle 33"/>
            <p:cNvSpPr/>
            <p:nvPr/>
          </p:nvSpPr>
          <p:spPr bwMode="auto">
            <a:xfrm>
              <a:off x="5355945" y="5105400"/>
              <a:ext cx="184709" cy="380104"/>
            </a:xfrm>
            <a:prstGeom prst="rect">
              <a:avLst/>
            </a:prstGeom>
            <a:solidFill>
              <a:schemeClr val="accent1"/>
            </a:solidFill>
            <a:ln w="28575" cap="flat" cmpd="sng" algn="ctr">
              <a:solidFill>
                <a:schemeClr val="tx1"/>
              </a:solidFill>
              <a:prstDash val="solid"/>
              <a:round/>
              <a:headEnd type="none" w="med" len="med"/>
              <a:tailEnd type="none" w="med" len="med"/>
            </a:ln>
            <a:effectLst/>
          </p:spPr>
          <p:txBody>
            <a:bodyPr vert="horz" wrap="non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endParaRPr lang="en-US" sz="3300" b="1">
                <a:latin typeface="Arial Narrow" pitchFamily="34" charset="0"/>
              </a:endParaRPr>
            </a:p>
          </p:txBody>
        </p:sp>
        <p:sp>
          <p:nvSpPr>
            <p:cNvPr id="5" name="TextBox 4"/>
            <p:cNvSpPr txBox="1"/>
            <p:nvPr/>
          </p:nvSpPr>
          <p:spPr>
            <a:xfrm>
              <a:off x="4800600" y="5309801"/>
              <a:ext cx="1295400" cy="276998"/>
            </a:xfrm>
            <a:prstGeom prst="rect">
              <a:avLst/>
            </a:prstGeom>
            <a:noFill/>
          </p:spPr>
          <p:txBody>
            <a:bodyPr wrap="square" rtlCol="0" anchor="ctr">
              <a:spAutoFit/>
            </a:bodyPr>
            <a:lstStyle/>
            <a:p>
              <a:r>
                <a:rPr lang="en-US" sz="2100">
                  <a:latin typeface="+mj-lt"/>
                </a:rPr>
                <a:t>Firewall</a:t>
              </a:r>
            </a:p>
          </p:txBody>
        </p:sp>
      </p:grpSp>
      <p:grpSp>
        <p:nvGrpSpPr>
          <p:cNvPr id="36" name="Group 35"/>
          <p:cNvGrpSpPr/>
          <p:nvPr/>
        </p:nvGrpSpPr>
        <p:grpSpPr>
          <a:xfrm>
            <a:off x="10904219" y="6972299"/>
            <a:ext cx="2287577" cy="1290159"/>
            <a:chOff x="4800600" y="5105400"/>
            <a:chExt cx="1295400" cy="589122"/>
          </a:xfrm>
        </p:grpSpPr>
        <p:sp>
          <p:nvSpPr>
            <p:cNvPr id="37" name="Rectangle 36"/>
            <p:cNvSpPr/>
            <p:nvPr/>
          </p:nvSpPr>
          <p:spPr bwMode="auto">
            <a:xfrm>
              <a:off x="5355945" y="5105400"/>
              <a:ext cx="184709" cy="380104"/>
            </a:xfrm>
            <a:prstGeom prst="rect">
              <a:avLst/>
            </a:prstGeom>
            <a:solidFill>
              <a:schemeClr val="accent1"/>
            </a:solidFill>
            <a:ln w="28575" cap="flat" cmpd="sng" algn="ctr">
              <a:solidFill>
                <a:schemeClr val="tx1"/>
              </a:solidFill>
              <a:prstDash val="solid"/>
              <a:round/>
              <a:headEnd type="none" w="med" len="med"/>
              <a:tailEnd type="none" w="med" len="med"/>
            </a:ln>
            <a:effectLst/>
          </p:spPr>
          <p:txBody>
            <a:bodyPr vert="horz" wrap="non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endParaRPr lang="en-US" sz="3300" b="1">
                <a:latin typeface="Arial Narrow" pitchFamily="34" charset="0"/>
              </a:endParaRPr>
            </a:p>
          </p:txBody>
        </p:sp>
        <p:sp>
          <p:nvSpPr>
            <p:cNvPr id="38" name="TextBox 37"/>
            <p:cNvSpPr txBox="1"/>
            <p:nvPr/>
          </p:nvSpPr>
          <p:spPr>
            <a:xfrm>
              <a:off x="4800600" y="5202079"/>
              <a:ext cx="1295400" cy="492443"/>
            </a:xfrm>
            <a:prstGeom prst="rect">
              <a:avLst/>
            </a:prstGeom>
            <a:noFill/>
          </p:spPr>
          <p:txBody>
            <a:bodyPr wrap="square" rtlCol="0" anchor="ctr">
              <a:spAutoFit/>
            </a:bodyPr>
            <a:lstStyle/>
            <a:p>
              <a:r>
                <a:rPr lang="en-US" sz="2100">
                  <a:latin typeface="+mj-lt"/>
                </a:rPr>
                <a:t>Anti-Virus/</a:t>
              </a:r>
              <a:br>
                <a:rPr lang="en-US" sz="2100">
                  <a:latin typeface="+mj-lt"/>
                </a:rPr>
              </a:br>
              <a:r>
                <a:rPr lang="en-US" sz="2100">
                  <a:latin typeface="+mj-lt"/>
                </a:rPr>
                <a:t>Spyware</a:t>
              </a:r>
            </a:p>
          </p:txBody>
        </p:sp>
      </p:grpSp>
      <p:grpSp>
        <p:nvGrpSpPr>
          <p:cNvPr id="39" name="Group 38"/>
          <p:cNvGrpSpPr/>
          <p:nvPr/>
        </p:nvGrpSpPr>
        <p:grpSpPr>
          <a:xfrm>
            <a:off x="12847319" y="6972302"/>
            <a:ext cx="2287577" cy="1054250"/>
            <a:chOff x="4800600" y="5105400"/>
            <a:chExt cx="1295400" cy="481399"/>
          </a:xfrm>
        </p:grpSpPr>
        <p:sp>
          <p:nvSpPr>
            <p:cNvPr id="40" name="Rectangle 39"/>
            <p:cNvSpPr/>
            <p:nvPr/>
          </p:nvSpPr>
          <p:spPr bwMode="auto">
            <a:xfrm>
              <a:off x="5355945" y="5105400"/>
              <a:ext cx="184709" cy="380104"/>
            </a:xfrm>
            <a:prstGeom prst="rect">
              <a:avLst/>
            </a:prstGeom>
            <a:solidFill>
              <a:schemeClr val="accent1"/>
            </a:solidFill>
            <a:ln w="28575" cap="flat" cmpd="sng" algn="ctr">
              <a:solidFill>
                <a:schemeClr val="tx1"/>
              </a:solidFill>
              <a:prstDash val="solid"/>
              <a:round/>
              <a:headEnd type="none" w="med" len="med"/>
              <a:tailEnd type="none" w="med" len="med"/>
            </a:ln>
            <a:effectLst/>
          </p:spPr>
          <p:txBody>
            <a:bodyPr vert="horz" wrap="non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endParaRPr lang="en-US" sz="3300" b="1">
                <a:latin typeface="Arial Narrow" pitchFamily="34" charset="0"/>
              </a:endParaRPr>
            </a:p>
          </p:txBody>
        </p:sp>
        <p:sp>
          <p:nvSpPr>
            <p:cNvPr id="41" name="TextBox 40"/>
            <p:cNvSpPr txBox="1"/>
            <p:nvPr/>
          </p:nvSpPr>
          <p:spPr>
            <a:xfrm>
              <a:off x="4800600" y="5309801"/>
              <a:ext cx="1295400" cy="276998"/>
            </a:xfrm>
            <a:prstGeom prst="rect">
              <a:avLst/>
            </a:prstGeom>
            <a:noFill/>
          </p:spPr>
          <p:txBody>
            <a:bodyPr wrap="square" rtlCol="0" anchor="ctr">
              <a:spAutoFit/>
            </a:bodyPr>
            <a:lstStyle/>
            <a:p>
              <a:r>
                <a:rPr lang="en-US" sz="2100">
                  <a:latin typeface="+mj-lt"/>
                </a:rPr>
                <a:t>Anti-Spam</a:t>
              </a:r>
            </a:p>
          </p:txBody>
        </p:sp>
      </p:grpSp>
      <p:grpSp>
        <p:nvGrpSpPr>
          <p:cNvPr id="42" name="Group 41"/>
          <p:cNvGrpSpPr/>
          <p:nvPr/>
        </p:nvGrpSpPr>
        <p:grpSpPr>
          <a:xfrm>
            <a:off x="8961119" y="8001006"/>
            <a:ext cx="2287577" cy="1054254"/>
            <a:chOff x="4800600" y="5105400"/>
            <a:chExt cx="1295400" cy="481401"/>
          </a:xfrm>
        </p:grpSpPr>
        <p:sp>
          <p:nvSpPr>
            <p:cNvPr id="43" name="Rectangle 42"/>
            <p:cNvSpPr/>
            <p:nvPr/>
          </p:nvSpPr>
          <p:spPr bwMode="auto">
            <a:xfrm>
              <a:off x="5355945" y="5105400"/>
              <a:ext cx="184709" cy="380104"/>
            </a:xfrm>
            <a:prstGeom prst="rect">
              <a:avLst/>
            </a:prstGeom>
            <a:solidFill>
              <a:schemeClr val="accent1"/>
            </a:solidFill>
            <a:ln w="28575" cap="flat" cmpd="sng" algn="ctr">
              <a:solidFill>
                <a:schemeClr val="tx1"/>
              </a:solidFill>
              <a:prstDash val="solid"/>
              <a:round/>
              <a:headEnd type="none" w="med" len="med"/>
              <a:tailEnd type="none" w="med" len="med"/>
            </a:ln>
            <a:effectLst/>
          </p:spPr>
          <p:txBody>
            <a:bodyPr vert="horz" wrap="non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endParaRPr lang="en-US" sz="3300" b="1">
                <a:latin typeface="Arial Narrow" pitchFamily="34" charset="0"/>
              </a:endParaRPr>
            </a:p>
          </p:txBody>
        </p:sp>
        <p:sp>
          <p:nvSpPr>
            <p:cNvPr id="44" name="TextBox 43"/>
            <p:cNvSpPr txBox="1"/>
            <p:nvPr/>
          </p:nvSpPr>
          <p:spPr>
            <a:xfrm>
              <a:off x="4800600" y="5309802"/>
              <a:ext cx="1295400" cy="276999"/>
            </a:xfrm>
            <a:prstGeom prst="rect">
              <a:avLst/>
            </a:prstGeom>
            <a:noFill/>
          </p:spPr>
          <p:txBody>
            <a:bodyPr wrap="square" rtlCol="0" anchor="ctr">
              <a:spAutoFit/>
            </a:bodyPr>
            <a:lstStyle/>
            <a:p>
              <a:r>
                <a:rPr lang="en-US" sz="2100">
                  <a:latin typeface="+mj-lt"/>
                </a:rPr>
                <a:t>Content Filters</a:t>
              </a:r>
            </a:p>
          </p:txBody>
        </p:sp>
      </p:grpSp>
      <p:grpSp>
        <p:nvGrpSpPr>
          <p:cNvPr id="45" name="Group 44"/>
          <p:cNvGrpSpPr/>
          <p:nvPr/>
        </p:nvGrpSpPr>
        <p:grpSpPr>
          <a:xfrm>
            <a:off x="10904219" y="8000999"/>
            <a:ext cx="2287577" cy="1290159"/>
            <a:chOff x="4800600" y="5105400"/>
            <a:chExt cx="1295400" cy="589122"/>
          </a:xfrm>
        </p:grpSpPr>
        <p:sp>
          <p:nvSpPr>
            <p:cNvPr id="46" name="Rectangle 45"/>
            <p:cNvSpPr/>
            <p:nvPr/>
          </p:nvSpPr>
          <p:spPr bwMode="auto">
            <a:xfrm>
              <a:off x="5355945" y="5105400"/>
              <a:ext cx="184709" cy="380104"/>
            </a:xfrm>
            <a:prstGeom prst="rect">
              <a:avLst/>
            </a:prstGeom>
            <a:solidFill>
              <a:schemeClr val="accent1"/>
            </a:solidFill>
            <a:ln w="28575" cap="flat" cmpd="sng" algn="ctr">
              <a:solidFill>
                <a:schemeClr val="tx1"/>
              </a:solidFill>
              <a:prstDash val="solid"/>
              <a:round/>
              <a:headEnd type="none" w="med" len="med"/>
              <a:tailEnd type="none" w="med" len="med"/>
            </a:ln>
            <a:effectLst/>
          </p:spPr>
          <p:txBody>
            <a:bodyPr vert="horz" wrap="non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endParaRPr lang="en-US" sz="3300" b="1">
                <a:latin typeface="Arial Narrow" pitchFamily="34" charset="0"/>
              </a:endParaRPr>
            </a:p>
          </p:txBody>
        </p:sp>
        <p:sp>
          <p:nvSpPr>
            <p:cNvPr id="47" name="TextBox 46"/>
            <p:cNvSpPr txBox="1"/>
            <p:nvPr/>
          </p:nvSpPr>
          <p:spPr>
            <a:xfrm>
              <a:off x="4800600" y="5202079"/>
              <a:ext cx="1295400" cy="492443"/>
            </a:xfrm>
            <a:prstGeom prst="rect">
              <a:avLst/>
            </a:prstGeom>
            <a:noFill/>
          </p:spPr>
          <p:txBody>
            <a:bodyPr wrap="square" rtlCol="0" anchor="ctr">
              <a:spAutoFit/>
            </a:bodyPr>
            <a:lstStyle/>
            <a:p>
              <a:r>
                <a:rPr lang="en-US" sz="2100">
                  <a:latin typeface="+mj-lt"/>
                </a:rPr>
                <a:t>Intrusion Prevention</a:t>
              </a:r>
            </a:p>
          </p:txBody>
        </p:sp>
      </p:grpSp>
      <p:grpSp>
        <p:nvGrpSpPr>
          <p:cNvPr id="48" name="Group 47"/>
          <p:cNvGrpSpPr/>
          <p:nvPr/>
        </p:nvGrpSpPr>
        <p:grpSpPr>
          <a:xfrm>
            <a:off x="12847319" y="8001003"/>
            <a:ext cx="2287577" cy="1290162"/>
            <a:chOff x="4800600" y="5105400"/>
            <a:chExt cx="1295400" cy="589123"/>
          </a:xfrm>
        </p:grpSpPr>
        <p:sp>
          <p:nvSpPr>
            <p:cNvPr id="49" name="Rectangle 48"/>
            <p:cNvSpPr/>
            <p:nvPr/>
          </p:nvSpPr>
          <p:spPr bwMode="auto">
            <a:xfrm>
              <a:off x="5355945" y="5105400"/>
              <a:ext cx="184709" cy="380104"/>
            </a:xfrm>
            <a:prstGeom prst="rect">
              <a:avLst/>
            </a:prstGeom>
            <a:solidFill>
              <a:schemeClr val="accent1"/>
            </a:solidFill>
            <a:ln w="28575" cap="flat" cmpd="sng" algn="ctr">
              <a:solidFill>
                <a:schemeClr val="tx1"/>
              </a:solidFill>
              <a:prstDash val="solid"/>
              <a:round/>
              <a:headEnd type="none" w="med" len="med"/>
              <a:tailEnd type="none" w="med" len="med"/>
            </a:ln>
            <a:effectLst/>
          </p:spPr>
          <p:txBody>
            <a:bodyPr vert="horz" wrap="non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endParaRPr lang="en-US" sz="3300" b="1">
                <a:latin typeface="Arial Narrow" pitchFamily="34" charset="0"/>
              </a:endParaRPr>
            </a:p>
          </p:txBody>
        </p:sp>
        <p:sp>
          <p:nvSpPr>
            <p:cNvPr id="50" name="TextBox 49"/>
            <p:cNvSpPr txBox="1"/>
            <p:nvPr/>
          </p:nvSpPr>
          <p:spPr>
            <a:xfrm>
              <a:off x="4800600" y="5202080"/>
              <a:ext cx="1295400" cy="492443"/>
            </a:xfrm>
            <a:prstGeom prst="rect">
              <a:avLst/>
            </a:prstGeom>
            <a:noFill/>
          </p:spPr>
          <p:txBody>
            <a:bodyPr wrap="square" rtlCol="0" anchor="ctr">
              <a:spAutoFit/>
            </a:bodyPr>
            <a:lstStyle/>
            <a:p>
              <a:r>
                <a:rPr lang="en-US" sz="2100">
                  <a:latin typeface="+mj-lt"/>
                </a:rPr>
                <a:t>Monitoring and Reporting</a:t>
              </a:r>
            </a:p>
          </p:txBody>
        </p:sp>
      </p:grpSp>
      <p:pic>
        <p:nvPicPr>
          <p:cNvPr id="52" name="Picture 5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766400" y="6822585"/>
            <a:ext cx="1714500" cy="1290162"/>
          </a:xfrm>
          <a:prstGeom prst="rect">
            <a:avLst/>
          </a:prstGeom>
        </p:spPr>
      </p:pic>
      <p:grpSp>
        <p:nvGrpSpPr>
          <p:cNvPr id="31" name="Group 30"/>
          <p:cNvGrpSpPr/>
          <p:nvPr/>
        </p:nvGrpSpPr>
        <p:grpSpPr>
          <a:xfrm>
            <a:off x="12390120" y="3200400"/>
            <a:ext cx="2468880" cy="1323687"/>
            <a:chOff x="5257800" y="1828800"/>
            <a:chExt cx="1645920" cy="882458"/>
          </a:xfrm>
        </p:grpSpPr>
        <p:sp>
          <p:nvSpPr>
            <p:cNvPr id="32" name="Cloud 31"/>
            <p:cNvSpPr>
              <a:spLocks/>
            </p:cNvSpPr>
            <p:nvPr/>
          </p:nvSpPr>
          <p:spPr bwMode="auto">
            <a:xfrm>
              <a:off x="5257800" y="1828800"/>
              <a:ext cx="1645920" cy="578611"/>
            </a:xfrm>
            <a:prstGeom prst="cloud">
              <a:avLst/>
            </a:prstGeom>
            <a:solidFill>
              <a:schemeClr val="accent5"/>
            </a:solidFill>
            <a:ln w="2857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endParaRPr lang="en-US" sz="3300" b="1">
                <a:latin typeface="Arial Narrow" pitchFamily="34" charset="0"/>
              </a:endParaRPr>
            </a:p>
          </p:txBody>
        </p:sp>
        <p:sp>
          <p:nvSpPr>
            <p:cNvPr id="33" name="TextBox 32"/>
            <p:cNvSpPr txBox="1"/>
            <p:nvPr/>
          </p:nvSpPr>
          <p:spPr>
            <a:xfrm>
              <a:off x="5316070" y="2372704"/>
              <a:ext cx="1524000" cy="338554"/>
            </a:xfrm>
            <a:prstGeom prst="rect">
              <a:avLst/>
            </a:prstGeom>
            <a:noFill/>
          </p:spPr>
          <p:txBody>
            <a:bodyPr wrap="square" rtlCol="0" anchor="ctr">
              <a:spAutoFit/>
            </a:bodyPr>
            <a:lstStyle/>
            <a:p>
              <a:r>
                <a:rPr lang="en-US" sz="2700">
                  <a:latin typeface="+mj-lt"/>
                </a:rPr>
                <a:t>Internet</a:t>
              </a:r>
            </a:p>
          </p:txBody>
        </p:sp>
      </p:grpSp>
      <p:cxnSp>
        <p:nvCxnSpPr>
          <p:cNvPr id="61" name="Straight Connector 60"/>
          <p:cNvCxnSpPr/>
          <p:nvPr/>
        </p:nvCxnSpPr>
        <p:spPr bwMode="auto">
          <a:xfrm flipH="1">
            <a:off x="8961120" y="5143500"/>
            <a:ext cx="342900" cy="18288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63" name="Straight Connector 62"/>
          <p:cNvCxnSpPr/>
          <p:nvPr/>
        </p:nvCxnSpPr>
        <p:spPr bwMode="auto">
          <a:xfrm>
            <a:off x="10447020" y="5257800"/>
            <a:ext cx="4343400" cy="1714500"/>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nvGrpSpPr>
          <p:cNvPr id="28" name="Group 27"/>
          <p:cNvGrpSpPr/>
          <p:nvPr/>
        </p:nvGrpSpPr>
        <p:grpSpPr>
          <a:xfrm>
            <a:off x="8961121" y="4106724"/>
            <a:ext cx="1929011" cy="1478660"/>
            <a:chOff x="3962400" y="3576015"/>
            <a:chExt cx="1286007" cy="985773"/>
          </a:xfrm>
        </p:grpSpPr>
        <p:pic>
          <p:nvPicPr>
            <p:cNvPr id="29" name="Picture 2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047991" y="3733801"/>
              <a:ext cx="1200416" cy="827987"/>
            </a:xfrm>
            <a:prstGeom prst="rect">
              <a:avLst/>
            </a:prstGeom>
          </p:spPr>
        </p:pic>
        <p:sp>
          <p:nvSpPr>
            <p:cNvPr id="30" name="TextBox 29"/>
            <p:cNvSpPr txBox="1"/>
            <p:nvPr/>
          </p:nvSpPr>
          <p:spPr>
            <a:xfrm>
              <a:off x="3962400" y="3576015"/>
              <a:ext cx="1142999" cy="338554"/>
            </a:xfrm>
            <a:prstGeom prst="rect">
              <a:avLst/>
            </a:prstGeom>
            <a:noFill/>
          </p:spPr>
          <p:txBody>
            <a:bodyPr wrap="square" rtlCol="0" anchor="ctr">
              <a:spAutoFit/>
            </a:bodyPr>
            <a:lstStyle/>
            <a:p>
              <a:r>
                <a:rPr lang="en-US" sz="2700">
                  <a:latin typeface="+mj-lt"/>
                </a:rPr>
                <a:t>UTM</a:t>
              </a:r>
            </a:p>
          </p:txBody>
        </p:sp>
      </p:grpSp>
    </p:spTree>
    <p:custDataLst>
      <p:tags r:id="rId1"/>
    </p:custDataLst>
    <p:extLst>
      <p:ext uri="{BB962C8B-B14F-4D97-AF65-F5344CB8AC3E}">
        <p14:creationId xmlns:p14="http://schemas.microsoft.com/office/powerpoint/2010/main" val="88843778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Topics for Consideration with UTMs</a:t>
            </a:r>
          </a:p>
        </p:txBody>
      </p:sp>
      <p:sp>
        <p:nvSpPr>
          <p:cNvPr id="5" name="Content Placeholder 4"/>
          <p:cNvSpPr>
            <a:spLocks noGrp="1"/>
          </p:cNvSpPr>
          <p:nvPr>
            <p:ph idx="1"/>
          </p:nvPr>
        </p:nvSpPr>
        <p:spPr/>
        <p:txBody>
          <a:bodyPr>
            <a:normAutofit fontScale="92500" lnSpcReduction="10000"/>
          </a:bodyPr>
          <a:lstStyle/>
          <a:p>
            <a:pPr marL="0" indent="0">
              <a:buNone/>
            </a:pPr>
            <a:r>
              <a:rPr lang="en-US" i="1">
                <a:solidFill>
                  <a:schemeClr val="accent6"/>
                </a:solidFill>
              </a:rPr>
              <a:t>We will look at each of these in greater depth going forward</a:t>
            </a:r>
          </a:p>
          <a:p>
            <a:r>
              <a:rPr lang="en-US"/>
              <a:t>Is its performance scalable?</a:t>
            </a:r>
          </a:p>
          <a:p>
            <a:r>
              <a:rPr lang="en-US"/>
              <a:t>What services and technologies are included?</a:t>
            </a:r>
          </a:p>
          <a:p>
            <a:r>
              <a:rPr lang="en-US"/>
              <a:t>What network features does the platform support?</a:t>
            </a:r>
          </a:p>
          <a:p>
            <a:r>
              <a:rPr lang="en-US"/>
              <a:t>Is it IPv6 ready?</a:t>
            </a:r>
          </a:p>
          <a:p>
            <a:r>
              <a:rPr lang="en-US"/>
              <a:t>Can VLANs be supported?</a:t>
            </a:r>
          </a:p>
          <a:p>
            <a:r>
              <a:rPr lang="en-US"/>
              <a:t>Is it survivable, can it be high </a:t>
            </a:r>
            <a:br>
              <a:rPr lang="en-US"/>
            </a:br>
            <a:r>
              <a:rPr lang="en-US"/>
              <a:t>availability (H/A) supportive?</a:t>
            </a:r>
          </a:p>
          <a:p>
            <a:r>
              <a:rPr lang="en-US"/>
              <a:t>Does it integrate with or contain </a:t>
            </a:r>
            <a:br>
              <a:rPr lang="en-US"/>
            </a:br>
            <a:r>
              <a:rPr lang="en-US"/>
              <a:t>any management reporting?</a:t>
            </a:r>
          </a:p>
          <a:p>
            <a:pPr marL="411957" lvl="1" indent="0">
              <a:buNone/>
            </a:pPr>
            <a:r>
              <a:rPr lang="en-US"/>
              <a:t> </a:t>
            </a:r>
          </a:p>
          <a:p>
            <a:pPr lvl="1"/>
            <a:endParaRPr lang="en-US"/>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81679" y="5017065"/>
            <a:ext cx="5976257" cy="5229225"/>
          </a:xfrm>
          <a:prstGeom prst="rect">
            <a:avLst/>
          </a:prstGeom>
        </p:spPr>
      </p:pic>
    </p:spTree>
    <p:custDataLst>
      <p:tags r:id="rId1"/>
    </p:custDataLst>
    <p:extLst>
      <p:ext uri="{BB962C8B-B14F-4D97-AF65-F5344CB8AC3E}">
        <p14:creationId xmlns:p14="http://schemas.microsoft.com/office/powerpoint/2010/main" val="256687130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Is it Performance Scalable?</a:t>
            </a:r>
          </a:p>
        </p:txBody>
      </p:sp>
      <p:sp>
        <p:nvSpPr>
          <p:cNvPr id="3" name="Content Placeholder 2"/>
          <p:cNvSpPr>
            <a:spLocks noGrp="1"/>
          </p:cNvSpPr>
          <p:nvPr>
            <p:ph idx="1"/>
          </p:nvPr>
        </p:nvSpPr>
        <p:spPr/>
        <p:txBody>
          <a:bodyPr>
            <a:normAutofit lnSpcReduction="10000"/>
          </a:bodyPr>
          <a:lstStyle/>
          <a:p>
            <a:r>
              <a:rPr lang="en-US"/>
              <a:t>Speeds keep increasing</a:t>
            </a:r>
          </a:p>
          <a:p>
            <a:pPr lvl="1"/>
            <a:r>
              <a:rPr lang="en-US"/>
              <a:t>Can the platform grow as well?</a:t>
            </a:r>
          </a:p>
          <a:p>
            <a:pPr lvl="1"/>
            <a:r>
              <a:rPr lang="en-US"/>
              <a:t>100 Mbps </a:t>
            </a:r>
            <a:r>
              <a:rPr lang="en-US">
                <a:latin typeface="Symbol" panose="05050102010706020507" pitchFamily="18" charset="2"/>
              </a:rPr>
              <a:t>® </a:t>
            </a:r>
            <a:r>
              <a:rPr lang="en-US"/>
              <a:t>1 </a:t>
            </a:r>
            <a:r>
              <a:rPr lang="en-US" err="1"/>
              <a:t>Gbps</a:t>
            </a:r>
            <a:r>
              <a:rPr lang="en-US"/>
              <a:t> </a:t>
            </a:r>
            <a:r>
              <a:rPr lang="en-US">
                <a:latin typeface="Symbol" panose="05050102010706020507" pitchFamily="18" charset="2"/>
              </a:rPr>
              <a:t>® </a:t>
            </a:r>
            <a:r>
              <a:rPr lang="en-US"/>
              <a:t>10 </a:t>
            </a:r>
            <a:r>
              <a:rPr lang="en-US" err="1"/>
              <a:t>Gbps</a:t>
            </a:r>
            <a:r>
              <a:rPr lang="en-US"/>
              <a:t>, etc.</a:t>
            </a:r>
          </a:p>
          <a:p>
            <a:pPr lvl="1"/>
            <a:endParaRPr lang="en-US"/>
          </a:p>
          <a:p>
            <a:r>
              <a:rPr lang="en-US"/>
              <a:t>Best designs are those that are modular and integrated</a:t>
            </a:r>
          </a:p>
          <a:p>
            <a:endParaRPr lang="en-US"/>
          </a:p>
          <a:p>
            <a:r>
              <a:rPr lang="en-US"/>
              <a:t>Bank should have looked at independent product </a:t>
            </a:r>
            <a:br>
              <a:rPr lang="en-US"/>
            </a:br>
            <a:r>
              <a:rPr lang="en-US"/>
              <a:t>assessments from third party groups like </a:t>
            </a:r>
          </a:p>
          <a:p>
            <a:pPr lvl="1"/>
            <a:r>
              <a:rPr lang="en-US"/>
              <a:t>ICSA Labs</a:t>
            </a:r>
          </a:p>
          <a:p>
            <a:pPr lvl="1"/>
            <a:r>
              <a:rPr lang="en-US"/>
              <a:t>NSS Labs</a:t>
            </a:r>
          </a:p>
          <a:p>
            <a:pPr lvl="1"/>
            <a:r>
              <a:rPr lang="en-US"/>
              <a:t>Gartner</a:t>
            </a:r>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287000" y="5772150"/>
            <a:ext cx="5715000" cy="4286250"/>
          </a:xfrm>
          <a:prstGeom prst="rect">
            <a:avLst/>
          </a:prstGeom>
        </p:spPr>
      </p:pic>
    </p:spTree>
    <p:custDataLst>
      <p:tags r:id="rId1"/>
    </p:custDataLst>
    <p:extLst>
      <p:ext uri="{BB962C8B-B14F-4D97-AF65-F5344CB8AC3E}">
        <p14:creationId xmlns:p14="http://schemas.microsoft.com/office/powerpoint/2010/main" val="273062483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438" y="204786"/>
            <a:ext cx="17113011" cy="1988345"/>
          </a:xfrm>
        </p:spPr>
        <p:txBody>
          <a:bodyPr>
            <a:normAutofit/>
          </a:bodyPr>
          <a:lstStyle/>
          <a:p>
            <a:r>
              <a:rPr lang="en-US"/>
              <a:t>What Services and Technologies are Supported?</a:t>
            </a:r>
          </a:p>
        </p:txBody>
      </p:sp>
      <p:sp>
        <p:nvSpPr>
          <p:cNvPr id="3" name="Content Placeholder 2"/>
          <p:cNvSpPr>
            <a:spLocks noGrp="1"/>
          </p:cNvSpPr>
          <p:nvPr>
            <p:ph idx="1"/>
          </p:nvPr>
        </p:nvSpPr>
        <p:spPr/>
        <p:txBody>
          <a:bodyPr>
            <a:normAutofit lnSpcReduction="10000"/>
          </a:bodyPr>
          <a:lstStyle/>
          <a:p>
            <a:r>
              <a:rPr lang="en-US" dirty="0"/>
              <a:t>Well rounded protection should include at a minimum</a:t>
            </a:r>
          </a:p>
          <a:p>
            <a:pPr lvl="1"/>
            <a:r>
              <a:rPr lang="en-US" dirty="0"/>
              <a:t>Firewall ✓ </a:t>
            </a:r>
          </a:p>
          <a:p>
            <a:pPr lvl="1"/>
            <a:r>
              <a:rPr lang="en-US" dirty="0"/>
              <a:t>Application control ✓ </a:t>
            </a:r>
          </a:p>
          <a:p>
            <a:pPr lvl="1"/>
            <a:r>
              <a:rPr lang="en-US" dirty="0"/>
              <a:t>IPsec and SSL VPN ✓ </a:t>
            </a:r>
          </a:p>
          <a:p>
            <a:pPr lvl="1"/>
            <a:r>
              <a:rPr lang="en-US" dirty="0"/>
              <a:t>IPS - IDS ✓ </a:t>
            </a:r>
          </a:p>
          <a:p>
            <a:pPr lvl="1"/>
            <a:r>
              <a:rPr lang="en-US" dirty="0"/>
              <a:t>Web content filtering ✓ </a:t>
            </a:r>
          </a:p>
          <a:p>
            <a:pPr lvl="1"/>
            <a:r>
              <a:rPr lang="en-US" dirty="0"/>
              <a:t>Anti-spam ✓ </a:t>
            </a:r>
          </a:p>
          <a:p>
            <a:pPr lvl="1"/>
            <a:r>
              <a:rPr lang="en-US" dirty="0"/>
              <a:t>Data loss/leakage protection ✓ </a:t>
            </a:r>
          </a:p>
          <a:p>
            <a:pPr lvl="1"/>
            <a:r>
              <a:rPr lang="en-US" dirty="0"/>
              <a:t>Anti-virus and anti-spyware </a:t>
            </a:r>
            <a:br>
              <a:rPr lang="en-US" dirty="0"/>
            </a:br>
            <a:r>
              <a:rPr lang="en-US" dirty="0"/>
              <a:t>protection ✓ </a:t>
            </a:r>
          </a:p>
          <a:p>
            <a:pPr lvl="1"/>
            <a:r>
              <a:rPr lang="en-US" dirty="0"/>
              <a:t>IPv6 native support ✓ </a:t>
            </a:r>
          </a:p>
          <a:p>
            <a:pPr lvl="1"/>
            <a:r>
              <a:rPr lang="en-US" dirty="0"/>
              <a:t>Traffic shaping/bandwidth </a:t>
            </a:r>
            <a:br>
              <a:rPr lang="en-US" dirty="0"/>
            </a:br>
            <a:r>
              <a:rPr lang="en-US" dirty="0"/>
              <a:t>control ✓</a:t>
            </a: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67851" y="4324389"/>
            <a:ext cx="7334621" cy="5276811"/>
          </a:xfrm>
          <a:prstGeom prst="rect">
            <a:avLst/>
          </a:prstGeom>
        </p:spPr>
      </p:pic>
    </p:spTree>
    <p:custDataLst>
      <p:tags r:id="rId1"/>
    </p:custDataLst>
    <p:extLst>
      <p:ext uri="{BB962C8B-B14F-4D97-AF65-F5344CB8AC3E}">
        <p14:creationId xmlns:p14="http://schemas.microsoft.com/office/powerpoint/2010/main" val="15230116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AF493-2142-FA4C-B694-B052F220AFC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693B390-738B-D54A-A1F9-269FC370F5D1}"/>
              </a:ext>
            </a:extLst>
          </p:cNvPr>
          <p:cNvSpPr>
            <a:spLocks noGrp="1"/>
          </p:cNvSpPr>
          <p:nvPr>
            <p:ph idx="1"/>
          </p:nvPr>
        </p:nvSpPr>
        <p:spPr/>
        <p:txBody>
          <a:bodyPr/>
          <a:lstStyle/>
          <a:p>
            <a:endParaRPr lang="en-US" dirty="0"/>
          </a:p>
        </p:txBody>
      </p:sp>
      <p:pic>
        <p:nvPicPr>
          <p:cNvPr id="1026" name="Picture 2" descr="SSL Proxy on an Encrypted Payload">
            <a:extLst>
              <a:ext uri="{FF2B5EF4-FFF2-40B4-BE49-F238E27FC236}">
                <a16:creationId xmlns:a16="http://schemas.microsoft.com/office/drawing/2014/main" id="{F01F6415-98F5-FD41-883A-32C810F210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78025" y="0"/>
            <a:ext cx="14331950"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242197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Network Features are Supported?</a:t>
            </a:r>
          </a:p>
        </p:txBody>
      </p:sp>
      <p:sp>
        <p:nvSpPr>
          <p:cNvPr id="3" name="Content Placeholder 2"/>
          <p:cNvSpPr>
            <a:spLocks noGrp="1"/>
          </p:cNvSpPr>
          <p:nvPr>
            <p:ph idx="1"/>
          </p:nvPr>
        </p:nvSpPr>
        <p:spPr/>
        <p:txBody>
          <a:bodyPr/>
          <a:lstStyle/>
          <a:p>
            <a:r>
              <a:rPr lang="en-US"/>
              <a:t>Network management</a:t>
            </a:r>
          </a:p>
          <a:p>
            <a:r>
              <a:rPr lang="en-US"/>
              <a:t>IT dashboards</a:t>
            </a:r>
          </a:p>
          <a:p>
            <a:r>
              <a:rPr lang="en-US"/>
              <a:t>Varying WAN technologies</a:t>
            </a:r>
          </a:p>
          <a:p>
            <a:r>
              <a:rPr lang="en-US"/>
              <a:t>Wireless integration</a:t>
            </a:r>
          </a:p>
          <a:p>
            <a:endParaRPr lang="en-US"/>
          </a:p>
          <a:p>
            <a:endParaRPr lang="en-US"/>
          </a:p>
          <a:p>
            <a:r>
              <a:rPr lang="en-US"/>
              <a:t>Even if not used today the bank </a:t>
            </a:r>
            <a:br>
              <a:rPr lang="en-US"/>
            </a:br>
            <a:r>
              <a:rPr lang="en-US"/>
              <a:t>may have these capabilities as </a:t>
            </a:r>
            <a:br>
              <a:rPr lang="en-US"/>
            </a:br>
            <a:r>
              <a:rPr lang="en-US"/>
              <a:t>part of a growth strategy</a:t>
            </a:r>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829800" y="3086100"/>
            <a:ext cx="5715000" cy="5715000"/>
          </a:xfrm>
          <a:prstGeom prst="rect">
            <a:avLst/>
          </a:prstGeom>
        </p:spPr>
      </p:pic>
    </p:spTree>
    <p:custDataLst>
      <p:tags r:id="rId1"/>
    </p:custDataLst>
    <p:extLst>
      <p:ext uri="{BB962C8B-B14F-4D97-AF65-F5344CB8AC3E}">
        <p14:creationId xmlns:p14="http://schemas.microsoft.com/office/powerpoint/2010/main" val="220976915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Is it IPv6 Ready?</a:t>
            </a:r>
          </a:p>
        </p:txBody>
      </p:sp>
      <p:sp>
        <p:nvSpPr>
          <p:cNvPr id="4" name="Content Placeholder 3"/>
          <p:cNvSpPr>
            <a:spLocks noGrp="1"/>
          </p:cNvSpPr>
          <p:nvPr>
            <p:ph idx="1"/>
          </p:nvPr>
        </p:nvSpPr>
        <p:spPr/>
        <p:txBody>
          <a:bodyPr/>
          <a:lstStyle/>
          <a:p>
            <a:r>
              <a:rPr lang="en-US"/>
              <a:t>Address exhaustion is a driver</a:t>
            </a:r>
          </a:p>
          <a:p>
            <a:pPr lvl="1"/>
            <a:r>
              <a:rPr lang="en-US"/>
              <a:t>Not a question of if, but when</a:t>
            </a:r>
          </a:p>
          <a:p>
            <a:r>
              <a:rPr lang="en-US"/>
              <a:t>Any IPv6 concerns?</a:t>
            </a:r>
          </a:p>
          <a:p>
            <a:pPr lvl="1"/>
            <a:r>
              <a:rPr lang="en-US"/>
              <a:t>Does the bank’s UTM inspect the IPv6 traffic, or just pass it along?</a:t>
            </a:r>
          </a:p>
          <a:p>
            <a:pPr lvl="1"/>
            <a:r>
              <a:rPr lang="en-US"/>
              <a:t>Can it support IPv6 related routing protocols</a:t>
            </a:r>
          </a:p>
          <a:p>
            <a:pPr lvl="2"/>
            <a:r>
              <a:rPr lang="en-US" err="1"/>
              <a:t>RIPng</a:t>
            </a:r>
            <a:endParaRPr lang="en-US"/>
          </a:p>
          <a:p>
            <a:pPr lvl="2"/>
            <a:r>
              <a:rPr lang="en-US"/>
              <a:t>OSPFv3</a:t>
            </a:r>
          </a:p>
          <a:p>
            <a:pPr lvl="2"/>
            <a:r>
              <a:rPr lang="en-US"/>
              <a:t>BGP4+</a:t>
            </a: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96670" y="5029200"/>
            <a:ext cx="5605331" cy="5257800"/>
          </a:xfrm>
          <a:prstGeom prst="rect">
            <a:avLst/>
          </a:prstGeom>
        </p:spPr>
      </p:pic>
    </p:spTree>
    <p:custDataLst>
      <p:tags r:id="rId1"/>
    </p:custDataLst>
    <p:extLst>
      <p:ext uri="{BB962C8B-B14F-4D97-AF65-F5344CB8AC3E}">
        <p14:creationId xmlns:p14="http://schemas.microsoft.com/office/powerpoint/2010/main" val="25827576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86600" y="3200400"/>
            <a:ext cx="7858125" cy="6286500"/>
          </a:xfrm>
          <a:prstGeom prst="rect">
            <a:avLst/>
          </a:prstGeom>
        </p:spPr>
      </p:pic>
      <p:sp>
        <p:nvSpPr>
          <p:cNvPr id="2" name="Title 1"/>
          <p:cNvSpPr>
            <a:spLocks noGrp="1"/>
          </p:cNvSpPr>
          <p:nvPr>
            <p:ph type="title"/>
          </p:nvPr>
        </p:nvSpPr>
        <p:spPr/>
        <p:txBody>
          <a:bodyPr/>
          <a:lstStyle/>
          <a:p>
            <a:r>
              <a:rPr lang="en-US" dirty="0"/>
              <a:t>How are VLANs Supported?  </a:t>
            </a:r>
          </a:p>
        </p:txBody>
      </p:sp>
      <p:sp>
        <p:nvSpPr>
          <p:cNvPr id="4" name="Content Placeholder 3"/>
          <p:cNvSpPr>
            <a:spLocks noGrp="1"/>
          </p:cNvSpPr>
          <p:nvPr>
            <p:ph idx="1"/>
          </p:nvPr>
        </p:nvSpPr>
        <p:spPr/>
        <p:txBody>
          <a:bodyPr/>
          <a:lstStyle/>
          <a:p>
            <a:r>
              <a:rPr lang="en-US"/>
              <a:t>VLANs and VDOMs</a:t>
            </a:r>
          </a:p>
          <a:p>
            <a:pPr lvl="1"/>
            <a:r>
              <a:rPr lang="en-US"/>
              <a:t>They are there for security reasons</a:t>
            </a:r>
          </a:p>
          <a:p>
            <a:pPr lvl="1"/>
            <a:r>
              <a:rPr lang="en-US"/>
              <a:t>Does the UTM platform support them?</a:t>
            </a:r>
          </a:p>
        </p:txBody>
      </p:sp>
    </p:spTree>
    <p:custDataLst>
      <p:tags r:id="rId1"/>
    </p:custDataLst>
    <p:extLst>
      <p:ext uri="{BB962C8B-B14F-4D97-AF65-F5344CB8AC3E}">
        <p14:creationId xmlns:p14="http://schemas.microsoft.com/office/powerpoint/2010/main" val="126923212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Is it Survivable?</a:t>
            </a:r>
          </a:p>
        </p:txBody>
      </p:sp>
      <p:sp>
        <p:nvSpPr>
          <p:cNvPr id="3" name="Content Placeholder 2"/>
          <p:cNvSpPr>
            <a:spLocks noGrp="1"/>
          </p:cNvSpPr>
          <p:nvPr>
            <p:ph idx="1"/>
          </p:nvPr>
        </p:nvSpPr>
        <p:spPr/>
        <p:txBody>
          <a:bodyPr/>
          <a:lstStyle/>
          <a:p>
            <a:r>
              <a:rPr lang="en-US"/>
              <a:t>Active-active</a:t>
            </a:r>
          </a:p>
          <a:p>
            <a:r>
              <a:rPr lang="en-US"/>
              <a:t>Active-passive</a:t>
            </a:r>
          </a:p>
          <a:p>
            <a:r>
              <a:rPr lang="en-US"/>
              <a:t>Load balance</a:t>
            </a:r>
          </a:p>
          <a:p>
            <a:r>
              <a:rPr lang="en-US"/>
              <a:t>Clustering</a:t>
            </a:r>
          </a:p>
          <a:p>
            <a:r>
              <a:rPr lang="en-US"/>
              <a:t>H/A with </a:t>
            </a:r>
            <a:r>
              <a:rPr lang="en-US" err="1"/>
              <a:t>Multihoming</a:t>
            </a:r>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35539" y="4457700"/>
            <a:ext cx="7813964" cy="5372100"/>
          </a:xfrm>
          <a:prstGeom prst="rect">
            <a:avLst/>
          </a:prstGeom>
        </p:spPr>
      </p:pic>
    </p:spTree>
    <p:custDataLst>
      <p:tags r:id="rId1"/>
    </p:custDataLst>
    <p:extLst>
      <p:ext uri="{BB962C8B-B14F-4D97-AF65-F5344CB8AC3E}">
        <p14:creationId xmlns:p14="http://schemas.microsoft.com/office/powerpoint/2010/main" val="246830280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is UTM Managed?</a:t>
            </a:r>
          </a:p>
        </p:txBody>
      </p:sp>
      <p:sp>
        <p:nvSpPr>
          <p:cNvPr id="3" name="Content Placeholder 2"/>
          <p:cNvSpPr>
            <a:spLocks noGrp="1"/>
          </p:cNvSpPr>
          <p:nvPr>
            <p:ph idx="1"/>
          </p:nvPr>
        </p:nvSpPr>
        <p:spPr/>
        <p:txBody>
          <a:bodyPr>
            <a:normAutofit lnSpcReduction="10000"/>
          </a:bodyPr>
          <a:lstStyle/>
          <a:p>
            <a:r>
              <a:rPr lang="en-US"/>
              <a:t>Does it integrate with the bank’s </a:t>
            </a:r>
            <a:r>
              <a:rPr lang="en-US" err="1"/>
              <a:t>NetMan</a:t>
            </a:r>
            <a:r>
              <a:rPr lang="en-US"/>
              <a:t> platform?</a:t>
            </a:r>
          </a:p>
          <a:p>
            <a:r>
              <a:rPr lang="en-US"/>
              <a:t>Does it have its own management platform?</a:t>
            </a:r>
          </a:p>
          <a:p>
            <a:r>
              <a:rPr lang="en-US"/>
              <a:t>Can the policies be integrated in a single profile metric?</a:t>
            </a:r>
          </a:p>
          <a:p>
            <a:pPr lvl="1"/>
            <a:r>
              <a:rPr lang="en-US"/>
              <a:t>IPS</a:t>
            </a:r>
          </a:p>
          <a:p>
            <a:pPr lvl="1"/>
            <a:r>
              <a:rPr lang="en-US"/>
              <a:t>Web filtering</a:t>
            </a:r>
          </a:p>
          <a:p>
            <a:pPr lvl="1"/>
            <a:r>
              <a:rPr lang="en-US"/>
              <a:t>IDS</a:t>
            </a:r>
          </a:p>
          <a:p>
            <a:pPr lvl="1"/>
            <a:r>
              <a:rPr lang="en-US"/>
              <a:t>Becomes easier and less fraught with potential error</a:t>
            </a:r>
          </a:p>
          <a:p>
            <a:r>
              <a:rPr lang="en-US"/>
              <a:t>Best models have the following features</a:t>
            </a:r>
          </a:p>
          <a:p>
            <a:pPr lvl="1"/>
            <a:r>
              <a:rPr lang="en-US"/>
              <a:t>Consolidated management</a:t>
            </a:r>
          </a:p>
          <a:p>
            <a:pPr lvl="1"/>
            <a:r>
              <a:rPr lang="en-US"/>
              <a:t>Advanced management</a:t>
            </a:r>
          </a:p>
          <a:p>
            <a:pPr lvl="1"/>
            <a:r>
              <a:rPr lang="en-US"/>
              <a:t>Centralized management</a:t>
            </a:r>
          </a:p>
          <a:p>
            <a:pPr marL="0" indent="0">
              <a:buNone/>
            </a:pPr>
            <a:endParaRPr lang="en-US"/>
          </a:p>
          <a:p>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668442" y="6715125"/>
            <a:ext cx="5715000" cy="3571875"/>
          </a:xfrm>
          <a:prstGeom prst="rect">
            <a:avLst/>
          </a:prstGeom>
        </p:spPr>
      </p:pic>
    </p:spTree>
    <p:custDataLst>
      <p:tags r:id="rId1"/>
    </p:custDataLst>
    <p:extLst>
      <p:ext uri="{BB962C8B-B14F-4D97-AF65-F5344CB8AC3E}">
        <p14:creationId xmlns:p14="http://schemas.microsoft.com/office/powerpoint/2010/main" val="14497674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Picture 11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493509" y="8737471"/>
            <a:ext cx="2468880" cy="1026662"/>
          </a:xfrm>
          <a:prstGeom prst="rect">
            <a:avLst/>
          </a:prstGeom>
        </p:spPr>
      </p:pic>
      <p:pic>
        <p:nvPicPr>
          <p:cNvPr id="114" name="Picture 11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354318" y="8778495"/>
            <a:ext cx="2607818" cy="944610"/>
          </a:xfrm>
          <a:prstGeom prst="rect">
            <a:avLst/>
          </a:prstGeom>
        </p:spPr>
      </p:pic>
      <p:pic>
        <p:nvPicPr>
          <p:cNvPr id="115" name="Picture 11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486025" y="8787401"/>
            <a:ext cx="2377440" cy="926799"/>
          </a:xfrm>
          <a:prstGeom prst="rect">
            <a:avLst/>
          </a:prstGeom>
        </p:spPr>
      </p:pic>
      <p:sp>
        <p:nvSpPr>
          <p:cNvPr id="116" name="Left-Right Arrow 115"/>
          <p:cNvSpPr/>
          <p:nvPr/>
        </p:nvSpPr>
        <p:spPr>
          <a:xfrm>
            <a:off x="4842356" y="8633580"/>
            <a:ext cx="7543800" cy="1234440"/>
          </a:xfrm>
          <a:prstGeom prst="leftRightArrow">
            <a:avLst/>
          </a:prstGeom>
          <a:solidFill>
            <a:srgbClr val="117FC2">
              <a:alpha val="80000"/>
            </a:srgbClr>
          </a:solidFill>
          <a:ln w="28575">
            <a:solidFill>
              <a:srgbClr val="0C4C7D"/>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en-US" sz="2700">
                <a:latin typeface="+mj-lt"/>
              </a:rPr>
              <a:t>Vehicles Ride over Various Media</a:t>
            </a:r>
          </a:p>
        </p:txBody>
      </p:sp>
      <p:pic>
        <p:nvPicPr>
          <p:cNvPr id="109" name="Picture 108"/>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733551" y="7160934"/>
            <a:ext cx="2129915" cy="1184934"/>
          </a:xfrm>
          <a:prstGeom prst="rect">
            <a:avLst/>
          </a:prstGeom>
        </p:spPr>
      </p:pic>
      <p:pic>
        <p:nvPicPr>
          <p:cNvPr id="110" name="Picture 109"/>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594102" y="6972300"/>
            <a:ext cx="2128250" cy="1562202"/>
          </a:xfrm>
          <a:prstGeom prst="rect">
            <a:avLst/>
          </a:prstGeom>
        </p:spPr>
      </p:pic>
      <p:pic>
        <p:nvPicPr>
          <p:cNvPr id="111" name="Picture 110"/>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2493509" y="7192695"/>
            <a:ext cx="2721378" cy="1121412"/>
          </a:xfrm>
          <a:prstGeom prst="rect">
            <a:avLst/>
          </a:prstGeom>
        </p:spPr>
      </p:pic>
      <p:sp>
        <p:nvSpPr>
          <p:cNvPr id="112" name="Left-Right Arrow 111"/>
          <p:cNvSpPr/>
          <p:nvPr/>
        </p:nvSpPr>
        <p:spPr>
          <a:xfrm>
            <a:off x="4886325" y="7136181"/>
            <a:ext cx="7543800" cy="1234440"/>
          </a:xfrm>
          <a:prstGeom prst="leftRightArrow">
            <a:avLst/>
          </a:prstGeom>
          <a:solidFill>
            <a:srgbClr val="117FC2">
              <a:alpha val="80000"/>
            </a:srgbClr>
          </a:solidFill>
          <a:ln w="28575">
            <a:solidFill>
              <a:srgbClr val="0C4C7D"/>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en-US" sz="2700">
                <a:latin typeface="+mj-lt"/>
              </a:rPr>
              <a:t>Containers Ride in Various Vehicles</a:t>
            </a:r>
          </a:p>
        </p:txBody>
      </p:sp>
      <p:pic>
        <p:nvPicPr>
          <p:cNvPr id="101" name="Picture 100"/>
          <p:cNvPicPr>
            <a:picLocks noChangeAspect="1"/>
          </p:cNvPicPr>
          <p:nvPr/>
        </p:nvPicPr>
        <p:blipFill rotWithShape="1">
          <a:blip r:embed="rId10" cstate="email">
            <a:clrChange>
              <a:clrFrom>
                <a:srgbClr val="FAFAFC"/>
              </a:clrFrom>
              <a:clrTo>
                <a:srgbClr val="FAFAFC">
                  <a:alpha val="0"/>
                </a:srgbClr>
              </a:clrTo>
            </a:clrChange>
            <a:extLst>
              <a:ext uri="{28A0092B-C50C-407E-A947-70E740481C1C}">
                <a14:useLocalDpi xmlns:a14="http://schemas.microsoft.com/office/drawing/2010/main"/>
              </a:ext>
            </a:extLst>
          </a:blip>
          <a:srcRect/>
          <a:stretch/>
        </p:blipFill>
        <p:spPr>
          <a:xfrm>
            <a:off x="7728338" y="5409362"/>
            <a:ext cx="1859775" cy="1562253"/>
          </a:xfrm>
          <a:prstGeom prst="rect">
            <a:avLst/>
          </a:prstGeom>
        </p:spPr>
      </p:pic>
      <p:sp>
        <p:nvSpPr>
          <p:cNvPr id="102" name="Left-Right Arrow 101"/>
          <p:cNvSpPr/>
          <p:nvPr/>
        </p:nvSpPr>
        <p:spPr>
          <a:xfrm>
            <a:off x="4886325" y="5573268"/>
            <a:ext cx="7543800" cy="1234440"/>
          </a:xfrm>
          <a:prstGeom prst="leftRightArrow">
            <a:avLst/>
          </a:prstGeom>
          <a:solidFill>
            <a:srgbClr val="117FC2">
              <a:alpha val="80000"/>
            </a:srgbClr>
          </a:solidFill>
          <a:ln w="28575">
            <a:solidFill>
              <a:srgbClr val="0C4C7D"/>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en-US" sz="2700">
                <a:latin typeface="+mj-lt"/>
              </a:rPr>
              <a:t>Route Containers Between Locations</a:t>
            </a:r>
          </a:p>
        </p:txBody>
      </p:sp>
      <p:pic>
        <p:nvPicPr>
          <p:cNvPr id="103" name="Picture 102"/>
          <p:cNvPicPr>
            <a:picLocks noChangeAspect="1"/>
          </p:cNvPicPr>
          <p:nvPr/>
        </p:nvPicPr>
        <p:blipFill rotWithShape="1">
          <a:blip r:embed="rId10" cstate="email">
            <a:clrChange>
              <a:clrFrom>
                <a:srgbClr val="F9F9FB"/>
              </a:clrFrom>
              <a:clrTo>
                <a:srgbClr val="F9F9FB">
                  <a:alpha val="0"/>
                </a:srgbClr>
              </a:clrTo>
            </a:clrChange>
            <a:extLst>
              <a:ext uri="{28A0092B-C50C-407E-A947-70E740481C1C}">
                <a14:useLocalDpi xmlns:a14="http://schemas.microsoft.com/office/drawing/2010/main"/>
              </a:ext>
            </a:extLst>
          </a:blip>
          <a:srcRect/>
          <a:stretch/>
        </p:blipFill>
        <p:spPr>
          <a:xfrm>
            <a:off x="3003690" y="5409362"/>
            <a:ext cx="1859775" cy="1562253"/>
          </a:xfrm>
          <a:prstGeom prst="rect">
            <a:avLst/>
          </a:prstGeom>
        </p:spPr>
      </p:pic>
      <p:pic>
        <p:nvPicPr>
          <p:cNvPr id="104" name="Picture 103"/>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2493509" y="5408676"/>
            <a:ext cx="1860072" cy="1563624"/>
          </a:xfrm>
          <a:prstGeom prst="rect">
            <a:avLst/>
          </a:prstGeom>
        </p:spPr>
      </p:pic>
      <p:sp>
        <p:nvSpPr>
          <p:cNvPr id="87" name="Left-Right Arrow 86"/>
          <p:cNvSpPr/>
          <p:nvPr/>
        </p:nvSpPr>
        <p:spPr>
          <a:xfrm>
            <a:off x="4886325" y="1925906"/>
            <a:ext cx="7543800" cy="1234440"/>
          </a:xfrm>
          <a:prstGeom prst="leftRightArrow">
            <a:avLst/>
          </a:prstGeom>
          <a:solidFill>
            <a:srgbClr val="117FC2">
              <a:alpha val="80000"/>
            </a:srgbClr>
          </a:solidFill>
          <a:ln w="28575">
            <a:solidFill>
              <a:srgbClr val="0C4C7D"/>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en-US" sz="2700">
                <a:latin typeface="+mj-lt"/>
              </a:rPr>
              <a:t>Something to be Shipped</a:t>
            </a:r>
          </a:p>
        </p:txBody>
      </p:sp>
      <p:pic>
        <p:nvPicPr>
          <p:cNvPr id="88" name="Picture 87"/>
          <p:cNvPicPr>
            <a:picLocks noChangeAspect="1"/>
          </p:cNvPicPr>
          <p:nvPr/>
        </p:nvPicPr>
        <p:blipFill rotWithShape="1">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342227" y="1650354"/>
            <a:ext cx="1521239" cy="1785543"/>
          </a:xfrm>
          <a:prstGeom prst="rect">
            <a:avLst/>
          </a:prstGeom>
        </p:spPr>
      </p:pic>
      <p:pic>
        <p:nvPicPr>
          <p:cNvPr id="89" name="Picture 88"/>
          <p:cNvPicPr>
            <a:picLocks noChangeAspect="1"/>
          </p:cNvPicPr>
          <p:nvPr/>
        </p:nvPicPr>
        <p:blipFill rotWithShape="1">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2493509" y="1650557"/>
            <a:ext cx="1520889" cy="1785138"/>
          </a:xfrm>
          <a:prstGeom prst="rect">
            <a:avLst/>
          </a:prstGeom>
        </p:spPr>
      </p:pic>
      <p:sp>
        <p:nvSpPr>
          <p:cNvPr id="90" name="Left-Right Arrow 89"/>
          <p:cNvSpPr/>
          <p:nvPr/>
        </p:nvSpPr>
        <p:spPr>
          <a:xfrm>
            <a:off x="4886325" y="3766562"/>
            <a:ext cx="7543800" cy="1234440"/>
          </a:xfrm>
          <a:prstGeom prst="leftRightArrow">
            <a:avLst/>
          </a:prstGeom>
          <a:solidFill>
            <a:srgbClr val="117FC2">
              <a:alpha val="80000"/>
            </a:srgbClr>
          </a:solidFill>
          <a:ln w="28575">
            <a:solidFill>
              <a:srgbClr val="0C4C7D"/>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en-US" sz="2700">
                <a:latin typeface="+mj-lt"/>
              </a:rPr>
              <a:t>Break it up for Shipping</a:t>
            </a:r>
          </a:p>
        </p:txBody>
      </p:sp>
      <p:grpSp>
        <p:nvGrpSpPr>
          <p:cNvPr id="91" name="Group 90"/>
          <p:cNvGrpSpPr>
            <a:grpSpLocks noChangeAspect="1"/>
          </p:cNvGrpSpPr>
          <p:nvPr/>
        </p:nvGrpSpPr>
        <p:grpSpPr>
          <a:xfrm>
            <a:off x="3151079" y="3395465"/>
            <a:ext cx="1712387" cy="1976636"/>
            <a:chOff x="622405" y="2212165"/>
            <a:chExt cx="1201675" cy="1387113"/>
          </a:xfrm>
        </p:grpSpPr>
        <p:pic>
          <p:nvPicPr>
            <p:cNvPr id="92" name="Picture 91"/>
            <p:cNvPicPr>
              <a:picLocks noChangeAspect="1"/>
            </p:cNvPicPr>
            <p:nvPr/>
          </p:nvPicPr>
          <p:blipFill rotWithShape="1">
            <a:blip r:embed="rId1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289163" y="3022366"/>
              <a:ext cx="534917" cy="576911"/>
            </a:xfrm>
            <a:prstGeom prst="rect">
              <a:avLst/>
            </a:prstGeom>
          </p:spPr>
        </p:pic>
        <p:pic>
          <p:nvPicPr>
            <p:cNvPr id="93" name="Picture 92"/>
            <p:cNvPicPr>
              <a:picLocks noChangeAspect="1"/>
            </p:cNvPicPr>
            <p:nvPr/>
          </p:nvPicPr>
          <p:blipFill rotWithShape="1">
            <a:blip r:embed="rId1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22405" y="3030679"/>
              <a:ext cx="540687" cy="568599"/>
            </a:xfrm>
            <a:prstGeom prst="rect">
              <a:avLst/>
            </a:prstGeom>
          </p:spPr>
        </p:pic>
        <p:pic>
          <p:nvPicPr>
            <p:cNvPr id="94" name="Picture 93"/>
            <p:cNvPicPr>
              <a:picLocks noChangeAspect="1"/>
            </p:cNvPicPr>
            <p:nvPr/>
          </p:nvPicPr>
          <p:blipFill rotWithShape="1">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293319" y="2212166"/>
              <a:ext cx="530761" cy="675817"/>
            </a:xfrm>
            <a:prstGeom prst="rect">
              <a:avLst/>
            </a:prstGeom>
          </p:spPr>
        </p:pic>
        <p:pic>
          <p:nvPicPr>
            <p:cNvPr id="95" name="Picture 94"/>
            <p:cNvPicPr>
              <a:picLocks noChangeAspect="1"/>
            </p:cNvPicPr>
            <p:nvPr/>
          </p:nvPicPr>
          <p:blipFill rotWithShape="1">
            <a:blip r:embed="rId1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22405" y="2212165"/>
              <a:ext cx="536529" cy="684130"/>
            </a:xfrm>
            <a:prstGeom prst="rect">
              <a:avLst/>
            </a:prstGeom>
          </p:spPr>
        </p:pic>
      </p:grpSp>
      <p:grpSp>
        <p:nvGrpSpPr>
          <p:cNvPr id="96" name="Group 95"/>
          <p:cNvGrpSpPr>
            <a:grpSpLocks noChangeAspect="1"/>
          </p:cNvGrpSpPr>
          <p:nvPr/>
        </p:nvGrpSpPr>
        <p:grpSpPr>
          <a:xfrm>
            <a:off x="12493510" y="3395465"/>
            <a:ext cx="1712387" cy="1976636"/>
            <a:chOff x="622405" y="2212165"/>
            <a:chExt cx="1201675" cy="1387113"/>
          </a:xfrm>
        </p:grpSpPr>
        <p:pic>
          <p:nvPicPr>
            <p:cNvPr id="97" name="Picture 96"/>
            <p:cNvPicPr>
              <a:picLocks noChangeAspect="1"/>
            </p:cNvPicPr>
            <p:nvPr/>
          </p:nvPicPr>
          <p:blipFill rotWithShape="1">
            <a:blip r:embed="rId1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289163" y="3022366"/>
              <a:ext cx="534917" cy="576911"/>
            </a:xfrm>
            <a:prstGeom prst="rect">
              <a:avLst/>
            </a:prstGeom>
          </p:spPr>
        </p:pic>
        <p:pic>
          <p:nvPicPr>
            <p:cNvPr id="98" name="Picture 97"/>
            <p:cNvPicPr>
              <a:picLocks noChangeAspect="1"/>
            </p:cNvPicPr>
            <p:nvPr/>
          </p:nvPicPr>
          <p:blipFill rotWithShape="1">
            <a:blip r:embed="rId1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22405" y="3030679"/>
              <a:ext cx="540687" cy="568599"/>
            </a:xfrm>
            <a:prstGeom prst="rect">
              <a:avLst/>
            </a:prstGeom>
          </p:spPr>
        </p:pic>
        <p:pic>
          <p:nvPicPr>
            <p:cNvPr id="99" name="Picture 98"/>
            <p:cNvPicPr>
              <a:picLocks noChangeAspect="1"/>
            </p:cNvPicPr>
            <p:nvPr/>
          </p:nvPicPr>
          <p:blipFill rotWithShape="1">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293319" y="2212166"/>
              <a:ext cx="530761" cy="675817"/>
            </a:xfrm>
            <a:prstGeom prst="rect">
              <a:avLst/>
            </a:prstGeom>
          </p:spPr>
        </p:pic>
        <p:pic>
          <p:nvPicPr>
            <p:cNvPr id="100" name="Picture 99"/>
            <p:cNvPicPr>
              <a:picLocks noChangeAspect="1"/>
            </p:cNvPicPr>
            <p:nvPr/>
          </p:nvPicPr>
          <p:blipFill rotWithShape="1">
            <a:blip r:embed="rId1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22405" y="2212165"/>
              <a:ext cx="536529" cy="684130"/>
            </a:xfrm>
            <a:prstGeom prst="rect">
              <a:avLst/>
            </a:prstGeom>
          </p:spPr>
        </p:pic>
      </p:grpSp>
      <p:sp>
        <p:nvSpPr>
          <p:cNvPr id="4" name="Rectangle 3"/>
          <p:cNvSpPr/>
          <p:nvPr/>
        </p:nvSpPr>
        <p:spPr>
          <a:xfrm>
            <a:off x="2305050" y="1714501"/>
            <a:ext cx="11639550" cy="858764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9" name="TextBox 48"/>
          <p:cNvSpPr txBox="1"/>
          <p:nvPr/>
        </p:nvSpPr>
        <p:spPr>
          <a:xfrm>
            <a:off x="6143625" y="8881470"/>
            <a:ext cx="1593706" cy="738664"/>
          </a:xfrm>
          <a:prstGeom prst="rect">
            <a:avLst/>
          </a:prstGeom>
          <a:solidFill>
            <a:srgbClr val="660066"/>
          </a:solidFill>
        </p:spPr>
        <p:txBody>
          <a:bodyPr wrap="none" rtlCol="0" anchor="ctr">
            <a:spAutoFit/>
          </a:bodyPr>
          <a:lstStyle/>
          <a:p>
            <a:r>
              <a:rPr lang="en-US" sz="4200">
                <a:solidFill>
                  <a:schemeClr val="bg1"/>
                </a:solidFill>
                <a:latin typeface="Arial" pitchFamily="34" charset="0"/>
                <a:cs typeface="Arial" pitchFamily="34" charset="0"/>
              </a:rPr>
              <a:t>Radio</a:t>
            </a:r>
          </a:p>
        </p:txBody>
      </p:sp>
      <p:sp>
        <p:nvSpPr>
          <p:cNvPr id="86" name="TextBox 85"/>
          <p:cNvSpPr txBox="1"/>
          <p:nvPr/>
        </p:nvSpPr>
        <p:spPr>
          <a:xfrm>
            <a:off x="3188520" y="8881470"/>
            <a:ext cx="1443024" cy="738664"/>
          </a:xfrm>
          <a:prstGeom prst="rect">
            <a:avLst/>
          </a:prstGeom>
          <a:solidFill>
            <a:srgbClr val="660066"/>
          </a:solidFill>
        </p:spPr>
        <p:txBody>
          <a:bodyPr wrap="none" rtlCol="0" anchor="ctr">
            <a:spAutoFit/>
          </a:bodyPr>
          <a:lstStyle/>
          <a:p>
            <a:r>
              <a:rPr lang="en-US" sz="4200">
                <a:solidFill>
                  <a:schemeClr val="bg1"/>
                </a:solidFill>
                <a:latin typeface="Arial" pitchFamily="34" charset="0"/>
                <a:cs typeface="Arial" pitchFamily="34" charset="0"/>
              </a:rPr>
              <a:t>Coax</a:t>
            </a:r>
          </a:p>
        </p:txBody>
      </p:sp>
      <p:sp>
        <p:nvSpPr>
          <p:cNvPr id="50" name="TextBox 49"/>
          <p:cNvSpPr txBox="1"/>
          <p:nvPr/>
        </p:nvSpPr>
        <p:spPr>
          <a:xfrm>
            <a:off x="9723204" y="8906861"/>
            <a:ext cx="1261884" cy="738664"/>
          </a:xfrm>
          <a:prstGeom prst="rect">
            <a:avLst/>
          </a:prstGeom>
          <a:solidFill>
            <a:srgbClr val="660066"/>
          </a:solidFill>
        </p:spPr>
        <p:txBody>
          <a:bodyPr wrap="none" rtlCol="0">
            <a:spAutoFit/>
          </a:bodyPr>
          <a:lstStyle/>
          <a:p>
            <a:r>
              <a:rPr lang="en-US" sz="4200">
                <a:solidFill>
                  <a:schemeClr val="bg1"/>
                </a:solidFill>
                <a:latin typeface="Arial" pitchFamily="34" charset="0"/>
                <a:cs typeface="Arial" pitchFamily="34" charset="0"/>
              </a:rPr>
              <a:t>UTP</a:t>
            </a:r>
          </a:p>
        </p:txBody>
      </p:sp>
      <p:sp>
        <p:nvSpPr>
          <p:cNvPr id="31" name="Left-Right Arrow 30"/>
          <p:cNvSpPr/>
          <p:nvPr/>
        </p:nvSpPr>
        <p:spPr>
          <a:xfrm>
            <a:off x="4842767" y="8633580"/>
            <a:ext cx="7543800" cy="1234440"/>
          </a:xfrm>
          <a:prstGeom prst="leftRightArrow">
            <a:avLst/>
          </a:prstGeom>
          <a:solidFill>
            <a:srgbClr val="117FC2">
              <a:alpha val="80000"/>
            </a:srgbClr>
          </a:solidFill>
          <a:ln w="28575">
            <a:solidFill>
              <a:srgbClr val="0C4C7D"/>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en-US" sz="2700">
                <a:latin typeface="+mj-lt"/>
              </a:rPr>
              <a:t>Various Media in Each Network</a:t>
            </a:r>
          </a:p>
        </p:txBody>
      </p:sp>
      <p:sp>
        <p:nvSpPr>
          <p:cNvPr id="10" name="TextBox 9"/>
          <p:cNvSpPr txBox="1"/>
          <p:nvPr/>
        </p:nvSpPr>
        <p:spPr>
          <a:xfrm>
            <a:off x="7862690" y="7374495"/>
            <a:ext cx="1441420" cy="738664"/>
          </a:xfrm>
          <a:prstGeom prst="rect">
            <a:avLst/>
          </a:prstGeom>
          <a:solidFill>
            <a:srgbClr val="003300"/>
          </a:solidFill>
        </p:spPr>
        <p:txBody>
          <a:bodyPr wrap="none" rtlCol="0" anchor="ctr">
            <a:spAutoFit/>
          </a:bodyPr>
          <a:lstStyle/>
          <a:p>
            <a:r>
              <a:rPr lang="en-US" sz="4200">
                <a:solidFill>
                  <a:schemeClr val="bg1"/>
                </a:solidFill>
                <a:latin typeface="Arial" pitchFamily="34" charset="0"/>
                <a:cs typeface="Arial" pitchFamily="34" charset="0"/>
              </a:rPr>
              <a:t>Wi-Fi</a:t>
            </a:r>
          </a:p>
        </p:txBody>
      </p:sp>
      <p:sp>
        <p:nvSpPr>
          <p:cNvPr id="48" name="TextBox 47"/>
          <p:cNvSpPr txBox="1"/>
          <p:nvPr/>
        </p:nvSpPr>
        <p:spPr>
          <a:xfrm>
            <a:off x="2531295" y="7374495"/>
            <a:ext cx="2249334" cy="738664"/>
          </a:xfrm>
          <a:prstGeom prst="rect">
            <a:avLst/>
          </a:prstGeom>
          <a:solidFill>
            <a:srgbClr val="003300"/>
          </a:solidFill>
        </p:spPr>
        <p:txBody>
          <a:bodyPr wrap="none" rtlCol="0" anchor="ctr">
            <a:spAutoFit/>
          </a:bodyPr>
          <a:lstStyle/>
          <a:p>
            <a:r>
              <a:rPr lang="en-US" sz="4200">
                <a:solidFill>
                  <a:schemeClr val="bg1"/>
                </a:solidFill>
                <a:latin typeface="Arial" pitchFamily="34" charset="0"/>
                <a:cs typeface="Arial" pitchFamily="34" charset="0"/>
              </a:rPr>
              <a:t>DOCSIS</a:t>
            </a:r>
          </a:p>
        </p:txBody>
      </p:sp>
      <p:sp>
        <p:nvSpPr>
          <p:cNvPr id="30" name="Left-Right Arrow 29"/>
          <p:cNvSpPr/>
          <p:nvPr/>
        </p:nvSpPr>
        <p:spPr>
          <a:xfrm>
            <a:off x="4884564" y="7126605"/>
            <a:ext cx="7543800" cy="1234440"/>
          </a:xfrm>
          <a:prstGeom prst="leftRightArrow">
            <a:avLst/>
          </a:prstGeom>
          <a:solidFill>
            <a:srgbClr val="117FC2">
              <a:alpha val="80000"/>
            </a:srgbClr>
          </a:solidFill>
          <a:ln w="28575">
            <a:solidFill>
              <a:srgbClr val="0C4C7D"/>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en-US" sz="2700">
                <a:latin typeface="+mj-lt"/>
              </a:rPr>
              <a:t>Carry Packets Over Each Network</a:t>
            </a:r>
          </a:p>
        </p:txBody>
      </p:sp>
      <p:sp>
        <p:nvSpPr>
          <p:cNvPr id="9" name="TextBox 8"/>
          <p:cNvSpPr txBox="1"/>
          <p:nvPr/>
        </p:nvSpPr>
        <p:spPr>
          <a:xfrm>
            <a:off x="2422710" y="5825730"/>
            <a:ext cx="2299156" cy="738664"/>
          </a:xfrm>
          <a:prstGeom prst="rect">
            <a:avLst/>
          </a:prstGeom>
          <a:solidFill>
            <a:srgbClr val="990000"/>
          </a:solidFill>
        </p:spPr>
        <p:txBody>
          <a:bodyPr wrap="none" rtlCol="0" anchor="ctr">
            <a:spAutoFit/>
          </a:bodyPr>
          <a:lstStyle/>
          <a:p>
            <a:r>
              <a:rPr lang="en-US" sz="4200">
                <a:solidFill>
                  <a:schemeClr val="bg1"/>
                </a:solidFill>
                <a:latin typeface="Arial" pitchFamily="34" charset="0"/>
                <a:cs typeface="Arial" pitchFamily="34" charset="0"/>
              </a:rPr>
              <a:t>PACKET</a:t>
            </a:r>
          </a:p>
        </p:txBody>
      </p:sp>
      <p:sp>
        <p:nvSpPr>
          <p:cNvPr id="44" name="TextBox 43"/>
          <p:cNvSpPr txBox="1"/>
          <p:nvPr/>
        </p:nvSpPr>
        <p:spPr>
          <a:xfrm>
            <a:off x="7433585" y="5825730"/>
            <a:ext cx="2299156" cy="738664"/>
          </a:xfrm>
          <a:prstGeom prst="rect">
            <a:avLst/>
          </a:prstGeom>
          <a:solidFill>
            <a:srgbClr val="990000"/>
          </a:solidFill>
        </p:spPr>
        <p:txBody>
          <a:bodyPr wrap="none" rtlCol="0" anchor="ctr">
            <a:spAutoFit/>
          </a:bodyPr>
          <a:lstStyle/>
          <a:p>
            <a:r>
              <a:rPr lang="en-US" sz="4200">
                <a:solidFill>
                  <a:schemeClr val="bg1"/>
                </a:solidFill>
                <a:latin typeface="Arial" pitchFamily="34" charset="0"/>
                <a:cs typeface="Arial" pitchFamily="34" charset="0"/>
              </a:rPr>
              <a:t>PACKET</a:t>
            </a:r>
          </a:p>
        </p:txBody>
      </p:sp>
      <p:sp>
        <p:nvSpPr>
          <p:cNvPr id="29" name="Left-Right Arrow 28"/>
          <p:cNvSpPr/>
          <p:nvPr/>
        </p:nvSpPr>
        <p:spPr>
          <a:xfrm>
            <a:off x="4887452" y="5577840"/>
            <a:ext cx="7543800" cy="1234440"/>
          </a:xfrm>
          <a:prstGeom prst="leftRightArrow">
            <a:avLst/>
          </a:prstGeom>
          <a:solidFill>
            <a:srgbClr val="117FC2">
              <a:alpha val="80000"/>
            </a:srgbClr>
          </a:solidFill>
          <a:ln w="28575">
            <a:solidFill>
              <a:srgbClr val="0C4C7D"/>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en-US" sz="2700">
                <a:latin typeface="+mj-lt"/>
              </a:rPr>
              <a:t>Route Packets Across Internetwork</a:t>
            </a:r>
          </a:p>
        </p:txBody>
      </p:sp>
      <p:sp>
        <p:nvSpPr>
          <p:cNvPr id="2" name="Title 1"/>
          <p:cNvSpPr>
            <a:spLocks noGrp="1"/>
          </p:cNvSpPr>
          <p:nvPr>
            <p:ph type="title"/>
          </p:nvPr>
        </p:nvSpPr>
        <p:spPr/>
        <p:txBody>
          <a:bodyPr/>
          <a:lstStyle/>
          <a:p>
            <a:r>
              <a:rPr lang="en-US"/>
              <a:t>Applying the Analogy</a:t>
            </a:r>
          </a:p>
        </p:txBody>
      </p:sp>
      <p:pic>
        <p:nvPicPr>
          <p:cNvPr id="7" name="Picture 6"/>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3337110" y="1683639"/>
            <a:ext cx="1549215" cy="1693926"/>
          </a:xfrm>
          <a:prstGeom prst="rect">
            <a:avLst/>
          </a:prstGeom>
        </p:spPr>
      </p:pic>
      <p:grpSp>
        <p:nvGrpSpPr>
          <p:cNvPr id="17" name="Group 16"/>
          <p:cNvGrpSpPr>
            <a:grpSpLocks noChangeAspect="1"/>
          </p:cNvGrpSpPr>
          <p:nvPr/>
        </p:nvGrpSpPr>
        <p:grpSpPr>
          <a:xfrm>
            <a:off x="3188520" y="3479181"/>
            <a:ext cx="1685343" cy="1830054"/>
            <a:chOff x="-1247372" y="2456512"/>
            <a:chExt cx="1182697" cy="1284248"/>
          </a:xfrm>
        </p:grpSpPr>
        <p:pic>
          <p:nvPicPr>
            <p:cNvPr id="77" name="Picture 76"/>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609603" y="3138982"/>
              <a:ext cx="544927" cy="601777"/>
            </a:xfrm>
            <a:prstGeom prst="rect">
              <a:avLst/>
            </a:prstGeom>
          </p:spPr>
        </p:pic>
        <p:pic>
          <p:nvPicPr>
            <p:cNvPr id="78" name="Picture 77"/>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614152" y="2456512"/>
              <a:ext cx="549477" cy="591490"/>
            </a:xfrm>
            <a:prstGeom prst="rect">
              <a:avLst/>
            </a:prstGeom>
          </p:spPr>
        </p:pic>
        <p:pic>
          <p:nvPicPr>
            <p:cNvPr id="79" name="Picture 78"/>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1247372" y="3143531"/>
              <a:ext cx="546789" cy="597229"/>
            </a:xfrm>
            <a:prstGeom prst="rect">
              <a:avLst/>
            </a:prstGeom>
          </p:spPr>
        </p:pic>
        <p:pic>
          <p:nvPicPr>
            <p:cNvPr id="80" name="Picture 79"/>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1247371" y="2456512"/>
              <a:ext cx="546788" cy="591489"/>
            </a:xfrm>
            <a:prstGeom prst="rect">
              <a:avLst/>
            </a:prstGeom>
          </p:spPr>
        </p:pic>
      </p:grpSp>
      <p:sp>
        <p:nvSpPr>
          <p:cNvPr id="5" name="Left-Right Arrow 4"/>
          <p:cNvSpPr/>
          <p:nvPr/>
        </p:nvSpPr>
        <p:spPr>
          <a:xfrm>
            <a:off x="4899531" y="1913382"/>
            <a:ext cx="7543800" cy="1234440"/>
          </a:xfrm>
          <a:prstGeom prst="leftRightArrow">
            <a:avLst/>
          </a:prstGeom>
          <a:solidFill>
            <a:srgbClr val="117FC2">
              <a:alpha val="80000"/>
            </a:srgbClr>
          </a:solidFill>
          <a:ln w="28575">
            <a:solidFill>
              <a:srgbClr val="0C4C7D"/>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en-US" sz="2700">
                <a:latin typeface="+mj-lt"/>
              </a:rPr>
              <a:t>Something to be Sent</a:t>
            </a:r>
          </a:p>
        </p:txBody>
      </p:sp>
      <p:sp>
        <p:nvSpPr>
          <p:cNvPr id="28" name="Left-Right Arrow 27"/>
          <p:cNvSpPr/>
          <p:nvPr/>
        </p:nvSpPr>
        <p:spPr>
          <a:xfrm>
            <a:off x="4887069" y="3776988"/>
            <a:ext cx="7543800" cy="1234440"/>
          </a:xfrm>
          <a:prstGeom prst="leftRightArrow">
            <a:avLst/>
          </a:prstGeom>
          <a:solidFill>
            <a:srgbClr val="117FC2">
              <a:alpha val="80000"/>
            </a:srgbClr>
          </a:solidFill>
          <a:ln w="28575">
            <a:solidFill>
              <a:srgbClr val="0C4C7D"/>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en-US" sz="2700">
                <a:latin typeface="+mj-lt"/>
              </a:rPr>
              <a:t>Break it up for Sending</a:t>
            </a:r>
          </a:p>
        </p:txBody>
      </p:sp>
      <p:sp>
        <p:nvSpPr>
          <p:cNvPr id="117" name="Rectangle 116"/>
          <p:cNvSpPr/>
          <p:nvPr/>
        </p:nvSpPr>
        <p:spPr>
          <a:xfrm>
            <a:off x="13716000" y="2286001"/>
            <a:ext cx="2286000" cy="801614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1" name="TextBox 50"/>
          <p:cNvSpPr txBox="1"/>
          <p:nvPr/>
        </p:nvSpPr>
        <p:spPr>
          <a:xfrm>
            <a:off x="12362198" y="8881470"/>
            <a:ext cx="1412566" cy="738664"/>
          </a:xfrm>
          <a:prstGeom prst="rect">
            <a:avLst/>
          </a:prstGeom>
          <a:solidFill>
            <a:srgbClr val="660066"/>
          </a:solidFill>
        </p:spPr>
        <p:txBody>
          <a:bodyPr wrap="none" rtlCol="0" anchor="ctr">
            <a:spAutoFit/>
          </a:bodyPr>
          <a:lstStyle/>
          <a:p>
            <a:r>
              <a:rPr lang="en-US" sz="4200">
                <a:solidFill>
                  <a:schemeClr val="bg1"/>
                </a:solidFill>
                <a:latin typeface="Arial" pitchFamily="34" charset="0"/>
                <a:cs typeface="Arial" pitchFamily="34" charset="0"/>
              </a:rPr>
              <a:t>Fiber</a:t>
            </a:r>
          </a:p>
        </p:txBody>
      </p:sp>
      <p:sp>
        <p:nvSpPr>
          <p:cNvPr id="47" name="TextBox 46"/>
          <p:cNvSpPr txBox="1"/>
          <p:nvPr/>
        </p:nvSpPr>
        <p:spPr>
          <a:xfrm>
            <a:off x="12447965" y="7374495"/>
            <a:ext cx="2220480" cy="738664"/>
          </a:xfrm>
          <a:prstGeom prst="rect">
            <a:avLst/>
          </a:prstGeom>
          <a:solidFill>
            <a:srgbClr val="003300"/>
          </a:solidFill>
        </p:spPr>
        <p:txBody>
          <a:bodyPr wrap="none" rtlCol="0" anchor="ctr">
            <a:spAutoFit/>
          </a:bodyPr>
          <a:lstStyle/>
          <a:p>
            <a:r>
              <a:rPr lang="en-US" sz="4200">
                <a:solidFill>
                  <a:schemeClr val="bg1"/>
                </a:solidFill>
                <a:latin typeface="Arial" pitchFamily="34" charset="0"/>
                <a:cs typeface="Arial" pitchFamily="34" charset="0"/>
              </a:rPr>
              <a:t>Ethernet</a:t>
            </a:r>
          </a:p>
        </p:txBody>
      </p:sp>
      <p:sp>
        <p:nvSpPr>
          <p:cNvPr id="45" name="TextBox 44"/>
          <p:cNvSpPr txBox="1"/>
          <p:nvPr/>
        </p:nvSpPr>
        <p:spPr>
          <a:xfrm>
            <a:off x="12450852" y="5825730"/>
            <a:ext cx="2299156" cy="738664"/>
          </a:xfrm>
          <a:prstGeom prst="rect">
            <a:avLst/>
          </a:prstGeom>
          <a:solidFill>
            <a:srgbClr val="990000"/>
          </a:solidFill>
        </p:spPr>
        <p:txBody>
          <a:bodyPr wrap="none" rtlCol="0" anchor="ctr">
            <a:spAutoFit/>
          </a:bodyPr>
          <a:lstStyle/>
          <a:p>
            <a:r>
              <a:rPr lang="en-US" sz="4200">
                <a:solidFill>
                  <a:schemeClr val="bg1"/>
                </a:solidFill>
                <a:latin typeface="Arial" pitchFamily="34" charset="0"/>
                <a:cs typeface="Arial" pitchFamily="34" charset="0"/>
              </a:rPr>
              <a:t>PACKET</a:t>
            </a:r>
          </a:p>
        </p:txBody>
      </p:sp>
      <p:pic>
        <p:nvPicPr>
          <p:cNvPr id="76" name="Picture 75"/>
          <p:cNvPicPr>
            <a:picLocks noChangeAspect="1"/>
          </p:cNvPicPr>
          <p:nvPr/>
        </p:nvPicPr>
        <p:blipFill rotWithShape="1">
          <a:blip r:embed="rId1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2462932" y="1683639"/>
            <a:ext cx="1549215" cy="1693926"/>
          </a:xfrm>
          <a:prstGeom prst="rect">
            <a:avLst/>
          </a:prstGeom>
        </p:spPr>
      </p:pic>
      <p:grpSp>
        <p:nvGrpSpPr>
          <p:cNvPr id="81" name="Group 80"/>
          <p:cNvGrpSpPr>
            <a:grpSpLocks noChangeAspect="1"/>
          </p:cNvGrpSpPr>
          <p:nvPr/>
        </p:nvGrpSpPr>
        <p:grpSpPr>
          <a:xfrm>
            <a:off x="12450470" y="3479181"/>
            <a:ext cx="1685343" cy="1830054"/>
            <a:chOff x="-1247372" y="2456512"/>
            <a:chExt cx="1182697" cy="1284248"/>
          </a:xfrm>
        </p:grpSpPr>
        <p:pic>
          <p:nvPicPr>
            <p:cNvPr id="82" name="Picture 81"/>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609603" y="3138982"/>
              <a:ext cx="544927" cy="601777"/>
            </a:xfrm>
            <a:prstGeom prst="rect">
              <a:avLst/>
            </a:prstGeom>
          </p:spPr>
        </p:pic>
        <p:pic>
          <p:nvPicPr>
            <p:cNvPr id="83" name="Picture 82"/>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614152" y="2456512"/>
              <a:ext cx="549477" cy="591490"/>
            </a:xfrm>
            <a:prstGeom prst="rect">
              <a:avLst/>
            </a:prstGeom>
          </p:spPr>
        </p:pic>
        <p:pic>
          <p:nvPicPr>
            <p:cNvPr id="84" name="Picture 83"/>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1247372" y="3143531"/>
              <a:ext cx="546789" cy="597229"/>
            </a:xfrm>
            <a:prstGeom prst="rect">
              <a:avLst/>
            </a:prstGeom>
          </p:spPr>
        </p:pic>
        <p:pic>
          <p:nvPicPr>
            <p:cNvPr id="85" name="Picture 84"/>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1247371" y="2456512"/>
              <a:ext cx="546788" cy="591489"/>
            </a:xfrm>
            <a:prstGeom prst="rect">
              <a:avLst/>
            </a:prstGeom>
          </p:spPr>
        </p:pic>
      </p:grpSp>
    </p:spTree>
    <p:custDataLst>
      <p:tags r:id="rId1"/>
    </p:custDataLst>
    <p:extLst>
      <p:ext uri="{BB962C8B-B14F-4D97-AF65-F5344CB8AC3E}">
        <p14:creationId xmlns:p14="http://schemas.microsoft.com/office/powerpoint/2010/main" val="338848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1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76"/>
                                        </p:tgtEl>
                                        <p:attrNameLst>
                                          <p:attrName>style.visibility</p:attrName>
                                        </p:attrNameLst>
                                      </p:cBhvr>
                                      <p:to>
                                        <p:strVal val="visible"/>
                                      </p:to>
                                    </p:set>
                                    <p:animEffect transition="in" filter="fade">
                                      <p:cBhvr>
                                        <p:cTn id="16" dur="1000"/>
                                        <p:tgtEl>
                                          <p:spTgt spid="76"/>
                                        </p:tgtEl>
                                      </p:cBhvr>
                                    </p:animEffect>
                                  </p:childTnLst>
                                </p:cTn>
                              </p:par>
                              <p:par>
                                <p:cTn id="17" presetID="10" presetClass="exit" presetSubtype="0" fill="hold" grpId="0" nodeType="withEffect">
                                  <p:stCondLst>
                                    <p:cond delay="0"/>
                                  </p:stCondLst>
                                  <p:childTnLst>
                                    <p:animEffect transition="out" filter="fade">
                                      <p:cBhvr>
                                        <p:cTn id="18" dur="1000"/>
                                        <p:tgtEl>
                                          <p:spTgt spid="87"/>
                                        </p:tgtEl>
                                      </p:cBhvr>
                                    </p:animEffect>
                                    <p:set>
                                      <p:cBhvr>
                                        <p:cTn id="19" dur="1" fill="hold">
                                          <p:stCondLst>
                                            <p:cond delay="999"/>
                                          </p:stCondLst>
                                        </p:cTn>
                                        <p:tgtEl>
                                          <p:spTgt spid="87"/>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1000"/>
                                        <p:tgtEl>
                                          <p:spTgt spid="88"/>
                                        </p:tgtEl>
                                      </p:cBhvr>
                                    </p:animEffect>
                                    <p:set>
                                      <p:cBhvr>
                                        <p:cTn id="22" dur="1" fill="hold">
                                          <p:stCondLst>
                                            <p:cond delay="999"/>
                                          </p:stCondLst>
                                        </p:cTn>
                                        <p:tgtEl>
                                          <p:spTgt spid="88"/>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1000"/>
                                        <p:tgtEl>
                                          <p:spTgt spid="89"/>
                                        </p:tgtEl>
                                      </p:cBhvr>
                                    </p:animEffect>
                                    <p:set>
                                      <p:cBhvr>
                                        <p:cTn id="25" dur="1" fill="hold">
                                          <p:stCondLst>
                                            <p:cond delay="999"/>
                                          </p:stCondLst>
                                        </p:cTn>
                                        <p:tgtEl>
                                          <p:spTgt spid="89"/>
                                        </p:tgtEl>
                                        <p:attrNameLst>
                                          <p:attrName>style.visibility</p:attrName>
                                        </p:attrNameLst>
                                      </p:cBhvr>
                                      <p:to>
                                        <p:strVal val="hidden"/>
                                      </p:to>
                                    </p:set>
                                  </p:childTnLst>
                                </p:cTn>
                              </p:par>
                            </p:childTnLst>
                          </p:cTn>
                        </p:par>
                        <p:par>
                          <p:cTn id="26" fill="hold">
                            <p:stCondLst>
                              <p:cond delay="1000"/>
                            </p:stCondLst>
                            <p:childTnLst>
                              <p:par>
                                <p:cTn id="27" presetID="17" presetClass="entr" presetSubtype="1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1000" fill="hold"/>
                                        <p:tgtEl>
                                          <p:spTgt spid="5"/>
                                        </p:tgtEl>
                                        <p:attrNameLst>
                                          <p:attrName>ppt_w</p:attrName>
                                        </p:attrNameLst>
                                      </p:cBhvr>
                                      <p:tavLst>
                                        <p:tav tm="0">
                                          <p:val>
                                            <p:fltVal val="0"/>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childTnLst>
                                </p:cTn>
                              </p:par>
                              <p:par>
                                <p:cTn id="36" presetID="10" presetClass="entr" presetSubtype="0" fill="hold" nodeType="withEffect">
                                  <p:stCondLst>
                                    <p:cond delay="0"/>
                                  </p:stCondLst>
                                  <p:childTnLst>
                                    <p:set>
                                      <p:cBhvr>
                                        <p:cTn id="37" dur="1" fill="hold">
                                          <p:stCondLst>
                                            <p:cond delay="0"/>
                                          </p:stCondLst>
                                        </p:cTn>
                                        <p:tgtEl>
                                          <p:spTgt spid="81"/>
                                        </p:tgtEl>
                                        <p:attrNameLst>
                                          <p:attrName>style.visibility</p:attrName>
                                        </p:attrNameLst>
                                      </p:cBhvr>
                                      <p:to>
                                        <p:strVal val="visible"/>
                                      </p:to>
                                    </p:set>
                                    <p:animEffect transition="in" filter="fade">
                                      <p:cBhvr>
                                        <p:cTn id="38" dur="1000"/>
                                        <p:tgtEl>
                                          <p:spTgt spid="81"/>
                                        </p:tgtEl>
                                      </p:cBhvr>
                                    </p:animEffect>
                                  </p:childTnLst>
                                </p:cTn>
                              </p:par>
                              <p:par>
                                <p:cTn id="39" presetID="10" presetClass="exit" presetSubtype="0" fill="hold" nodeType="withEffect">
                                  <p:stCondLst>
                                    <p:cond delay="0"/>
                                  </p:stCondLst>
                                  <p:childTnLst>
                                    <p:animEffect transition="out" filter="fade">
                                      <p:cBhvr>
                                        <p:cTn id="40" dur="1000"/>
                                        <p:tgtEl>
                                          <p:spTgt spid="91"/>
                                        </p:tgtEl>
                                      </p:cBhvr>
                                    </p:animEffect>
                                    <p:set>
                                      <p:cBhvr>
                                        <p:cTn id="41" dur="1" fill="hold">
                                          <p:stCondLst>
                                            <p:cond delay="999"/>
                                          </p:stCondLst>
                                        </p:cTn>
                                        <p:tgtEl>
                                          <p:spTgt spid="91"/>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1000"/>
                                        <p:tgtEl>
                                          <p:spTgt spid="96"/>
                                        </p:tgtEl>
                                      </p:cBhvr>
                                    </p:animEffect>
                                    <p:set>
                                      <p:cBhvr>
                                        <p:cTn id="44" dur="1" fill="hold">
                                          <p:stCondLst>
                                            <p:cond delay="999"/>
                                          </p:stCondLst>
                                        </p:cTn>
                                        <p:tgtEl>
                                          <p:spTgt spid="96"/>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1000"/>
                                        <p:tgtEl>
                                          <p:spTgt spid="90"/>
                                        </p:tgtEl>
                                      </p:cBhvr>
                                    </p:animEffect>
                                    <p:set>
                                      <p:cBhvr>
                                        <p:cTn id="47" dur="1" fill="hold">
                                          <p:stCondLst>
                                            <p:cond delay="999"/>
                                          </p:stCondLst>
                                        </p:cTn>
                                        <p:tgtEl>
                                          <p:spTgt spid="90"/>
                                        </p:tgtEl>
                                        <p:attrNameLst>
                                          <p:attrName>style.visibility</p:attrName>
                                        </p:attrNameLst>
                                      </p:cBhvr>
                                      <p:to>
                                        <p:strVal val="hidden"/>
                                      </p:to>
                                    </p:set>
                                  </p:childTnLst>
                                </p:cTn>
                              </p:par>
                            </p:childTnLst>
                          </p:cTn>
                        </p:par>
                        <p:par>
                          <p:cTn id="48" fill="hold">
                            <p:stCondLst>
                              <p:cond delay="1000"/>
                            </p:stCondLst>
                            <p:childTnLst>
                              <p:par>
                                <p:cTn id="49" presetID="17" presetClass="entr" presetSubtype="10" fill="hold" grpId="0" nodeType="after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p:cTn id="51" dur="1000" fill="hold"/>
                                        <p:tgtEl>
                                          <p:spTgt spid="28"/>
                                        </p:tgtEl>
                                        <p:attrNameLst>
                                          <p:attrName>ppt_w</p:attrName>
                                        </p:attrNameLst>
                                      </p:cBhvr>
                                      <p:tavLst>
                                        <p:tav tm="0">
                                          <p:val>
                                            <p:fltVal val="0"/>
                                          </p:val>
                                        </p:tav>
                                        <p:tav tm="100000">
                                          <p:val>
                                            <p:strVal val="#ppt_w"/>
                                          </p:val>
                                        </p:tav>
                                      </p:tavLst>
                                    </p:anim>
                                    <p:anim calcmode="lin" valueType="num">
                                      <p:cBhvr>
                                        <p:cTn id="52" dur="1000" fill="hold"/>
                                        <p:tgtEl>
                                          <p:spTgt spid="28"/>
                                        </p:tgtEl>
                                        <p:attrNameLst>
                                          <p:attrName>ppt_h</p:attrName>
                                        </p:attrNameLst>
                                      </p:cBhvr>
                                      <p:tavLst>
                                        <p:tav tm="0">
                                          <p:val>
                                            <p:strVal val="#ppt_h"/>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1000"/>
                                        <p:tgtEl>
                                          <p:spTgt spid="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fade">
                                      <p:cBhvr>
                                        <p:cTn id="60" dur="1000"/>
                                        <p:tgtEl>
                                          <p:spTgt spid="4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fade">
                                      <p:cBhvr>
                                        <p:cTn id="63" dur="1000"/>
                                        <p:tgtEl>
                                          <p:spTgt spid="44"/>
                                        </p:tgtEl>
                                      </p:cBhvr>
                                    </p:animEffect>
                                  </p:childTnLst>
                                </p:cTn>
                              </p:par>
                              <p:par>
                                <p:cTn id="64" presetID="10" presetClass="exit" presetSubtype="0" fill="hold" nodeType="withEffect">
                                  <p:stCondLst>
                                    <p:cond delay="0"/>
                                  </p:stCondLst>
                                  <p:childTnLst>
                                    <p:animEffect transition="out" filter="fade">
                                      <p:cBhvr>
                                        <p:cTn id="65" dur="1000"/>
                                        <p:tgtEl>
                                          <p:spTgt spid="103"/>
                                        </p:tgtEl>
                                      </p:cBhvr>
                                    </p:animEffect>
                                    <p:set>
                                      <p:cBhvr>
                                        <p:cTn id="66" dur="1" fill="hold">
                                          <p:stCondLst>
                                            <p:cond delay="999"/>
                                          </p:stCondLst>
                                        </p:cTn>
                                        <p:tgtEl>
                                          <p:spTgt spid="103"/>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1000"/>
                                        <p:tgtEl>
                                          <p:spTgt spid="101"/>
                                        </p:tgtEl>
                                      </p:cBhvr>
                                    </p:animEffect>
                                    <p:set>
                                      <p:cBhvr>
                                        <p:cTn id="69" dur="1" fill="hold">
                                          <p:stCondLst>
                                            <p:cond delay="999"/>
                                          </p:stCondLst>
                                        </p:cTn>
                                        <p:tgtEl>
                                          <p:spTgt spid="101"/>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1000"/>
                                        <p:tgtEl>
                                          <p:spTgt spid="104"/>
                                        </p:tgtEl>
                                      </p:cBhvr>
                                    </p:animEffect>
                                    <p:set>
                                      <p:cBhvr>
                                        <p:cTn id="72" dur="1" fill="hold">
                                          <p:stCondLst>
                                            <p:cond delay="999"/>
                                          </p:stCondLst>
                                        </p:cTn>
                                        <p:tgtEl>
                                          <p:spTgt spid="104"/>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1000"/>
                                        <p:tgtEl>
                                          <p:spTgt spid="102"/>
                                        </p:tgtEl>
                                      </p:cBhvr>
                                    </p:animEffect>
                                    <p:set>
                                      <p:cBhvr>
                                        <p:cTn id="75" dur="1" fill="hold">
                                          <p:stCondLst>
                                            <p:cond delay="999"/>
                                          </p:stCondLst>
                                        </p:cTn>
                                        <p:tgtEl>
                                          <p:spTgt spid="102"/>
                                        </p:tgtEl>
                                        <p:attrNameLst>
                                          <p:attrName>style.visibility</p:attrName>
                                        </p:attrNameLst>
                                      </p:cBhvr>
                                      <p:to>
                                        <p:strVal val="hidden"/>
                                      </p:to>
                                    </p:set>
                                  </p:childTnLst>
                                </p:cTn>
                              </p:par>
                            </p:childTnLst>
                          </p:cTn>
                        </p:par>
                        <p:par>
                          <p:cTn id="76" fill="hold">
                            <p:stCondLst>
                              <p:cond delay="1000"/>
                            </p:stCondLst>
                            <p:childTnLst>
                              <p:par>
                                <p:cTn id="77" presetID="17" presetClass="entr" presetSubtype="10" fill="hold" grpId="0" nodeType="afterEffect">
                                  <p:stCondLst>
                                    <p:cond delay="0"/>
                                  </p:stCondLst>
                                  <p:childTnLst>
                                    <p:set>
                                      <p:cBhvr>
                                        <p:cTn id="78" dur="1" fill="hold">
                                          <p:stCondLst>
                                            <p:cond delay="0"/>
                                          </p:stCondLst>
                                        </p:cTn>
                                        <p:tgtEl>
                                          <p:spTgt spid="29"/>
                                        </p:tgtEl>
                                        <p:attrNameLst>
                                          <p:attrName>style.visibility</p:attrName>
                                        </p:attrNameLst>
                                      </p:cBhvr>
                                      <p:to>
                                        <p:strVal val="visible"/>
                                      </p:to>
                                    </p:set>
                                    <p:anim calcmode="lin" valueType="num">
                                      <p:cBhvr>
                                        <p:cTn id="79" dur="1000" fill="hold"/>
                                        <p:tgtEl>
                                          <p:spTgt spid="29"/>
                                        </p:tgtEl>
                                        <p:attrNameLst>
                                          <p:attrName>ppt_w</p:attrName>
                                        </p:attrNameLst>
                                      </p:cBhvr>
                                      <p:tavLst>
                                        <p:tav tm="0">
                                          <p:val>
                                            <p:fltVal val="0"/>
                                          </p:val>
                                        </p:tav>
                                        <p:tav tm="100000">
                                          <p:val>
                                            <p:strVal val="#ppt_w"/>
                                          </p:val>
                                        </p:tav>
                                      </p:tavLst>
                                    </p:anim>
                                    <p:anim calcmode="lin" valueType="num">
                                      <p:cBhvr>
                                        <p:cTn id="80" dur="10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fade">
                                      <p:cBhvr>
                                        <p:cTn id="85" dur="1000"/>
                                        <p:tgtEl>
                                          <p:spTgt spid="10"/>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7"/>
                                        </p:tgtEl>
                                        <p:attrNameLst>
                                          <p:attrName>style.visibility</p:attrName>
                                        </p:attrNameLst>
                                      </p:cBhvr>
                                      <p:to>
                                        <p:strVal val="visible"/>
                                      </p:to>
                                    </p:set>
                                    <p:animEffect transition="in" filter="fade">
                                      <p:cBhvr>
                                        <p:cTn id="88" dur="1000"/>
                                        <p:tgtEl>
                                          <p:spTgt spid="47"/>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48"/>
                                        </p:tgtEl>
                                        <p:attrNameLst>
                                          <p:attrName>style.visibility</p:attrName>
                                        </p:attrNameLst>
                                      </p:cBhvr>
                                      <p:to>
                                        <p:strVal val="visible"/>
                                      </p:to>
                                    </p:set>
                                    <p:animEffect transition="in" filter="fade">
                                      <p:cBhvr>
                                        <p:cTn id="91" dur="1000"/>
                                        <p:tgtEl>
                                          <p:spTgt spid="48"/>
                                        </p:tgtEl>
                                      </p:cBhvr>
                                    </p:animEffect>
                                  </p:childTnLst>
                                </p:cTn>
                              </p:par>
                              <p:par>
                                <p:cTn id="92" presetID="10" presetClass="exit" presetSubtype="0" fill="hold" nodeType="withEffect">
                                  <p:stCondLst>
                                    <p:cond delay="0"/>
                                  </p:stCondLst>
                                  <p:childTnLst>
                                    <p:animEffect transition="out" filter="fade">
                                      <p:cBhvr>
                                        <p:cTn id="93" dur="1000"/>
                                        <p:tgtEl>
                                          <p:spTgt spid="109"/>
                                        </p:tgtEl>
                                      </p:cBhvr>
                                    </p:animEffect>
                                    <p:set>
                                      <p:cBhvr>
                                        <p:cTn id="94" dur="1" fill="hold">
                                          <p:stCondLst>
                                            <p:cond delay="999"/>
                                          </p:stCondLst>
                                        </p:cTn>
                                        <p:tgtEl>
                                          <p:spTgt spid="109"/>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1000"/>
                                        <p:tgtEl>
                                          <p:spTgt spid="110"/>
                                        </p:tgtEl>
                                      </p:cBhvr>
                                    </p:animEffect>
                                    <p:set>
                                      <p:cBhvr>
                                        <p:cTn id="97" dur="1" fill="hold">
                                          <p:stCondLst>
                                            <p:cond delay="999"/>
                                          </p:stCondLst>
                                        </p:cTn>
                                        <p:tgtEl>
                                          <p:spTgt spid="110"/>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1000"/>
                                        <p:tgtEl>
                                          <p:spTgt spid="111"/>
                                        </p:tgtEl>
                                      </p:cBhvr>
                                    </p:animEffect>
                                    <p:set>
                                      <p:cBhvr>
                                        <p:cTn id="100" dur="1" fill="hold">
                                          <p:stCondLst>
                                            <p:cond delay="999"/>
                                          </p:stCondLst>
                                        </p:cTn>
                                        <p:tgtEl>
                                          <p:spTgt spid="111"/>
                                        </p:tgtEl>
                                        <p:attrNameLst>
                                          <p:attrName>style.visibility</p:attrName>
                                        </p:attrNameLst>
                                      </p:cBhvr>
                                      <p:to>
                                        <p:strVal val="hidden"/>
                                      </p:to>
                                    </p:set>
                                  </p:childTnLst>
                                </p:cTn>
                              </p:par>
                              <p:par>
                                <p:cTn id="101" presetID="10" presetClass="exit" presetSubtype="0" fill="hold" grpId="0" nodeType="withEffect">
                                  <p:stCondLst>
                                    <p:cond delay="0"/>
                                  </p:stCondLst>
                                  <p:childTnLst>
                                    <p:animEffect transition="out" filter="fade">
                                      <p:cBhvr>
                                        <p:cTn id="102" dur="1000"/>
                                        <p:tgtEl>
                                          <p:spTgt spid="112"/>
                                        </p:tgtEl>
                                      </p:cBhvr>
                                    </p:animEffect>
                                    <p:set>
                                      <p:cBhvr>
                                        <p:cTn id="103" dur="1" fill="hold">
                                          <p:stCondLst>
                                            <p:cond delay="999"/>
                                          </p:stCondLst>
                                        </p:cTn>
                                        <p:tgtEl>
                                          <p:spTgt spid="112"/>
                                        </p:tgtEl>
                                        <p:attrNameLst>
                                          <p:attrName>style.visibility</p:attrName>
                                        </p:attrNameLst>
                                      </p:cBhvr>
                                      <p:to>
                                        <p:strVal val="hidden"/>
                                      </p:to>
                                    </p:set>
                                  </p:childTnLst>
                                </p:cTn>
                              </p:par>
                            </p:childTnLst>
                          </p:cTn>
                        </p:par>
                        <p:par>
                          <p:cTn id="104" fill="hold">
                            <p:stCondLst>
                              <p:cond delay="1000"/>
                            </p:stCondLst>
                            <p:childTnLst>
                              <p:par>
                                <p:cTn id="105" presetID="17" presetClass="entr" presetSubtype="10" fill="hold" grpId="0" nodeType="afterEffect">
                                  <p:stCondLst>
                                    <p:cond delay="0"/>
                                  </p:stCondLst>
                                  <p:childTnLst>
                                    <p:set>
                                      <p:cBhvr>
                                        <p:cTn id="106" dur="1" fill="hold">
                                          <p:stCondLst>
                                            <p:cond delay="0"/>
                                          </p:stCondLst>
                                        </p:cTn>
                                        <p:tgtEl>
                                          <p:spTgt spid="30"/>
                                        </p:tgtEl>
                                        <p:attrNameLst>
                                          <p:attrName>style.visibility</p:attrName>
                                        </p:attrNameLst>
                                      </p:cBhvr>
                                      <p:to>
                                        <p:strVal val="visible"/>
                                      </p:to>
                                    </p:set>
                                    <p:anim calcmode="lin" valueType="num">
                                      <p:cBhvr>
                                        <p:cTn id="107" dur="1000" fill="hold"/>
                                        <p:tgtEl>
                                          <p:spTgt spid="30"/>
                                        </p:tgtEl>
                                        <p:attrNameLst>
                                          <p:attrName>ppt_w</p:attrName>
                                        </p:attrNameLst>
                                      </p:cBhvr>
                                      <p:tavLst>
                                        <p:tav tm="0">
                                          <p:val>
                                            <p:fltVal val="0"/>
                                          </p:val>
                                        </p:tav>
                                        <p:tav tm="100000">
                                          <p:val>
                                            <p:strVal val="#ppt_w"/>
                                          </p:val>
                                        </p:tav>
                                      </p:tavLst>
                                    </p:anim>
                                    <p:anim calcmode="lin" valueType="num">
                                      <p:cBhvr>
                                        <p:cTn id="108" dur="1000" fill="hold"/>
                                        <p:tgtEl>
                                          <p:spTgt spid="30"/>
                                        </p:tgtEl>
                                        <p:attrNameLst>
                                          <p:attrName>ppt_h</p:attrName>
                                        </p:attrNameLst>
                                      </p:cBhvr>
                                      <p:tavLst>
                                        <p:tav tm="0">
                                          <p:val>
                                            <p:strVal val="#ppt_h"/>
                                          </p:val>
                                        </p:tav>
                                        <p:tav tm="100000">
                                          <p:val>
                                            <p:strVal val="#ppt_h"/>
                                          </p:val>
                                        </p:tav>
                                      </p:tavLst>
                                    </p:anim>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50"/>
                                        </p:tgtEl>
                                        <p:attrNameLst>
                                          <p:attrName>style.visibility</p:attrName>
                                        </p:attrNameLst>
                                      </p:cBhvr>
                                      <p:to>
                                        <p:strVal val="visible"/>
                                      </p:to>
                                    </p:set>
                                    <p:animEffect transition="in" filter="fade">
                                      <p:cBhvr>
                                        <p:cTn id="113" dur="1000"/>
                                        <p:tgtEl>
                                          <p:spTgt spid="50"/>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51"/>
                                        </p:tgtEl>
                                        <p:attrNameLst>
                                          <p:attrName>style.visibility</p:attrName>
                                        </p:attrNameLst>
                                      </p:cBhvr>
                                      <p:to>
                                        <p:strVal val="visible"/>
                                      </p:to>
                                    </p:set>
                                    <p:animEffect transition="in" filter="fade">
                                      <p:cBhvr>
                                        <p:cTn id="116" dur="1000"/>
                                        <p:tgtEl>
                                          <p:spTgt spid="51"/>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49"/>
                                        </p:tgtEl>
                                        <p:attrNameLst>
                                          <p:attrName>style.visibility</p:attrName>
                                        </p:attrNameLst>
                                      </p:cBhvr>
                                      <p:to>
                                        <p:strVal val="visible"/>
                                      </p:to>
                                    </p:set>
                                    <p:animEffect transition="in" filter="fade">
                                      <p:cBhvr>
                                        <p:cTn id="119" dur="1000"/>
                                        <p:tgtEl>
                                          <p:spTgt spid="49"/>
                                        </p:tgtEl>
                                      </p:cBhvr>
                                    </p:animEffect>
                                  </p:childTnLst>
                                </p:cTn>
                              </p:par>
                              <p:par>
                                <p:cTn id="120" presetID="10" presetClass="exit" presetSubtype="0" fill="hold" nodeType="withEffect">
                                  <p:stCondLst>
                                    <p:cond delay="0"/>
                                  </p:stCondLst>
                                  <p:childTnLst>
                                    <p:animEffect transition="out" filter="fade">
                                      <p:cBhvr>
                                        <p:cTn id="121" dur="1000"/>
                                        <p:tgtEl>
                                          <p:spTgt spid="115"/>
                                        </p:tgtEl>
                                      </p:cBhvr>
                                    </p:animEffect>
                                    <p:set>
                                      <p:cBhvr>
                                        <p:cTn id="122" dur="1" fill="hold">
                                          <p:stCondLst>
                                            <p:cond delay="999"/>
                                          </p:stCondLst>
                                        </p:cTn>
                                        <p:tgtEl>
                                          <p:spTgt spid="115"/>
                                        </p:tgtEl>
                                        <p:attrNameLst>
                                          <p:attrName>style.visibility</p:attrName>
                                        </p:attrNameLst>
                                      </p:cBhvr>
                                      <p:to>
                                        <p:strVal val="hidden"/>
                                      </p:to>
                                    </p:set>
                                  </p:childTnLst>
                                </p:cTn>
                              </p:par>
                              <p:par>
                                <p:cTn id="123" presetID="10" presetClass="exit" presetSubtype="0" fill="hold" nodeType="withEffect">
                                  <p:stCondLst>
                                    <p:cond delay="0"/>
                                  </p:stCondLst>
                                  <p:childTnLst>
                                    <p:animEffect transition="out" filter="fade">
                                      <p:cBhvr>
                                        <p:cTn id="124" dur="1000"/>
                                        <p:tgtEl>
                                          <p:spTgt spid="114"/>
                                        </p:tgtEl>
                                      </p:cBhvr>
                                    </p:animEffect>
                                    <p:set>
                                      <p:cBhvr>
                                        <p:cTn id="125" dur="1" fill="hold">
                                          <p:stCondLst>
                                            <p:cond delay="999"/>
                                          </p:stCondLst>
                                        </p:cTn>
                                        <p:tgtEl>
                                          <p:spTgt spid="114"/>
                                        </p:tgtEl>
                                        <p:attrNameLst>
                                          <p:attrName>style.visibility</p:attrName>
                                        </p:attrNameLst>
                                      </p:cBhvr>
                                      <p:to>
                                        <p:strVal val="hidden"/>
                                      </p:to>
                                    </p:set>
                                  </p:childTnLst>
                                </p:cTn>
                              </p:par>
                              <p:par>
                                <p:cTn id="126" presetID="10" presetClass="exit" presetSubtype="0" fill="hold" nodeType="withEffect">
                                  <p:stCondLst>
                                    <p:cond delay="0"/>
                                  </p:stCondLst>
                                  <p:childTnLst>
                                    <p:animEffect transition="out" filter="fade">
                                      <p:cBhvr>
                                        <p:cTn id="127" dur="1000"/>
                                        <p:tgtEl>
                                          <p:spTgt spid="113"/>
                                        </p:tgtEl>
                                      </p:cBhvr>
                                    </p:animEffect>
                                    <p:set>
                                      <p:cBhvr>
                                        <p:cTn id="128" dur="1" fill="hold">
                                          <p:stCondLst>
                                            <p:cond delay="999"/>
                                          </p:stCondLst>
                                        </p:cTn>
                                        <p:tgtEl>
                                          <p:spTgt spid="113"/>
                                        </p:tgtEl>
                                        <p:attrNameLst>
                                          <p:attrName>style.visibility</p:attrName>
                                        </p:attrNameLst>
                                      </p:cBhvr>
                                      <p:to>
                                        <p:strVal val="hidden"/>
                                      </p:to>
                                    </p:set>
                                  </p:childTnLst>
                                </p:cTn>
                              </p:par>
                              <p:par>
                                <p:cTn id="129" presetID="10" presetClass="exit" presetSubtype="0" fill="hold" grpId="0" nodeType="withEffect">
                                  <p:stCondLst>
                                    <p:cond delay="0"/>
                                  </p:stCondLst>
                                  <p:childTnLst>
                                    <p:animEffect transition="out" filter="fade">
                                      <p:cBhvr>
                                        <p:cTn id="130" dur="1000"/>
                                        <p:tgtEl>
                                          <p:spTgt spid="116"/>
                                        </p:tgtEl>
                                      </p:cBhvr>
                                    </p:animEffect>
                                    <p:set>
                                      <p:cBhvr>
                                        <p:cTn id="131" dur="1" fill="hold">
                                          <p:stCondLst>
                                            <p:cond delay="999"/>
                                          </p:stCondLst>
                                        </p:cTn>
                                        <p:tgtEl>
                                          <p:spTgt spid="116"/>
                                        </p:tgtEl>
                                        <p:attrNameLst>
                                          <p:attrName>style.visibility</p:attrName>
                                        </p:attrNameLst>
                                      </p:cBhvr>
                                      <p:to>
                                        <p:strVal val="hidden"/>
                                      </p:to>
                                    </p:set>
                                  </p:childTnLst>
                                </p:cTn>
                              </p:par>
                            </p:childTnLst>
                          </p:cTn>
                        </p:par>
                        <p:par>
                          <p:cTn id="132" fill="hold">
                            <p:stCondLst>
                              <p:cond delay="1000"/>
                            </p:stCondLst>
                            <p:childTnLst>
                              <p:par>
                                <p:cTn id="133" presetID="17" presetClass="entr" presetSubtype="10" fill="hold" grpId="0" nodeType="afterEffect">
                                  <p:stCondLst>
                                    <p:cond delay="0"/>
                                  </p:stCondLst>
                                  <p:childTnLst>
                                    <p:set>
                                      <p:cBhvr>
                                        <p:cTn id="134" dur="1" fill="hold">
                                          <p:stCondLst>
                                            <p:cond delay="0"/>
                                          </p:stCondLst>
                                        </p:cTn>
                                        <p:tgtEl>
                                          <p:spTgt spid="31"/>
                                        </p:tgtEl>
                                        <p:attrNameLst>
                                          <p:attrName>style.visibility</p:attrName>
                                        </p:attrNameLst>
                                      </p:cBhvr>
                                      <p:to>
                                        <p:strVal val="visible"/>
                                      </p:to>
                                    </p:set>
                                    <p:anim calcmode="lin" valueType="num">
                                      <p:cBhvr>
                                        <p:cTn id="135" dur="1000" fill="hold"/>
                                        <p:tgtEl>
                                          <p:spTgt spid="31"/>
                                        </p:tgtEl>
                                        <p:attrNameLst>
                                          <p:attrName>ppt_w</p:attrName>
                                        </p:attrNameLst>
                                      </p:cBhvr>
                                      <p:tavLst>
                                        <p:tav tm="0">
                                          <p:val>
                                            <p:fltVal val="0"/>
                                          </p:val>
                                        </p:tav>
                                        <p:tav tm="100000">
                                          <p:val>
                                            <p:strVal val="#ppt_w"/>
                                          </p:val>
                                        </p:tav>
                                      </p:tavLst>
                                    </p:anim>
                                    <p:anim calcmode="lin" valueType="num">
                                      <p:cBhvr>
                                        <p:cTn id="136" dur="1000" fill="hold"/>
                                        <p:tgtEl>
                                          <p:spTgt spid="31"/>
                                        </p:tgtEl>
                                        <p:attrNameLst>
                                          <p:attrName>ppt_h</p:attrName>
                                        </p:attrNameLst>
                                      </p:cBhvr>
                                      <p:tavLst>
                                        <p:tav tm="0">
                                          <p:val>
                                            <p:strVal val="#ppt_h"/>
                                          </p:val>
                                        </p:tav>
                                        <p:tav tm="100000">
                                          <p:val>
                                            <p:strVal val="#ppt_h"/>
                                          </p:val>
                                        </p:tav>
                                      </p:tavLst>
                                    </p:anim>
                                  </p:childTnLst>
                                </p:cTn>
                              </p:par>
                              <p:par>
                                <p:cTn id="137" presetID="10" presetClass="entr" presetSubtype="0" fill="hold" grpId="0" nodeType="withEffect">
                                  <p:stCondLst>
                                    <p:cond delay="0"/>
                                  </p:stCondLst>
                                  <p:childTnLst>
                                    <p:set>
                                      <p:cBhvr>
                                        <p:cTn id="138" dur="1" fill="hold">
                                          <p:stCondLst>
                                            <p:cond delay="0"/>
                                          </p:stCondLst>
                                        </p:cTn>
                                        <p:tgtEl>
                                          <p:spTgt spid="86"/>
                                        </p:tgtEl>
                                        <p:attrNameLst>
                                          <p:attrName>style.visibility</p:attrName>
                                        </p:attrNameLst>
                                      </p:cBhvr>
                                      <p:to>
                                        <p:strVal val="visible"/>
                                      </p:to>
                                    </p:set>
                                    <p:animEffect transition="in" filter="fade">
                                      <p:cBhvr>
                                        <p:cTn id="139" dur="10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2" grpId="0" animBg="1"/>
      <p:bldP spid="102" grpId="0" animBg="1"/>
      <p:bldP spid="87" grpId="0" animBg="1"/>
      <p:bldP spid="90" grpId="0" animBg="1"/>
      <p:bldP spid="4" grpId="0" animBg="1"/>
      <p:bldP spid="49" grpId="0" animBg="1"/>
      <p:bldP spid="86" grpId="0" animBg="1"/>
      <p:bldP spid="50" grpId="0" animBg="1"/>
      <p:bldP spid="31" grpId="0" animBg="1"/>
      <p:bldP spid="10" grpId="0" animBg="1"/>
      <p:bldP spid="48" grpId="0" animBg="1"/>
      <p:bldP spid="30" grpId="0" animBg="1"/>
      <p:bldP spid="9" grpId="0" animBg="1"/>
      <p:bldP spid="44" grpId="0" animBg="1"/>
      <p:bldP spid="29" grpId="0" animBg="1"/>
      <p:bldP spid="5" grpId="0" animBg="1"/>
      <p:bldP spid="28" grpId="0" animBg="1"/>
      <p:bldP spid="117" grpId="0" animBg="1"/>
      <p:bldP spid="51" grpId="0" animBg="1"/>
      <p:bldP spid="47" grpId="0" animBg="1"/>
      <p:bldP spid="45"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UTM Final Thoughts</a:t>
            </a:r>
          </a:p>
        </p:txBody>
      </p:sp>
      <p:sp>
        <p:nvSpPr>
          <p:cNvPr id="3" name="Content Placeholder 2"/>
          <p:cNvSpPr>
            <a:spLocks noGrp="1"/>
          </p:cNvSpPr>
          <p:nvPr>
            <p:ph idx="1"/>
          </p:nvPr>
        </p:nvSpPr>
        <p:spPr/>
        <p:txBody>
          <a:bodyPr/>
          <a:lstStyle/>
          <a:p>
            <a:r>
              <a:rPr lang="en-US"/>
              <a:t>Properly evaluated and deployed, a UTM system </a:t>
            </a:r>
            <a:br>
              <a:rPr lang="en-US"/>
            </a:br>
            <a:r>
              <a:rPr lang="en-US"/>
              <a:t>can yield multiple benefits to a bank's security. </a:t>
            </a:r>
            <a:br>
              <a:rPr lang="en-US"/>
            </a:br>
            <a:r>
              <a:rPr lang="en-US"/>
              <a:t>UTMs offer consolidated reporting on the state </a:t>
            </a:r>
            <a:br>
              <a:rPr lang="en-US"/>
            </a:br>
            <a:r>
              <a:rPr lang="en-US"/>
              <a:t>of a network and associated infrastructure.</a:t>
            </a:r>
          </a:p>
          <a:p>
            <a:r>
              <a:rPr lang="en-US"/>
              <a:t>Normalizing data and management remain </a:t>
            </a:r>
            <a:br>
              <a:rPr lang="en-US"/>
            </a:br>
            <a:r>
              <a:rPr lang="en-US"/>
              <a:t>a responsibility of the bank and although </a:t>
            </a:r>
            <a:br>
              <a:rPr lang="en-US"/>
            </a:br>
            <a:r>
              <a:rPr lang="en-US"/>
              <a:t>difficult, is eased a bit via UTM</a:t>
            </a:r>
          </a:p>
          <a:p>
            <a:r>
              <a:rPr lang="en-US"/>
              <a:t>Small to medium-sized banks are probably </a:t>
            </a:r>
            <a:br>
              <a:rPr lang="en-US"/>
            </a:br>
            <a:r>
              <a:rPr lang="en-US"/>
              <a:t>served the best</a:t>
            </a:r>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824052" y="2557099"/>
            <a:ext cx="4500563" cy="8001000"/>
          </a:xfrm>
          <a:prstGeom prst="rect">
            <a:avLst/>
          </a:prstGeom>
        </p:spPr>
      </p:pic>
    </p:spTree>
    <p:custDataLst>
      <p:tags r:id="rId1"/>
    </p:custDataLst>
    <p:extLst>
      <p:ext uri="{BB962C8B-B14F-4D97-AF65-F5344CB8AC3E}">
        <p14:creationId xmlns:p14="http://schemas.microsoft.com/office/powerpoint/2010/main" val="26136280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8626" name="Rectangle 2"/>
          <p:cNvSpPr>
            <a:spLocks noGrp="1" noChangeArrowheads="1"/>
          </p:cNvSpPr>
          <p:nvPr>
            <p:ph type="title"/>
          </p:nvPr>
        </p:nvSpPr>
        <p:spPr/>
        <p:txBody>
          <a:bodyPr/>
          <a:lstStyle/>
          <a:p>
            <a:r>
              <a:rPr lang="en-US"/>
              <a:t>Summary</a:t>
            </a:r>
          </a:p>
        </p:txBody>
      </p:sp>
      <p:sp>
        <p:nvSpPr>
          <p:cNvPr id="1818627" name="Rectangle 3"/>
          <p:cNvSpPr>
            <a:spLocks noGrp="1" noChangeArrowheads="1"/>
          </p:cNvSpPr>
          <p:nvPr>
            <p:ph idx="1"/>
          </p:nvPr>
        </p:nvSpPr>
        <p:spPr/>
        <p:txBody>
          <a:bodyPr>
            <a:normAutofit fontScale="85000" lnSpcReduction="20000"/>
          </a:bodyPr>
          <a:lstStyle/>
          <a:p>
            <a:r>
              <a:rPr lang="en-US" dirty="0"/>
              <a:t>Looked at the concepts behind UTM</a:t>
            </a:r>
          </a:p>
          <a:p>
            <a:r>
              <a:rPr lang="en-US" dirty="0"/>
              <a:t>Discussed the benefits of UTM</a:t>
            </a:r>
          </a:p>
          <a:p>
            <a:r>
              <a:rPr lang="en-US" dirty="0"/>
              <a:t>Examined several options that exist for UTM’s</a:t>
            </a:r>
          </a:p>
          <a:p>
            <a:r>
              <a:rPr lang="en-US" dirty="0"/>
              <a:t>Examined UTM in a banking environment</a:t>
            </a:r>
          </a:p>
          <a:p>
            <a:r>
              <a:rPr lang="en-US" dirty="0"/>
              <a:t>Looked at UTM deployment alternatives</a:t>
            </a:r>
          </a:p>
          <a:p>
            <a:r>
              <a:rPr lang="en-US" dirty="0"/>
              <a:t>Key take-aways</a:t>
            </a:r>
          </a:p>
          <a:p>
            <a:pPr lvl="1"/>
            <a:r>
              <a:rPr lang="en-US" dirty="0"/>
              <a:t>UTM’s can be very sophisticated but actually designed to reduce </a:t>
            </a:r>
            <a:br>
              <a:rPr lang="en-US" dirty="0"/>
            </a:br>
            <a:r>
              <a:rPr lang="en-US" dirty="0"/>
              <a:t>management load when compared to individual components</a:t>
            </a:r>
          </a:p>
          <a:p>
            <a:pPr lvl="1"/>
            <a:r>
              <a:rPr lang="en-US" dirty="0"/>
              <a:t>Management is still needed</a:t>
            </a:r>
          </a:p>
          <a:p>
            <a:pPr lvl="1"/>
            <a:r>
              <a:rPr lang="en-US" dirty="0"/>
              <a:t>It could be a single point of vulnerability if not </a:t>
            </a:r>
            <a:br>
              <a:rPr lang="en-US" dirty="0"/>
            </a:br>
            <a:r>
              <a:rPr lang="en-US" dirty="0"/>
              <a:t>managed and secured well</a:t>
            </a:r>
          </a:p>
          <a:p>
            <a:pPr lvl="1"/>
            <a:r>
              <a:rPr lang="en-US" dirty="0"/>
              <a:t>Our task at a minimum is to determine</a:t>
            </a:r>
          </a:p>
          <a:p>
            <a:pPr lvl="2"/>
            <a:r>
              <a:rPr lang="en-US" dirty="0"/>
              <a:t>Who owns it? </a:t>
            </a:r>
          </a:p>
          <a:p>
            <a:pPr lvl="2"/>
            <a:r>
              <a:rPr lang="en-US" dirty="0"/>
              <a:t>Who manages it? </a:t>
            </a:r>
          </a:p>
          <a:p>
            <a:pPr lvl="2"/>
            <a:r>
              <a:rPr lang="en-US" dirty="0"/>
              <a:t>What policies exist for its operation and how consistent are they? </a:t>
            </a:r>
          </a:p>
          <a:p>
            <a:pPr lvl="1"/>
            <a:endParaRPr lang="en-US" dirty="0"/>
          </a:p>
          <a:p>
            <a:pPr>
              <a:buNone/>
            </a:pPr>
            <a:endParaRPr lang="en-US" dirty="0"/>
          </a:p>
          <a:p>
            <a:pPr>
              <a:buNone/>
            </a:pPr>
            <a:endParaRPr lang="en-US" dirty="0"/>
          </a:p>
        </p:txBody>
      </p:sp>
      <p:pic>
        <p:nvPicPr>
          <p:cNvPr id="6" name="Picture 1" descr="\\Col-srvr1\elmov\Library\Graphics\iStock_Other_Purchased_Graphics\PresenterMedia\dart_and_target_400_clr.png">
            <a:hlinkClick r:id="rId4" action="ppaction://hlinksldjump"/>
          </p:cNvPr>
          <p:cNvPicPr>
            <a:picLocks noChangeAspect="1" noChangeArrowheads="1"/>
          </p:cNvPicPr>
          <p:nvPr/>
        </p:nvPicPr>
        <p:blipFill>
          <a:blip r:embed="rId5" cstate="print"/>
          <a:srcRect/>
          <a:stretch>
            <a:fillRect/>
          </a:stretch>
        </p:blipFill>
        <p:spPr bwMode="auto">
          <a:xfrm>
            <a:off x="13347032" y="5676730"/>
            <a:ext cx="4114800" cy="4114800"/>
          </a:xfrm>
          <a:prstGeom prst="rect">
            <a:avLst/>
          </a:prstGeom>
          <a:noFill/>
        </p:spPr>
      </p:pic>
    </p:spTree>
    <p:custDataLst>
      <p:tags r:id="rId1"/>
    </p:custDataLst>
    <p:extLst>
      <p:ext uri="{BB962C8B-B14F-4D97-AF65-F5344CB8AC3E}">
        <p14:creationId xmlns:p14="http://schemas.microsoft.com/office/powerpoint/2010/main" val="95304807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68605-F50B-724C-9F58-848D46F2C376}"/>
              </a:ext>
            </a:extLst>
          </p:cNvPr>
          <p:cNvSpPr>
            <a:spLocks noGrp="1"/>
          </p:cNvSpPr>
          <p:nvPr>
            <p:ph type="title"/>
          </p:nvPr>
        </p:nvSpPr>
        <p:spPr/>
        <p:txBody>
          <a:bodyPr/>
          <a:lstStyle/>
          <a:p>
            <a:r>
              <a:rPr lang="en-US" dirty="0"/>
              <a:t>The Future of Firewalls (and this of class!)</a:t>
            </a:r>
          </a:p>
        </p:txBody>
      </p:sp>
      <p:sp>
        <p:nvSpPr>
          <p:cNvPr id="3" name="Content Placeholder 2">
            <a:extLst>
              <a:ext uri="{FF2B5EF4-FFF2-40B4-BE49-F238E27FC236}">
                <a16:creationId xmlns:a16="http://schemas.microsoft.com/office/drawing/2014/main" id="{395FC282-0637-7645-B9E6-46DE1DDCF030}"/>
              </a:ext>
            </a:extLst>
          </p:cNvPr>
          <p:cNvSpPr>
            <a:spLocks noGrp="1"/>
          </p:cNvSpPr>
          <p:nvPr>
            <p:ph idx="1"/>
          </p:nvPr>
        </p:nvSpPr>
        <p:spPr>
          <a:xfrm>
            <a:off x="1257300" y="2193130"/>
            <a:ext cx="15773400" cy="7662069"/>
          </a:xfrm>
        </p:spPr>
        <p:txBody>
          <a:bodyPr>
            <a:normAutofit/>
          </a:bodyPr>
          <a:lstStyle/>
          <a:p>
            <a:r>
              <a:rPr lang="en-US" dirty="0"/>
              <a:t>Perimeters</a:t>
            </a:r>
          </a:p>
          <a:p>
            <a:pPr lvl="1"/>
            <a:r>
              <a:rPr lang="en-US" dirty="0"/>
              <a:t>A classic firewall protects the network perimeter. Even if it’s a best-in-class NGFW or UTM box, is that good enough?</a:t>
            </a:r>
          </a:p>
          <a:p>
            <a:r>
              <a:rPr lang="en-US" dirty="0"/>
              <a:t>Zero-Trust Network Architectures (ZTNA)</a:t>
            </a:r>
          </a:p>
          <a:p>
            <a:pPr lvl="1"/>
            <a:r>
              <a:rPr lang="en-US" dirty="0"/>
              <a:t>We’ve done some reading and talking about this, is it the future of network security? Don’t banks need to adopt this kind of thinking?</a:t>
            </a:r>
          </a:p>
          <a:p>
            <a:r>
              <a:rPr lang="en-US" dirty="0"/>
              <a:t>Secure Access Service Edge (SASE)</a:t>
            </a:r>
          </a:p>
          <a:p>
            <a:pPr lvl="1"/>
            <a:r>
              <a:rPr lang="en-US" dirty="0"/>
              <a:t>As with ZTNA, SASE would seem to be an obvious future direction for banks.</a:t>
            </a:r>
          </a:p>
          <a:p>
            <a:r>
              <a:rPr lang="en-US" dirty="0"/>
              <a:t>Changing bank network architectures</a:t>
            </a:r>
          </a:p>
          <a:p>
            <a:pPr lvl="1"/>
            <a:r>
              <a:rPr lang="en-US" dirty="0"/>
              <a:t>When everything’s in the cloud, doesn’t that change everything?</a:t>
            </a:r>
          </a:p>
          <a:p>
            <a:pPr lvl="1"/>
            <a:r>
              <a:rPr lang="en-US" dirty="0"/>
              <a:t>Does it make things better or worse from a security point of view?</a:t>
            </a:r>
          </a:p>
        </p:txBody>
      </p:sp>
    </p:spTree>
    <p:extLst>
      <p:ext uri="{BB962C8B-B14F-4D97-AF65-F5344CB8AC3E}">
        <p14:creationId xmlns:p14="http://schemas.microsoft.com/office/powerpoint/2010/main" val="57702115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3DB73-F591-5B4B-9A65-06C9F88C1845}"/>
              </a:ext>
            </a:extLst>
          </p:cNvPr>
          <p:cNvSpPr>
            <a:spLocks noGrp="1"/>
          </p:cNvSpPr>
          <p:nvPr>
            <p:ph type="title"/>
          </p:nvPr>
        </p:nvSpPr>
        <p:spPr/>
        <p:txBody>
          <a:bodyPr/>
          <a:lstStyle/>
          <a:p>
            <a:r>
              <a:rPr lang="en-US" dirty="0"/>
              <a:t>Talking to Banks about their Firewalls</a:t>
            </a:r>
          </a:p>
        </p:txBody>
      </p:sp>
      <p:sp>
        <p:nvSpPr>
          <p:cNvPr id="3" name="Content Placeholder 2">
            <a:extLst>
              <a:ext uri="{FF2B5EF4-FFF2-40B4-BE49-F238E27FC236}">
                <a16:creationId xmlns:a16="http://schemas.microsoft.com/office/drawing/2014/main" id="{C24210A6-7A8A-A74D-916F-50FF97B0DA49}"/>
              </a:ext>
            </a:extLst>
          </p:cNvPr>
          <p:cNvSpPr>
            <a:spLocks noGrp="1"/>
          </p:cNvSpPr>
          <p:nvPr>
            <p:ph idx="1"/>
          </p:nvPr>
        </p:nvSpPr>
        <p:spPr/>
        <p:txBody>
          <a:bodyPr>
            <a:normAutofit fontScale="92500" lnSpcReduction="10000"/>
          </a:bodyPr>
          <a:lstStyle/>
          <a:p>
            <a:r>
              <a:rPr lang="en-US" dirty="0"/>
              <a:t>Question anything you don’t understand</a:t>
            </a:r>
          </a:p>
          <a:p>
            <a:r>
              <a:rPr lang="en-US" dirty="0"/>
              <a:t>Ask them to explain their diagrams and/or ACLs</a:t>
            </a:r>
          </a:p>
          <a:p>
            <a:pPr lvl="1"/>
            <a:r>
              <a:rPr lang="en-US" dirty="0"/>
              <a:t>What kind of box is this, what does it do?</a:t>
            </a:r>
          </a:p>
          <a:p>
            <a:pPr lvl="1"/>
            <a:r>
              <a:rPr lang="en-US" dirty="0"/>
              <a:t>Is this “firewall” actually a UTM appliance?</a:t>
            </a:r>
          </a:p>
          <a:p>
            <a:pPr lvl="1"/>
            <a:r>
              <a:rPr lang="en-US" dirty="0"/>
              <a:t>What services are configured on it?</a:t>
            </a:r>
          </a:p>
          <a:p>
            <a:pPr lvl="1"/>
            <a:r>
              <a:rPr lang="en-US" dirty="0"/>
              <a:t>What cloud services inform or empower it?</a:t>
            </a:r>
          </a:p>
          <a:p>
            <a:pPr lvl="1"/>
            <a:r>
              <a:rPr lang="en-US" dirty="0"/>
              <a:t>Are there offsite services involved beyond the firewall?</a:t>
            </a:r>
          </a:p>
          <a:p>
            <a:pPr lvl="1"/>
            <a:r>
              <a:rPr lang="en-US" dirty="0"/>
              <a:t>Is security provided by other devices?</a:t>
            </a:r>
          </a:p>
          <a:p>
            <a:r>
              <a:rPr lang="en-US" dirty="0"/>
              <a:t>Bank people may not always have good answers</a:t>
            </a:r>
          </a:p>
          <a:p>
            <a:pPr lvl="1"/>
            <a:r>
              <a:rPr lang="en-US" dirty="0"/>
              <a:t>You may need to involve outsource personnel</a:t>
            </a:r>
          </a:p>
          <a:p>
            <a:pPr lvl="1"/>
            <a:r>
              <a:rPr lang="en-US" dirty="0"/>
              <a:t>How hard do you want to dig?</a:t>
            </a:r>
          </a:p>
          <a:p>
            <a:r>
              <a:rPr lang="en-US" dirty="0"/>
              <a:t>These tips will be even more important in the future!</a:t>
            </a:r>
          </a:p>
          <a:p>
            <a:endParaRPr lang="en-US" dirty="0"/>
          </a:p>
        </p:txBody>
      </p:sp>
    </p:spTree>
    <p:extLst>
      <p:ext uri="{BB962C8B-B14F-4D97-AF65-F5344CB8AC3E}">
        <p14:creationId xmlns:p14="http://schemas.microsoft.com/office/powerpoint/2010/main" val="256305077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F9A199D-AD49-9C41-ABB8-3EAEFAB318FF}"/>
              </a:ext>
            </a:extLst>
          </p:cNvPr>
          <p:cNvSpPr/>
          <p:nvPr/>
        </p:nvSpPr>
        <p:spPr>
          <a:xfrm>
            <a:off x="0" y="575733"/>
            <a:ext cx="18288000" cy="9711267"/>
          </a:xfrm>
          <a:prstGeom prst="rect">
            <a:avLst/>
          </a:prstGeom>
          <a:solidFill>
            <a:srgbClr val="EE4C59">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4556D8-54E8-0B46-B06F-9C438FD5D161}"/>
              </a:ext>
            </a:extLst>
          </p:cNvPr>
          <p:cNvSpPr>
            <a:spLocks noGrp="1"/>
          </p:cNvSpPr>
          <p:nvPr>
            <p:ph type="title"/>
          </p:nvPr>
        </p:nvSpPr>
        <p:spPr/>
        <p:txBody>
          <a:bodyPr/>
          <a:lstStyle/>
          <a:p>
            <a:r>
              <a:rPr lang="en-US"/>
              <a:t>Exercise: Bank Firewall Topologies</a:t>
            </a:r>
          </a:p>
        </p:txBody>
      </p:sp>
      <p:sp>
        <p:nvSpPr>
          <p:cNvPr id="3" name="Content Placeholder 2">
            <a:extLst>
              <a:ext uri="{FF2B5EF4-FFF2-40B4-BE49-F238E27FC236}">
                <a16:creationId xmlns:a16="http://schemas.microsoft.com/office/drawing/2014/main" id="{EAD2B11D-0E02-B145-9F3C-91379F2EF557}"/>
              </a:ext>
            </a:extLst>
          </p:cNvPr>
          <p:cNvSpPr>
            <a:spLocks noGrp="1"/>
          </p:cNvSpPr>
          <p:nvPr>
            <p:ph idx="1"/>
          </p:nvPr>
        </p:nvSpPr>
        <p:spPr>
          <a:xfrm>
            <a:off x="813648" y="2193130"/>
            <a:ext cx="12210975" cy="7889083"/>
          </a:xfrm>
        </p:spPr>
        <p:txBody>
          <a:bodyPr>
            <a:normAutofit lnSpcReduction="10000"/>
          </a:bodyPr>
          <a:lstStyle/>
          <a:p>
            <a:r>
              <a:rPr lang="en-US"/>
              <a:t>Each bank in the exercise has unique goals and poses unique risks</a:t>
            </a:r>
          </a:p>
          <a:p>
            <a:r>
              <a:rPr lang="en-US"/>
              <a:t>Your bank is considering a new security platform, and perhaps a new network plan</a:t>
            </a:r>
          </a:p>
          <a:p>
            <a:r>
              <a:rPr lang="en-US"/>
              <a:t>Your job is to draw an initial design for this</a:t>
            </a:r>
          </a:p>
          <a:p>
            <a:r>
              <a:rPr lang="en-US"/>
              <a:t>Questions to ask:</a:t>
            </a:r>
          </a:p>
          <a:p>
            <a:pPr lvl="1"/>
            <a:r>
              <a:rPr lang="en-US"/>
              <a:t>Where should the firewall(s) or other appliances go?</a:t>
            </a:r>
          </a:p>
          <a:p>
            <a:pPr lvl="1"/>
            <a:r>
              <a:rPr lang="en-US"/>
              <a:t>Does your bank have internet, a WAN, or both? </a:t>
            </a:r>
          </a:p>
          <a:p>
            <a:pPr lvl="1"/>
            <a:r>
              <a:rPr lang="en-US"/>
              <a:t>Where is your bank’s main data storage?</a:t>
            </a:r>
          </a:p>
          <a:p>
            <a:pPr lvl="1"/>
            <a:r>
              <a:rPr lang="en-US"/>
              <a:t>Where and how are service providers accessed?</a:t>
            </a:r>
          </a:p>
          <a:p>
            <a:pPr lvl="1"/>
            <a:r>
              <a:rPr lang="en-US"/>
              <a:t>How are firewall management issues addressed?</a:t>
            </a:r>
          </a:p>
          <a:p>
            <a:pPr lvl="1"/>
            <a:r>
              <a:rPr lang="en-US"/>
              <a:t>How might the network change in the next 5 years?</a:t>
            </a:r>
          </a:p>
          <a:p>
            <a:pPr lvl="1"/>
            <a:r>
              <a:rPr lang="en-US"/>
              <a:t>Could zero-trust considerations me made?</a:t>
            </a:r>
          </a:p>
        </p:txBody>
      </p:sp>
      <p:sp>
        <p:nvSpPr>
          <p:cNvPr id="4" name="TextBox 3">
            <a:extLst>
              <a:ext uri="{FF2B5EF4-FFF2-40B4-BE49-F238E27FC236}">
                <a16:creationId xmlns:a16="http://schemas.microsoft.com/office/drawing/2014/main" id="{1342E789-986D-2346-9A71-CD72684827AB}"/>
              </a:ext>
            </a:extLst>
          </p:cNvPr>
          <p:cNvSpPr txBox="1"/>
          <p:nvPr/>
        </p:nvSpPr>
        <p:spPr>
          <a:xfrm>
            <a:off x="13384819" y="5557899"/>
            <a:ext cx="5946039" cy="4524315"/>
          </a:xfrm>
          <a:prstGeom prst="rect">
            <a:avLst/>
          </a:prstGeom>
          <a:noFill/>
        </p:spPr>
        <p:txBody>
          <a:bodyPr wrap="square" rtlCol="0" anchor="ctr">
            <a:spAutoFit/>
          </a:bodyPr>
          <a:lstStyle/>
          <a:p>
            <a:pPr algn="l"/>
            <a:r>
              <a:rPr lang="en-US" sz="3600" b="1" dirty="0">
                <a:solidFill>
                  <a:srgbClr val="FF0000"/>
                </a:solidFill>
              </a:rPr>
              <a:t>Banks in Contention:</a:t>
            </a:r>
            <a:br>
              <a:rPr lang="en-US" sz="3600" b="1" dirty="0">
                <a:solidFill>
                  <a:srgbClr val="FF0000"/>
                </a:solidFill>
              </a:rPr>
            </a:br>
            <a:endParaRPr lang="en-US" sz="3600" b="1" dirty="0">
              <a:solidFill>
                <a:srgbClr val="FF0000"/>
              </a:solidFill>
            </a:endParaRPr>
          </a:p>
          <a:p>
            <a:pPr algn="l"/>
            <a:r>
              <a:rPr lang="en-US" sz="3600" dirty="0">
                <a:solidFill>
                  <a:srgbClr val="FF0000"/>
                </a:solidFill>
              </a:rPr>
              <a:t>1: </a:t>
            </a:r>
            <a:r>
              <a:rPr lang="en-US" sz="3600" dirty="0" err="1">
                <a:solidFill>
                  <a:srgbClr val="FF0000"/>
                </a:solidFill>
              </a:rPr>
              <a:t>TinyBank</a:t>
            </a:r>
            <a:r>
              <a:rPr lang="en-US" sz="3600" dirty="0">
                <a:solidFill>
                  <a:srgbClr val="FF0000"/>
                </a:solidFill>
              </a:rPr>
              <a:t> USA</a:t>
            </a:r>
          </a:p>
          <a:p>
            <a:pPr algn="l"/>
            <a:r>
              <a:rPr lang="en-US" sz="3600" dirty="0">
                <a:solidFill>
                  <a:srgbClr val="FF0000"/>
                </a:solidFill>
              </a:rPr>
              <a:t>3: Big Ambitions Bank</a:t>
            </a:r>
          </a:p>
          <a:p>
            <a:pPr algn="l"/>
            <a:r>
              <a:rPr lang="en-US" sz="3600" dirty="0">
                <a:solidFill>
                  <a:srgbClr val="FF0000"/>
                </a:solidFill>
              </a:rPr>
              <a:t>2: </a:t>
            </a:r>
            <a:r>
              <a:rPr lang="en-US" sz="3600" dirty="0" err="1">
                <a:solidFill>
                  <a:srgbClr val="FF0000"/>
                </a:solidFill>
              </a:rPr>
              <a:t>vBank</a:t>
            </a:r>
            <a:endParaRPr lang="en-US" sz="3600" dirty="0">
              <a:solidFill>
                <a:srgbClr val="FF0000"/>
              </a:solidFill>
            </a:endParaRPr>
          </a:p>
          <a:p>
            <a:pPr algn="l"/>
            <a:r>
              <a:rPr lang="en-US" sz="3600" dirty="0">
                <a:solidFill>
                  <a:srgbClr val="FF0000"/>
                </a:solidFill>
              </a:rPr>
              <a:t>4: Almost Regional Bank</a:t>
            </a:r>
          </a:p>
          <a:p>
            <a:pPr algn="l"/>
            <a:r>
              <a:rPr lang="en-US" sz="3600" dirty="0">
                <a:solidFill>
                  <a:srgbClr val="FF0000"/>
                </a:solidFill>
              </a:rPr>
              <a:t>5: MNA </a:t>
            </a:r>
            <a:r>
              <a:rPr lang="en-US" sz="3600" dirty="0" err="1">
                <a:solidFill>
                  <a:srgbClr val="FF0000"/>
                </a:solidFill>
              </a:rPr>
              <a:t>Bankcorp</a:t>
            </a:r>
            <a:endParaRPr lang="en-US" sz="3600" dirty="0">
              <a:solidFill>
                <a:srgbClr val="FF0000"/>
              </a:solidFill>
            </a:endParaRPr>
          </a:p>
          <a:p>
            <a:pPr algn="l"/>
            <a:endParaRPr lang="en-US" sz="3600" dirty="0">
              <a:solidFill>
                <a:srgbClr val="FF0000"/>
              </a:solidFill>
              <a:latin typeface="+mj-lt"/>
            </a:endParaRPr>
          </a:p>
        </p:txBody>
      </p:sp>
    </p:spTree>
    <p:extLst>
      <p:ext uri="{BB962C8B-B14F-4D97-AF65-F5344CB8AC3E}">
        <p14:creationId xmlns:p14="http://schemas.microsoft.com/office/powerpoint/2010/main" val="190040306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F9A199D-AD49-9C41-ABB8-3EAEFAB318FF}"/>
              </a:ext>
            </a:extLst>
          </p:cNvPr>
          <p:cNvSpPr/>
          <p:nvPr/>
        </p:nvSpPr>
        <p:spPr>
          <a:xfrm>
            <a:off x="0" y="575733"/>
            <a:ext cx="18288000" cy="9711267"/>
          </a:xfrm>
          <a:prstGeom prst="rect">
            <a:avLst/>
          </a:prstGeom>
          <a:solidFill>
            <a:srgbClr val="EE4C59">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4556D8-54E8-0B46-B06F-9C438FD5D161}"/>
              </a:ext>
            </a:extLst>
          </p:cNvPr>
          <p:cNvSpPr>
            <a:spLocks noGrp="1"/>
          </p:cNvSpPr>
          <p:nvPr>
            <p:ph type="title"/>
          </p:nvPr>
        </p:nvSpPr>
        <p:spPr/>
        <p:txBody>
          <a:bodyPr/>
          <a:lstStyle/>
          <a:p>
            <a:r>
              <a:rPr lang="en-US"/>
              <a:t>Exercise: Bank Firewall Topologies</a:t>
            </a:r>
          </a:p>
        </p:txBody>
      </p:sp>
      <p:graphicFrame>
        <p:nvGraphicFramePr>
          <p:cNvPr id="8" name="Table 8">
            <a:extLst>
              <a:ext uri="{FF2B5EF4-FFF2-40B4-BE49-F238E27FC236}">
                <a16:creationId xmlns:a16="http://schemas.microsoft.com/office/drawing/2014/main" id="{295B083A-5964-EA46-96EB-C52381A17EC6}"/>
              </a:ext>
            </a:extLst>
          </p:cNvPr>
          <p:cNvGraphicFramePr>
            <a:graphicFrameLocks noGrp="1"/>
          </p:cNvGraphicFramePr>
          <p:nvPr>
            <p:ph idx="1"/>
            <p:extLst>
              <p:ext uri="{D42A27DB-BD31-4B8C-83A1-F6EECF244321}">
                <p14:modId xmlns:p14="http://schemas.microsoft.com/office/powerpoint/2010/main" val="3974955258"/>
              </p:ext>
            </p:extLst>
          </p:nvPr>
        </p:nvGraphicFramePr>
        <p:xfrm>
          <a:off x="1257300" y="2192337"/>
          <a:ext cx="15773400" cy="7538669"/>
        </p:xfrm>
        <a:graphic>
          <a:graphicData uri="http://schemas.openxmlformats.org/drawingml/2006/table">
            <a:tbl>
              <a:tblPr firstRow="1" bandRow="1">
                <a:tableStyleId>{5C22544A-7EE6-4342-B048-85BDC9FD1C3A}</a:tableStyleId>
              </a:tblPr>
              <a:tblGrid>
                <a:gridCol w="2637367">
                  <a:extLst>
                    <a:ext uri="{9D8B030D-6E8A-4147-A177-3AD203B41FA5}">
                      <a16:colId xmlns:a16="http://schemas.microsoft.com/office/drawing/2014/main" val="3942131789"/>
                    </a:ext>
                  </a:extLst>
                </a:gridCol>
                <a:gridCol w="1930400">
                  <a:extLst>
                    <a:ext uri="{9D8B030D-6E8A-4147-A177-3AD203B41FA5}">
                      <a16:colId xmlns:a16="http://schemas.microsoft.com/office/drawing/2014/main" val="3702880648"/>
                    </a:ext>
                  </a:extLst>
                </a:gridCol>
                <a:gridCol w="3539066">
                  <a:extLst>
                    <a:ext uri="{9D8B030D-6E8A-4147-A177-3AD203B41FA5}">
                      <a16:colId xmlns:a16="http://schemas.microsoft.com/office/drawing/2014/main" val="1577792292"/>
                    </a:ext>
                  </a:extLst>
                </a:gridCol>
                <a:gridCol w="3606800">
                  <a:extLst>
                    <a:ext uri="{9D8B030D-6E8A-4147-A177-3AD203B41FA5}">
                      <a16:colId xmlns:a16="http://schemas.microsoft.com/office/drawing/2014/main" val="2421307883"/>
                    </a:ext>
                  </a:extLst>
                </a:gridCol>
                <a:gridCol w="4059767">
                  <a:extLst>
                    <a:ext uri="{9D8B030D-6E8A-4147-A177-3AD203B41FA5}">
                      <a16:colId xmlns:a16="http://schemas.microsoft.com/office/drawing/2014/main" val="2877280719"/>
                    </a:ext>
                  </a:extLst>
                </a:gridCol>
              </a:tblGrid>
              <a:tr h="652463">
                <a:tc>
                  <a:txBody>
                    <a:bodyPr/>
                    <a:lstStyle/>
                    <a:p>
                      <a:pPr algn="ctr"/>
                      <a:r>
                        <a:rPr lang="en-US"/>
                        <a:t>Bank</a:t>
                      </a:r>
                    </a:p>
                  </a:txBody>
                  <a:tcPr/>
                </a:tc>
                <a:tc>
                  <a:txBody>
                    <a:bodyPr/>
                    <a:lstStyle/>
                    <a:p>
                      <a:pPr algn="ctr"/>
                      <a:r>
                        <a:rPr lang="en-US"/>
                        <a:t>Assets</a:t>
                      </a:r>
                    </a:p>
                  </a:txBody>
                  <a:tcPr/>
                </a:tc>
                <a:tc>
                  <a:txBody>
                    <a:bodyPr/>
                    <a:lstStyle/>
                    <a:p>
                      <a:pPr algn="ctr"/>
                      <a:r>
                        <a:rPr lang="en-US"/>
                        <a:t>Office(s)</a:t>
                      </a:r>
                    </a:p>
                  </a:txBody>
                  <a:tcPr/>
                </a:tc>
                <a:tc>
                  <a:txBody>
                    <a:bodyPr/>
                    <a:lstStyle/>
                    <a:p>
                      <a:pPr algn="ctr"/>
                      <a:r>
                        <a:rPr lang="en-US"/>
                        <a:t>Infrastructure</a:t>
                      </a:r>
                    </a:p>
                  </a:txBody>
                  <a:tcPr/>
                </a:tc>
                <a:tc>
                  <a:txBody>
                    <a:bodyPr/>
                    <a:lstStyle/>
                    <a:p>
                      <a:pPr algn="ctr"/>
                      <a:r>
                        <a:rPr lang="en-US"/>
                        <a:t>Strategy</a:t>
                      </a:r>
                    </a:p>
                  </a:txBody>
                  <a:tcPr/>
                </a:tc>
                <a:extLst>
                  <a:ext uri="{0D108BD9-81ED-4DB2-BD59-A6C34878D82A}">
                    <a16:rowId xmlns:a16="http://schemas.microsoft.com/office/drawing/2014/main" val="2827344366"/>
                  </a:ext>
                </a:extLst>
              </a:tr>
              <a:tr h="1274322">
                <a:tc>
                  <a:txBody>
                    <a:bodyPr/>
                    <a:lstStyle/>
                    <a:p>
                      <a:r>
                        <a:rPr lang="en-US" err="1"/>
                        <a:t>TinyBank</a:t>
                      </a:r>
                      <a:endParaRPr lang="en-US"/>
                    </a:p>
                  </a:txBody>
                  <a:tcPr/>
                </a:tc>
                <a:tc>
                  <a:txBody>
                    <a:bodyPr/>
                    <a:lstStyle/>
                    <a:p>
                      <a:r>
                        <a:rPr lang="en-US" dirty="0"/>
                        <a:t>$500M</a:t>
                      </a:r>
                    </a:p>
                  </a:txBody>
                  <a:tcPr/>
                </a:tc>
                <a:tc>
                  <a:txBody>
                    <a:bodyPr/>
                    <a:lstStyle/>
                    <a:p>
                      <a:r>
                        <a:rPr lang="en-US"/>
                        <a:t>One storefront location</a:t>
                      </a:r>
                    </a:p>
                  </a:txBody>
                  <a:tcPr/>
                </a:tc>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a:t>Single data closet</a:t>
                      </a:r>
                    </a:p>
                    <a:p>
                      <a:endParaRPr lang="en-US"/>
                    </a:p>
                  </a:txBody>
                  <a:tcPr/>
                </a:tc>
                <a:tc>
                  <a:txBody>
                    <a:bodyPr/>
                    <a:lstStyle/>
                    <a:p>
                      <a:r>
                        <a:rPr lang="en-US"/>
                        <a:t>Please let us stay small!</a:t>
                      </a:r>
                    </a:p>
                  </a:txBody>
                  <a:tcPr/>
                </a:tc>
                <a:extLst>
                  <a:ext uri="{0D108BD9-81ED-4DB2-BD59-A6C34878D82A}">
                    <a16:rowId xmlns:a16="http://schemas.microsoft.com/office/drawing/2014/main" val="2039350682"/>
                  </a:ext>
                </a:extLst>
              </a:tr>
              <a:tr h="1274322">
                <a:tc>
                  <a:txBody>
                    <a:bodyPr/>
                    <a:lstStyle/>
                    <a:p>
                      <a:r>
                        <a:rPr lang="en-US"/>
                        <a:t>Big Ambitions</a:t>
                      </a:r>
                    </a:p>
                  </a:txBody>
                  <a:tcPr/>
                </a:tc>
                <a:tc>
                  <a:txBody>
                    <a:bodyPr/>
                    <a:lstStyle/>
                    <a:p>
                      <a:r>
                        <a:rPr lang="en-US" dirty="0"/>
                        <a:t>$2B</a:t>
                      </a:r>
                    </a:p>
                  </a:txBody>
                  <a:tcPr/>
                </a:tc>
                <a:tc>
                  <a:txBody>
                    <a:bodyPr/>
                    <a:lstStyle/>
                    <a:p>
                      <a:r>
                        <a:rPr lang="en-US"/>
                        <a:t>HQ and 2 branches, one more being built</a:t>
                      </a:r>
                    </a:p>
                  </a:txBody>
                  <a:tcPr/>
                </a:tc>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a:t>Server room in HQ, two branches connected via VPN</a:t>
                      </a:r>
                    </a:p>
                    <a:p>
                      <a:endParaRPr lang="en-US"/>
                    </a:p>
                  </a:txBody>
                  <a:tcPr/>
                </a:tc>
                <a:tc>
                  <a:txBody>
                    <a:bodyPr/>
                    <a:lstStyle/>
                    <a:p>
                      <a:r>
                        <a:rPr lang="en-US"/>
                        <a:t>Next stop $10B </a:t>
                      </a:r>
                      <a:r>
                        <a:rPr lang="en-US" err="1"/>
                        <a:t>baybay</a:t>
                      </a:r>
                      <a:r>
                        <a:rPr lang="en-US"/>
                        <a:t>!</a:t>
                      </a:r>
                    </a:p>
                  </a:txBody>
                  <a:tcPr/>
                </a:tc>
                <a:extLst>
                  <a:ext uri="{0D108BD9-81ED-4DB2-BD59-A6C34878D82A}">
                    <a16:rowId xmlns:a16="http://schemas.microsoft.com/office/drawing/2014/main" val="3487261554"/>
                  </a:ext>
                </a:extLst>
              </a:tr>
              <a:tr h="1274322">
                <a:tc>
                  <a:txBody>
                    <a:bodyPr/>
                    <a:lstStyle/>
                    <a:p>
                      <a:r>
                        <a:rPr lang="en-US" err="1"/>
                        <a:t>vBank</a:t>
                      </a:r>
                      <a:endParaRPr lang="en-US"/>
                    </a:p>
                  </a:txBody>
                  <a:tcPr/>
                </a:tc>
                <a:tc>
                  <a:txBody>
                    <a:bodyPr/>
                    <a:lstStyle/>
                    <a:p>
                      <a:r>
                        <a:rPr lang="en-US" dirty="0"/>
                        <a:t>$5B</a:t>
                      </a:r>
                    </a:p>
                  </a:txBody>
                  <a:tcPr/>
                </a:tc>
                <a:tc>
                  <a:txBody>
                    <a:bodyPr/>
                    <a:lstStyle/>
                    <a:p>
                      <a:r>
                        <a:rPr lang="en-US"/>
                        <a:t>20 cubes in an office block</a:t>
                      </a:r>
                    </a:p>
                  </a:txBody>
                  <a:tcPr/>
                </a:tc>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a:t>Entirely Virtual and in the cloud.</a:t>
                      </a:r>
                    </a:p>
                    <a:p>
                      <a:endParaRPr lang="en-US"/>
                    </a:p>
                  </a:txBody>
                  <a:tcPr/>
                </a:tc>
                <a:tc>
                  <a:txBody>
                    <a:bodyPr/>
                    <a:lstStyle/>
                    <a:p>
                      <a:r>
                        <a:rPr lang="en-US"/>
                        <a:t>Tech will make us win.</a:t>
                      </a:r>
                    </a:p>
                  </a:txBody>
                  <a:tcPr/>
                </a:tc>
                <a:extLst>
                  <a:ext uri="{0D108BD9-81ED-4DB2-BD59-A6C34878D82A}">
                    <a16:rowId xmlns:a16="http://schemas.microsoft.com/office/drawing/2014/main" val="2815372040"/>
                  </a:ext>
                </a:extLst>
              </a:tr>
              <a:tr h="1274322">
                <a:tc>
                  <a:txBody>
                    <a:bodyPr/>
                    <a:lstStyle/>
                    <a:p>
                      <a:r>
                        <a:rPr lang="en-US"/>
                        <a:t>Almost Regional</a:t>
                      </a:r>
                    </a:p>
                  </a:txBody>
                  <a:tcPr/>
                </a:tc>
                <a:tc>
                  <a:txBody>
                    <a:bodyPr/>
                    <a:lstStyle/>
                    <a:p>
                      <a:r>
                        <a:rPr lang="en-US" dirty="0"/>
                        <a:t>$11B</a:t>
                      </a:r>
                    </a:p>
                  </a:txBody>
                  <a:tcPr/>
                </a:tc>
                <a:tc>
                  <a:txBody>
                    <a:bodyPr/>
                    <a:lstStyle/>
                    <a:p>
                      <a:r>
                        <a:rPr lang="en-US" dirty="0"/>
                        <a:t>5 offices (one is HQ) and a data center</a:t>
                      </a:r>
                    </a:p>
                  </a:txBody>
                  <a:tcPr/>
                </a:tc>
                <a:tc>
                  <a:txBody>
                    <a:bodyPr/>
                    <a:lstStyle/>
                    <a:p>
                      <a:r>
                        <a:rPr lang="en-US" dirty="0"/>
                        <a:t>Must have WAN bandwidth to grow.</a:t>
                      </a:r>
                    </a:p>
                  </a:txBody>
                  <a:tcPr/>
                </a:tc>
                <a:tc>
                  <a:txBody>
                    <a:bodyPr/>
                    <a:lstStyle/>
                    <a:p>
                      <a:r>
                        <a:rPr lang="en-US"/>
                        <a:t>Land and expand, it’s all about growth.</a:t>
                      </a:r>
                    </a:p>
                  </a:txBody>
                  <a:tcPr/>
                </a:tc>
                <a:extLst>
                  <a:ext uri="{0D108BD9-81ED-4DB2-BD59-A6C34878D82A}">
                    <a16:rowId xmlns:a16="http://schemas.microsoft.com/office/drawing/2014/main" val="4225095689"/>
                  </a:ext>
                </a:extLst>
              </a:tr>
              <a:tr h="1274322">
                <a:tc>
                  <a:txBody>
                    <a:bodyPr/>
                    <a:lstStyle/>
                    <a:p>
                      <a:r>
                        <a:rPr lang="en-US"/>
                        <a:t>MNA </a:t>
                      </a:r>
                      <a:r>
                        <a:rPr lang="en-US" err="1"/>
                        <a:t>Bankcorp</a:t>
                      </a:r>
                      <a:endParaRPr lang="en-US"/>
                    </a:p>
                  </a:txBody>
                  <a:tcPr/>
                </a:tc>
                <a:tc>
                  <a:txBody>
                    <a:bodyPr/>
                    <a:lstStyle/>
                    <a:p>
                      <a:r>
                        <a:rPr lang="en-US"/>
                        <a:t>$8B</a:t>
                      </a:r>
                    </a:p>
                  </a:txBody>
                  <a:tcPr/>
                </a:tc>
                <a:tc>
                  <a:txBody>
                    <a:bodyPr/>
                    <a:lstStyle/>
                    <a:p>
                      <a:r>
                        <a:rPr lang="en-US" dirty="0"/>
                        <a:t>A bank and B bank are merging.</a:t>
                      </a:r>
                    </a:p>
                  </a:txBody>
                  <a:tcPr/>
                </a:tc>
                <a:tc>
                  <a:txBody>
                    <a:bodyPr/>
                    <a:lstStyle/>
                    <a:p>
                      <a:r>
                        <a:rPr lang="en-US" dirty="0"/>
                        <a:t>Two IT teams duke it out, may the best win.</a:t>
                      </a:r>
                    </a:p>
                  </a:txBody>
                  <a:tcPr/>
                </a:tc>
                <a:tc>
                  <a:txBody>
                    <a:bodyPr/>
                    <a:lstStyle/>
                    <a:p>
                      <a:r>
                        <a:rPr lang="en-US" dirty="0"/>
                        <a:t>Together we’ll change the world!</a:t>
                      </a:r>
                    </a:p>
                  </a:txBody>
                  <a:tcPr/>
                </a:tc>
                <a:extLst>
                  <a:ext uri="{0D108BD9-81ED-4DB2-BD59-A6C34878D82A}">
                    <a16:rowId xmlns:a16="http://schemas.microsoft.com/office/drawing/2014/main" val="1650675765"/>
                  </a:ext>
                </a:extLst>
              </a:tr>
            </a:tbl>
          </a:graphicData>
        </a:graphic>
      </p:graphicFrame>
    </p:spTree>
    <p:extLst>
      <p:ext uri="{BB962C8B-B14F-4D97-AF65-F5344CB8AC3E}">
        <p14:creationId xmlns:p14="http://schemas.microsoft.com/office/powerpoint/2010/main" val="273814328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F9A199D-AD49-9C41-ABB8-3EAEFAB318FF}"/>
              </a:ext>
            </a:extLst>
          </p:cNvPr>
          <p:cNvSpPr/>
          <p:nvPr/>
        </p:nvSpPr>
        <p:spPr>
          <a:xfrm>
            <a:off x="0" y="575733"/>
            <a:ext cx="18288000" cy="9711267"/>
          </a:xfrm>
          <a:prstGeom prst="rect">
            <a:avLst/>
          </a:prstGeom>
          <a:solidFill>
            <a:srgbClr val="EE4C59">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4556D8-54E8-0B46-B06F-9C438FD5D161}"/>
              </a:ext>
            </a:extLst>
          </p:cNvPr>
          <p:cNvSpPr>
            <a:spLocks noGrp="1"/>
          </p:cNvSpPr>
          <p:nvPr>
            <p:ph type="title"/>
          </p:nvPr>
        </p:nvSpPr>
        <p:spPr/>
        <p:txBody>
          <a:bodyPr/>
          <a:lstStyle/>
          <a:p>
            <a:r>
              <a:rPr lang="en-US"/>
              <a:t>Exercise: Bank Firewall Topologies</a:t>
            </a:r>
          </a:p>
        </p:txBody>
      </p:sp>
      <p:sp>
        <p:nvSpPr>
          <p:cNvPr id="4" name="Content Placeholder 3">
            <a:extLst>
              <a:ext uri="{FF2B5EF4-FFF2-40B4-BE49-F238E27FC236}">
                <a16:creationId xmlns:a16="http://schemas.microsoft.com/office/drawing/2014/main" id="{1E328E79-FEB9-B44F-9500-AC2CF13E3044}"/>
              </a:ext>
            </a:extLst>
          </p:cNvPr>
          <p:cNvSpPr>
            <a:spLocks noGrp="1"/>
          </p:cNvSpPr>
          <p:nvPr>
            <p:ph idx="1"/>
          </p:nvPr>
        </p:nvSpPr>
        <p:spPr>
          <a:xfrm>
            <a:off x="1257299" y="2193130"/>
            <a:ext cx="16446261" cy="7889083"/>
          </a:xfrm>
        </p:spPr>
        <p:txBody>
          <a:bodyPr>
            <a:normAutofit/>
          </a:bodyPr>
          <a:lstStyle/>
          <a:p>
            <a:r>
              <a:rPr lang="en-US" dirty="0"/>
              <a:t>The intent here is to consider these ideas, not to design a perfect bank branch network. Don’t stress it too much!</a:t>
            </a:r>
          </a:p>
          <a:p>
            <a:r>
              <a:rPr lang="en-US" dirty="0"/>
              <a:t>Ideally your team will produce a diagram based on mine that that shows:</a:t>
            </a:r>
          </a:p>
          <a:p>
            <a:pPr lvl="1"/>
            <a:r>
              <a:rPr lang="en-US" dirty="0"/>
              <a:t>How the network is arranged – not much detail required</a:t>
            </a:r>
          </a:p>
          <a:p>
            <a:pPr lvl="1"/>
            <a:r>
              <a:rPr lang="en-US" dirty="0"/>
              <a:t>Where various resources and zones exist</a:t>
            </a:r>
          </a:p>
          <a:p>
            <a:pPr lvl="1"/>
            <a:r>
              <a:rPr lang="en-US" dirty="0"/>
              <a:t>Where the firewalls or UTM or whatever goes</a:t>
            </a:r>
          </a:p>
          <a:p>
            <a:r>
              <a:rPr lang="en-US" dirty="0"/>
              <a:t>Ideally you’ll also be able to talk about what you did and why</a:t>
            </a:r>
          </a:p>
          <a:p>
            <a:pPr lvl="1"/>
            <a:r>
              <a:rPr lang="en-US" dirty="0"/>
              <a:t>This is more a working discussion with a drawing than an assignment</a:t>
            </a:r>
          </a:p>
          <a:p>
            <a:r>
              <a:rPr lang="en-US" dirty="0"/>
              <a:t>There are many ways to approach the problems here, so again, no pressure is implied or expected! There are many right answers here.</a:t>
            </a:r>
          </a:p>
          <a:p>
            <a:endParaRPr lang="en-US" dirty="0"/>
          </a:p>
        </p:txBody>
      </p:sp>
    </p:spTree>
    <p:extLst>
      <p:ext uri="{BB962C8B-B14F-4D97-AF65-F5344CB8AC3E}">
        <p14:creationId xmlns:p14="http://schemas.microsoft.com/office/powerpoint/2010/main" val="7697108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6527" name="Rectangle 15"/>
          <p:cNvSpPr>
            <a:spLocks noGrp="1" noChangeArrowheads="1"/>
          </p:cNvSpPr>
          <p:nvPr>
            <p:ph type="ctrTitle"/>
          </p:nvPr>
        </p:nvSpPr>
        <p:spPr/>
        <p:txBody>
          <a:bodyPr>
            <a:normAutofit/>
          </a:bodyPr>
          <a:lstStyle/>
          <a:p>
            <a:r>
              <a:rPr lang="en-US" sz="6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Emerging Technologies</a:t>
            </a:r>
          </a:p>
        </p:txBody>
      </p:sp>
      <p:sp>
        <p:nvSpPr>
          <p:cNvPr id="3776528" name="Rectangle 16"/>
          <p:cNvSpPr>
            <a:spLocks noGrp="1" noChangeArrowheads="1"/>
          </p:cNvSpPr>
          <p:nvPr>
            <p:ph type="subTitle" idx="1"/>
          </p:nvPr>
        </p:nvSpPr>
        <p:spPr/>
        <p:txBody>
          <a:bodyPr/>
          <a:lstStyle/>
          <a:p>
            <a:endParaRPr lang="en-US" dirty="0"/>
          </a:p>
        </p:txBody>
      </p:sp>
    </p:spTree>
    <p:custDataLst>
      <p:tags r:id="rId1"/>
    </p:custDataLst>
    <p:extLst>
      <p:ext uri="{BB962C8B-B14F-4D97-AF65-F5344CB8AC3E}">
        <p14:creationId xmlns:p14="http://schemas.microsoft.com/office/powerpoint/2010/main" val="524457808"/>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70792-42D9-6047-8811-06D128AA11DF}"/>
              </a:ext>
            </a:extLst>
          </p:cNvPr>
          <p:cNvSpPr>
            <a:spLocks noGrp="1"/>
          </p:cNvSpPr>
          <p:nvPr>
            <p:ph type="title"/>
          </p:nvPr>
        </p:nvSpPr>
        <p:spPr/>
        <p:txBody>
          <a:bodyPr/>
          <a:lstStyle/>
          <a:p>
            <a:r>
              <a:rPr lang="en-US" dirty="0"/>
              <a:t>Software Eats the World</a:t>
            </a:r>
          </a:p>
        </p:txBody>
      </p:sp>
      <p:sp>
        <p:nvSpPr>
          <p:cNvPr id="3" name="Content Placeholder 2">
            <a:extLst>
              <a:ext uri="{FF2B5EF4-FFF2-40B4-BE49-F238E27FC236}">
                <a16:creationId xmlns:a16="http://schemas.microsoft.com/office/drawing/2014/main" id="{B4482310-140C-A54E-AA0E-011B3EB365C6}"/>
              </a:ext>
            </a:extLst>
          </p:cNvPr>
          <p:cNvSpPr>
            <a:spLocks noGrp="1"/>
          </p:cNvSpPr>
          <p:nvPr>
            <p:ph idx="1"/>
          </p:nvPr>
        </p:nvSpPr>
        <p:spPr>
          <a:xfrm>
            <a:off x="1257300" y="2193131"/>
            <a:ext cx="12090639" cy="6967198"/>
          </a:xfrm>
        </p:spPr>
        <p:txBody>
          <a:bodyPr>
            <a:normAutofit fontScale="92500"/>
          </a:bodyPr>
          <a:lstStyle/>
          <a:p>
            <a:r>
              <a:rPr lang="en-US" dirty="0"/>
              <a:t>Marc Andreesen (Netscape, Andreesen Horowitz)</a:t>
            </a:r>
          </a:p>
          <a:p>
            <a:r>
              <a:rPr lang="en-US" dirty="0"/>
              <a:t>Every device, appliance or box in this course is going away or being consolidated with others</a:t>
            </a:r>
          </a:p>
          <a:p>
            <a:r>
              <a:rPr lang="en-US" dirty="0"/>
              <a:t>They are being replaced with software running on:</a:t>
            </a:r>
          </a:p>
          <a:p>
            <a:pPr lvl="1"/>
            <a:r>
              <a:rPr lang="en-US" dirty="0"/>
              <a:t>General purpose silicon (CPUs)</a:t>
            </a:r>
          </a:p>
          <a:p>
            <a:pPr lvl="1"/>
            <a:r>
              <a:rPr lang="en-US" dirty="0"/>
              <a:t>Graphics processors (GPUs)</a:t>
            </a:r>
          </a:p>
          <a:p>
            <a:pPr lvl="1"/>
            <a:r>
              <a:rPr lang="en-US" dirty="0"/>
              <a:t>Embedded Devices</a:t>
            </a:r>
          </a:p>
          <a:p>
            <a:pPr lvl="1"/>
            <a:r>
              <a:rPr lang="en-US" dirty="0"/>
              <a:t>Almost everything else (IoT, appliances, smart devices)</a:t>
            </a:r>
          </a:p>
          <a:p>
            <a:r>
              <a:rPr lang="en-US" dirty="0"/>
              <a:t>This trend is not confined to networking!</a:t>
            </a:r>
          </a:p>
          <a:p>
            <a:pPr lvl="1"/>
            <a:r>
              <a:rPr lang="en-US" dirty="0"/>
              <a:t>Read about the current microchip shortage</a:t>
            </a:r>
          </a:p>
          <a:p>
            <a:pPr lvl="1"/>
            <a:r>
              <a:rPr lang="en-US" dirty="0"/>
              <a:t>What parts of your phone require special hardware?</a:t>
            </a:r>
          </a:p>
        </p:txBody>
      </p:sp>
      <p:pic>
        <p:nvPicPr>
          <p:cNvPr id="1028" name="Picture 4">
            <a:hlinkClick r:id="rId3"/>
            <a:extLst>
              <a:ext uri="{FF2B5EF4-FFF2-40B4-BE49-F238E27FC236}">
                <a16:creationId xmlns:a16="http://schemas.microsoft.com/office/drawing/2014/main" id="{16A393C5-502D-2243-9716-41C4084E13A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347939" y="7137399"/>
            <a:ext cx="6019800" cy="3149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2746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0B143-E1E7-483D-9702-0BD528912C28}"/>
              </a:ext>
            </a:extLst>
          </p:cNvPr>
          <p:cNvSpPr>
            <a:spLocks noGrp="1"/>
          </p:cNvSpPr>
          <p:nvPr>
            <p:ph type="title"/>
          </p:nvPr>
        </p:nvSpPr>
        <p:spPr/>
        <p:txBody>
          <a:bodyPr/>
          <a:lstStyle/>
          <a:p>
            <a:r>
              <a:rPr lang="en-US" dirty="0"/>
              <a:t>Firewall Virtualization</a:t>
            </a:r>
          </a:p>
        </p:txBody>
      </p:sp>
      <p:sp>
        <p:nvSpPr>
          <p:cNvPr id="3" name="Content Placeholder 2">
            <a:extLst>
              <a:ext uri="{FF2B5EF4-FFF2-40B4-BE49-F238E27FC236}">
                <a16:creationId xmlns:a16="http://schemas.microsoft.com/office/drawing/2014/main" id="{E18D0121-1BCA-4687-8331-24FC944E67BF}"/>
              </a:ext>
            </a:extLst>
          </p:cNvPr>
          <p:cNvSpPr>
            <a:spLocks noGrp="1"/>
          </p:cNvSpPr>
          <p:nvPr>
            <p:ph idx="1"/>
          </p:nvPr>
        </p:nvSpPr>
        <p:spPr>
          <a:xfrm>
            <a:off x="1254243" y="2171700"/>
            <a:ext cx="14133396" cy="7658100"/>
          </a:xfrm>
        </p:spPr>
        <p:txBody>
          <a:bodyPr/>
          <a:lstStyle/>
          <a:p>
            <a:r>
              <a:rPr lang="en-US" dirty="0"/>
              <a:t>Applies virtualization concept to network function (NFV)</a:t>
            </a:r>
          </a:p>
          <a:p>
            <a:r>
              <a:rPr lang="en-US" dirty="0"/>
              <a:t>One piece of hardware (universal CPE), </a:t>
            </a:r>
            <a:br>
              <a:rPr lang="en-US" dirty="0"/>
            </a:br>
            <a:r>
              <a:rPr lang="en-US" dirty="0"/>
              <a:t>replaces multiple proprietary boxes</a:t>
            </a:r>
          </a:p>
          <a:p>
            <a:r>
              <a:rPr lang="en-US" dirty="0"/>
              <a:t>Supports multiple network functions </a:t>
            </a:r>
            <a:br>
              <a:rPr lang="en-US" dirty="0"/>
            </a:br>
            <a:r>
              <a:rPr lang="en-US" dirty="0"/>
              <a:t>(VNF) in software</a:t>
            </a:r>
          </a:p>
          <a:p>
            <a:r>
              <a:rPr lang="en-US" dirty="0"/>
              <a:t>All controlled/maintained </a:t>
            </a:r>
            <a:br>
              <a:rPr lang="en-US" dirty="0"/>
            </a:br>
            <a:r>
              <a:rPr lang="en-US" dirty="0"/>
              <a:t>centrally</a:t>
            </a:r>
          </a:p>
        </p:txBody>
      </p:sp>
      <p:sp>
        <p:nvSpPr>
          <p:cNvPr id="4" name="Slide Number Placeholder 3">
            <a:extLst>
              <a:ext uri="{FF2B5EF4-FFF2-40B4-BE49-F238E27FC236}">
                <a16:creationId xmlns:a16="http://schemas.microsoft.com/office/drawing/2014/main" id="{AC296A6B-BCD1-4FF0-830D-70E04A3A0BD8}"/>
              </a:ext>
            </a:extLst>
          </p:cNvPr>
          <p:cNvSpPr>
            <a:spLocks noGrp="1"/>
          </p:cNvSpPr>
          <p:nvPr>
            <p:ph type="sldNum" sz="quarter" idx="10"/>
          </p:nvPr>
        </p:nvSpPr>
        <p:spPr/>
        <p:txBody>
          <a:bodyPr/>
          <a:lstStyle/>
          <a:p>
            <a:fld id="{76E8DCF4-EBDD-4FE1-8465-FD383573D554}" type="slidenum">
              <a:rPr lang="en-US" smtClean="0"/>
              <a:pPr/>
              <a:t>199</a:t>
            </a:fld>
            <a:endParaRPr lang="en-US"/>
          </a:p>
        </p:txBody>
      </p:sp>
      <p:pic>
        <p:nvPicPr>
          <p:cNvPr id="26" name="Picture 25">
            <a:extLst>
              <a:ext uri="{FF2B5EF4-FFF2-40B4-BE49-F238E27FC236}">
                <a16:creationId xmlns:a16="http://schemas.microsoft.com/office/drawing/2014/main" id="{A97B3D2C-9D3B-4687-9611-6474C216924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595164" y="2171700"/>
            <a:ext cx="1247775" cy="1143000"/>
          </a:xfrm>
          <a:prstGeom prst="rect">
            <a:avLst/>
          </a:prstGeom>
        </p:spPr>
      </p:pic>
      <p:pic>
        <p:nvPicPr>
          <p:cNvPr id="41" name="Picture 40">
            <a:extLst>
              <a:ext uri="{FF2B5EF4-FFF2-40B4-BE49-F238E27FC236}">
                <a16:creationId xmlns:a16="http://schemas.microsoft.com/office/drawing/2014/main" id="{0FFFE5C6-F8A0-4213-A8FE-5109EA096AF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602801" y="4935954"/>
            <a:ext cx="5829300" cy="4872416"/>
          </a:xfrm>
          <a:prstGeom prst="rect">
            <a:avLst/>
          </a:prstGeom>
        </p:spPr>
      </p:pic>
    </p:spTree>
    <p:custDataLst>
      <p:tags r:id="rId1"/>
    </p:custDataLst>
    <p:extLst>
      <p:ext uri="{BB962C8B-B14F-4D97-AF65-F5344CB8AC3E}">
        <p14:creationId xmlns:p14="http://schemas.microsoft.com/office/powerpoint/2010/main" val="1413359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AB30F-02AC-6340-9EA2-EFDE676F6BF0}"/>
              </a:ext>
            </a:extLst>
          </p:cNvPr>
          <p:cNvSpPr>
            <a:spLocks noGrp="1"/>
          </p:cNvSpPr>
          <p:nvPr>
            <p:ph type="title"/>
          </p:nvPr>
        </p:nvSpPr>
        <p:spPr/>
        <p:txBody>
          <a:bodyPr/>
          <a:lstStyle/>
          <a:p>
            <a:r>
              <a:rPr lang="en-US" dirty="0"/>
              <a:t>An Important Resource</a:t>
            </a:r>
          </a:p>
        </p:txBody>
      </p:sp>
      <p:sp>
        <p:nvSpPr>
          <p:cNvPr id="3" name="Content Placeholder 2">
            <a:extLst>
              <a:ext uri="{FF2B5EF4-FFF2-40B4-BE49-F238E27FC236}">
                <a16:creationId xmlns:a16="http://schemas.microsoft.com/office/drawing/2014/main" id="{C8013C06-8593-8E41-BBC8-47496F6DE4CB}"/>
              </a:ext>
            </a:extLst>
          </p:cNvPr>
          <p:cNvSpPr>
            <a:spLocks noGrp="1"/>
          </p:cNvSpPr>
          <p:nvPr>
            <p:ph idx="1"/>
          </p:nvPr>
        </p:nvSpPr>
        <p:spPr/>
        <p:txBody>
          <a:bodyPr>
            <a:normAutofit lnSpcReduction="10000"/>
          </a:bodyPr>
          <a:lstStyle/>
          <a:p>
            <a:r>
              <a:rPr lang="en-US" dirty="0"/>
              <a:t>Ideally you have already visited: </a:t>
            </a:r>
            <a:r>
              <a:rPr lang="en-US" dirty="0">
                <a:hlinkClick r:id="rId2">
                  <a:extLst>
                    <a:ext uri="{A12FA001-AC4F-418D-AE19-62706E023703}">
                      <ahyp:hlinkClr xmlns:ahyp="http://schemas.microsoft.com/office/drawing/2018/hyperlinkcolor" val="tx"/>
                    </a:ext>
                  </a:extLst>
                </a:hlinkClick>
              </a:rPr>
              <a:t>https://class.hillvt.com/</a:t>
            </a:r>
            <a:endParaRPr lang="en-US" dirty="0"/>
          </a:p>
          <a:p>
            <a:pPr lvl="1"/>
            <a:r>
              <a:rPr lang="en-US" dirty="0"/>
              <a:t>and found the page corresponding to our class</a:t>
            </a:r>
          </a:p>
          <a:p>
            <a:pPr lvl="1"/>
            <a:r>
              <a:rPr lang="en-US" dirty="0"/>
              <a:t>If not, please do that now, and bookmark the page</a:t>
            </a:r>
          </a:p>
          <a:p>
            <a:r>
              <a:rPr lang="en-US" dirty="0"/>
              <a:t>We’ll put various things there for use during class</a:t>
            </a:r>
          </a:p>
          <a:p>
            <a:r>
              <a:rPr lang="en-US" dirty="0"/>
              <a:t>We use this site for file and knowledge sharing</a:t>
            </a:r>
          </a:p>
          <a:p>
            <a:r>
              <a:rPr lang="en-US" dirty="0"/>
              <a:t>Nothing there is:</a:t>
            </a:r>
          </a:p>
          <a:p>
            <a:pPr lvl="1"/>
            <a:r>
              <a:rPr lang="en-US" dirty="0"/>
              <a:t>Required or mandatory, just maybe useful</a:t>
            </a:r>
          </a:p>
          <a:p>
            <a:pPr lvl="1"/>
            <a:r>
              <a:rPr lang="en-US" dirty="0"/>
              <a:t>Secret or confidential to FDIC or anyone else</a:t>
            </a:r>
          </a:p>
          <a:p>
            <a:r>
              <a:rPr lang="en-US" dirty="0"/>
              <a:t>It will disappear soon</a:t>
            </a:r>
          </a:p>
          <a:p>
            <a:pPr lvl="1"/>
            <a:r>
              <a:rPr lang="en-US" dirty="0"/>
              <a:t>We’ll leave it up for a week or so after class, so no real rush, but save what you want to keep.</a:t>
            </a:r>
          </a:p>
        </p:txBody>
      </p:sp>
    </p:spTree>
    <p:extLst>
      <p:ext uri="{BB962C8B-B14F-4D97-AF65-F5344CB8AC3E}">
        <p14:creationId xmlns:p14="http://schemas.microsoft.com/office/powerpoint/2010/main" val="19269786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itle 111">
            <a:extLst>
              <a:ext uri="{FF2B5EF4-FFF2-40B4-BE49-F238E27FC236}">
                <a16:creationId xmlns:a16="http://schemas.microsoft.com/office/drawing/2014/main" id="{20BB1BF6-81BB-4345-9A1C-83A73E6B7C63}"/>
              </a:ext>
            </a:extLst>
          </p:cNvPr>
          <p:cNvSpPr>
            <a:spLocks noGrp="1"/>
          </p:cNvSpPr>
          <p:nvPr>
            <p:ph type="title"/>
          </p:nvPr>
        </p:nvSpPr>
        <p:spPr>
          <a:xfrm>
            <a:off x="1257300" y="296745"/>
            <a:ext cx="15773400" cy="1988345"/>
          </a:xfrm>
        </p:spPr>
        <p:txBody>
          <a:bodyPr/>
          <a:lstStyle/>
          <a:p>
            <a:r>
              <a:rPr lang="en-US" b="1" dirty="0">
                <a:latin typeface="Helvetica Neue Condensed" panose="02000503000000020004" pitchFamily="2" charset="0"/>
                <a:ea typeface="Helvetica Neue Condensed" panose="02000503000000020004" pitchFamily="2" charset="0"/>
                <a:cs typeface="Helvetica Neue Condensed" panose="02000503000000020004" pitchFamily="2" charset="0"/>
              </a:rPr>
              <a:t>Models and the TCP/IP Protocol Stack</a:t>
            </a:r>
          </a:p>
        </p:txBody>
      </p:sp>
      <p:sp>
        <p:nvSpPr>
          <p:cNvPr id="6" name="Content Placeholder 3">
            <a:extLst>
              <a:ext uri="{FF2B5EF4-FFF2-40B4-BE49-F238E27FC236}">
                <a16:creationId xmlns:a16="http://schemas.microsoft.com/office/drawing/2014/main" id="{69C384EE-BA91-608A-3006-CF8AF2CC3197}"/>
              </a:ext>
            </a:extLst>
          </p:cNvPr>
          <p:cNvSpPr txBox="1">
            <a:spLocks/>
          </p:cNvSpPr>
          <p:nvPr/>
        </p:nvSpPr>
        <p:spPr>
          <a:xfrm>
            <a:off x="1257300" y="8106507"/>
            <a:ext cx="15773400" cy="2244539"/>
          </a:xfrm>
          <a:prstGeom prst="rect">
            <a:avLst/>
          </a:prstGeom>
        </p:spPr>
        <p:txBody>
          <a:bodyPr>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dirty="0"/>
              <a:t>This is a summary view of a very detailed topic. It’s mostly correct but not even close to comprehensive. Quibbles could go on forever!</a:t>
            </a:r>
          </a:p>
          <a:p>
            <a:r>
              <a:rPr lang="en-US" dirty="0"/>
              <a:t>The framework is what’s important, we’ll give specific details later.</a:t>
            </a:r>
          </a:p>
        </p:txBody>
      </p:sp>
      <p:pic>
        <p:nvPicPr>
          <p:cNvPr id="7" name="Picture 6" descr="Table&#10;&#10;Description automatically generated">
            <a:extLst>
              <a:ext uri="{FF2B5EF4-FFF2-40B4-BE49-F238E27FC236}">
                <a16:creationId xmlns:a16="http://schemas.microsoft.com/office/drawing/2014/main" id="{A7E5C952-F656-125D-551A-CBF57900FFC5}"/>
              </a:ext>
            </a:extLst>
          </p:cNvPr>
          <p:cNvPicPr>
            <a:picLocks noChangeAspect="1"/>
          </p:cNvPicPr>
          <p:nvPr/>
        </p:nvPicPr>
        <p:blipFill>
          <a:blip r:embed="rId4"/>
          <a:stretch>
            <a:fillRect/>
          </a:stretch>
        </p:blipFill>
        <p:spPr>
          <a:xfrm>
            <a:off x="2022230" y="2026339"/>
            <a:ext cx="13353073" cy="5854011"/>
          </a:xfrm>
          <a:prstGeom prst="rect">
            <a:avLst/>
          </a:prstGeom>
        </p:spPr>
      </p:pic>
    </p:spTree>
    <p:custDataLst>
      <p:tags r:id="rId1"/>
    </p:custDataLst>
    <p:extLst>
      <p:ext uri="{BB962C8B-B14F-4D97-AF65-F5344CB8AC3E}">
        <p14:creationId xmlns:p14="http://schemas.microsoft.com/office/powerpoint/2010/main" val="162438754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7" name="Straight Connector 56">
            <a:extLst>
              <a:ext uri="{FF2B5EF4-FFF2-40B4-BE49-F238E27FC236}">
                <a16:creationId xmlns:a16="http://schemas.microsoft.com/office/drawing/2014/main" id="{C6DD6AD6-CF9F-431F-BC87-38EABBA85ABA}"/>
              </a:ext>
            </a:extLst>
          </p:cNvPr>
          <p:cNvCxnSpPr>
            <a:cxnSpLocks/>
          </p:cNvCxnSpPr>
          <p:nvPr/>
        </p:nvCxnSpPr>
        <p:spPr bwMode="auto">
          <a:xfrm>
            <a:off x="10401300" y="7886700"/>
            <a:ext cx="1371600" cy="11430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49" name="Straight Connector 48">
            <a:extLst>
              <a:ext uri="{FF2B5EF4-FFF2-40B4-BE49-F238E27FC236}">
                <a16:creationId xmlns:a16="http://schemas.microsoft.com/office/drawing/2014/main" id="{8F139B8D-C92E-4EEF-8A0B-A8FF7C9EA6BB}"/>
              </a:ext>
            </a:extLst>
          </p:cNvPr>
          <p:cNvCxnSpPr/>
          <p:nvPr/>
        </p:nvCxnSpPr>
        <p:spPr bwMode="auto">
          <a:xfrm>
            <a:off x="9258300" y="8458200"/>
            <a:ext cx="1371600" cy="125730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2" name="Title 1">
            <a:extLst>
              <a:ext uri="{FF2B5EF4-FFF2-40B4-BE49-F238E27FC236}">
                <a16:creationId xmlns:a16="http://schemas.microsoft.com/office/drawing/2014/main" id="{E22F683D-8618-4BF7-8F68-2CF71C400E9B}"/>
              </a:ext>
            </a:extLst>
          </p:cNvPr>
          <p:cNvSpPr>
            <a:spLocks noGrp="1"/>
          </p:cNvSpPr>
          <p:nvPr>
            <p:ph type="title"/>
          </p:nvPr>
        </p:nvSpPr>
        <p:spPr/>
        <p:txBody>
          <a:bodyPr/>
          <a:lstStyle/>
          <a:p>
            <a:r>
              <a:rPr lang="en-US" dirty="0"/>
              <a:t>Hybrid SD-WAN</a:t>
            </a:r>
          </a:p>
        </p:txBody>
      </p:sp>
      <p:sp>
        <p:nvSpPr>
          <p:cNvPr id="3" name="Content Placeholder 2">
            <a:extLst>
              <a:ext uri="{FF2B5EF4-FFF2-40B4-BE49-F238E27FC236}">
                <a16:creationId xmlns:a16="http://schemas.microsoft.com/office/drawing/2014/main" id="{B6620D41-DCB0-453E-BD2C-A18033218727}"/>
              </a:ext>
            </a:extLst>
          </p:cNvPr>
          <p:cNvSpPr>
            <a:spLocks noGrp="1"/>
          </p:cNvSpPr>
          <p:nvPr>
            <p:ph idx="1"/>
          </p:nvPr>
        </p:nvSpPr>
        <p:spPr/>
        <p:txBody>
          <a:bodyPr/>
          <a:lstStyle/>
          <a:p>
            <a:r>
              <a:rPr lang="en-US" dirty="0"/>
              <a:t>SD-WAN overlaid on existing MPLS network</a:t>
            </a:r>
          </a:p>
        </p:txBody>
      </p:sp>
      <p:sp>
        <p:nvSpPr>
          <p:cNvPr id="4" name="Slide Number Placeholder 3">
            <a:extLst>
              <a:ext uri="{FF2B5EF4-FFF2-40B4-BE49-F238E27FC236}">
                <a16:creationId xmlns:a16="http://schemas.microsoft.com/office/drawing/2014/main" id="{EDE822D2-1716-434F-BC41-75D145108608}"/>
              </a:ext>
            </a:extLst>
          </p:cNvPr>
          <p:cNvSpPr>
            <a:spLocks noGrp="1"/>
          </p:cNvSpPr>
          <p:nvPr>
            <p:ph type="sldNum" sz="quarter" idx="10"/>
          </p:nvPr>
        </p:nvSpPr>
        <p:spPr/>
        <p:txBody>
          <a:bodyPr/>
          <a:lstStyle/>
          <a:p>
            <a:fld id="{76E8DCF4-EBDD-4FE1-8465-FD383573D554}" type="slidenum">
              <a:rPr lang="en-US" smtClean="0"/>
              <a:pPr/>
              <a:t>200</a:t>
            </a:fld>
            <a:endParaRPr lang="en-US"/>
          </a:p>
        </p:txBody>
      </p:sp>
      <p:pic>
        <p:nvPicPr>
          <p:cNvPr id="12" name="Picture 11">
            <a:extLst>
              <a:ext uri="{FF2B5EF4-FFF2-40B4-BE49-F238E27FC236}">
                <a16:creationId xmlns:a16="http://schemas.microsoft.com/office/drawing/2014/main" id="{E3A2872E-F0E0-4ED0-BF0D-62BF6710D21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821603" y="5600700"/>
            <a:ext cx="1122998" cy="1028700"/>
          </a:xfrm>
          <a:prstGeom prst="rect">
            <a:avLst/>
          </a:prstGeom>
        </p:spPr>
      </p:pic>
      <p:pic>
        <p:nvPicPr>
          <p:cNvPr id="13" name="Picture 12">
            <a:extLst>
              <a:ext uri="{FF2B5EF4-FFF2-40B4-BE49-F238E27FC236}">
                <a16:creationId xmlns:a16="http://schemas.microsoft.com/office/drawing/2014/main" id="{B2793263-BF74-4178-B5A0-A81D72BDCE7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1" y="5600700"/>
            <a:ext cx="1122998" cy="1028700"/>
          </a:xfrm>
          <a:prstGeom prst="rect">
            <a:avLst/>
          </a:prstGeom>
        </p:spPr>
      </p:pic>
      <p:cxnSp>
        <p:nvCxnSpPr>
          <p:cNvPr id="15" name="Straight Connector 14">
            <a:extLst>
              <a:ext uri="{FF2B5EF4-FFF2-40B4-BE49-F238E27FC236}">
                <a16:creationId xmlns:a16="http://schemas.microsoft.com/office/drawing/2014/main" id="{7A605EFE-D700-4A3F-82A4-AB8F37489BCF}"/>
              </a:ext>
            </a:extLst>
          </p:cNvPr>
          <p:cNvCxnSpPr>
            <a:cxnSpLocks/>
            <a:stCxn id="13" idx="3"/>
            <a:endCxn id="9" idx="0"/>
          </p:cNvCxnSpPr>
          <p:nvPr/>
        </p:nvCxnSpPr>
        <p:spPr bwMode="auto">
          <a:xfrm flipV="1">
            <a:off x="5694998" y="4744122"/>
            <a:ext cx="1631714" cy="137092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33F0AA01-5968-421B-B6D9-71FCEE7260D9}"/>
              </a:ext>
            </a:extLst>
          </p:cNvPr>
          <p:cNvCxnSpPr>
            <a:cxnSpLocks/>
            <a:stCxn id="13" idx="3"/>
            <a:endCxn id="6" idx="0"/>
          </p:cNvCxnSpPr>
          <p:nvPr/>
        </p:nvCxnSpPr>
        <p:spPr bwMode="auto">
          <a:xfrm>
            <a:off x="5694998" y="6115050"/>
            <a:ext cx="1746014" cy="1600872"/>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8C5BF997-E87A-4D7B-89C0-016929F9447D}"/>
              </a:ext>
            </a:extLst>
          </p:cNvPr>
          <p:cNvCxnSpPr>
            <a:cxnSpLocks/>
            <a:stCxn id="12" idx="1"/>
          </p:cNvCxnSpPr>
          <p:nvPr/>
        </p:nvCxnSpPr>
        <p:spPr bwMode="auto">
          <a:xfrm flipH="1" flipV="1">
            <a:off x="10972801" y="4572000"/>
            <a:ext cx="1848803" cy="154305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03896B6D-20A3-4F10-A320-81F670E21EE6}"/>
              </a:ext>
            </a:extLst>
          </p:cNvPr>
          <p:cNvCxnSpPr>
            <a:cxnSpLocks/>
            <a:stCxn id="12" idx="1"/>
            <a:endCxn id="6" idx="2"/>
          </p:cNvCxnSpPr>
          <p:nvPr/>
        </p:nvCxnSpPr>
        <p:spPr bwMode="auto">
          <a:xfrm flipH="1">
            <a:off x="11137630" y="6115050"/>
            <a:ext cx="1683974" cy="1600872"/>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nvGrpSpPr>
          <p:cNvPr id="5" name="Group 50">
            <a:extLst>
              <a:ext uri="{FF2B5EF4-FFF2-40B4-BE49-F238E27FC236}">
                <a16:creationId xmlns:a16="http://schemas.microsoft.com/office/drawing/2014/main" id="{9AE57ED6-180E-4930-9CC4-5EDD10FFE97E}"/>
              </a:ext>
            </a:extLst>
          </p:cNvPr>
          <p:cNvGrpSpPr>
            <a:grpSpLocks/>
          </p:cNvGrpSpPr>
          <p:nvPr/>
        </p:nvGrpSpPr>
        <p:grpSpPr bwMode="auto">
          <a:xfrm>
            <a:off x="7429501" y="6400800"/>
            <a:ext cx="3711222" cy="2630244"/>
            <a:chOff x="1600" y="1664"/>
            <a:chExt cx="2286" cy="1576"/>
          </a:xfrm>
          <a:solidFill>
            <a:srgbClr val="B4B5DC"/>
          </a:solidFill>
        </p:grpSpPr>
        <p:sp>
          <p:nvSpPr>
            <p:cNvPr id="6" name="Cloud">
              <a:extLst>
                <a:ext uri="{FF2B5EF4-FFF2-40B4-BE49-F238E27FC236}">
                  <a16:creationId xmlns:a16="http://schemas.microsoft.com/office/drawing/2014/main" id="{3E41CFA7-9BDB-4D38-99A2-72AF264645DC}"/>
                </a:ext>
              </a:extLst>
            </p:cNvPr>
            <p:cNvSpPr>
              <a:spLocks noChangeAspect="1" noEditPoints="1" noChangeArrowheads="1"/>
            </p:cNvSpPr>
            <p:nvPr/>
          </p:nvSpPr>
          <p:spPr bwMode="auto">
            <a:xfrm>
              <a:off x="1600" y="1664"/>
              <a:ext cx="2286" cy="1576"/>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5"/>
            </a:solidFill>
            <a:ln w="28575">
              <a:solidFill>
                <a:schemeClr val="bg2"/>
              </a:solidFill>
              <a:miter lim="800000"/>
              <a:headEnd/>
              <a:tailEnd/>
            </a:ln>
            <a:effectLst/>
          </p:spPr>
          <p:txBody>
            <a:bodyPr/>
            <a:lstStyle/>
            <a:p>
              <a:endParaRPr lang="en-US" sz="2700"/>
            </a:p>
          </p:txBody>
        </p:sp>
        <p:sp>
          <p:nvSpPr>
            <p:cNvPr id="7" name="Text Box 49">
              <a:extLst>
                <a:ext uri="{FF2B5EF4-FFF2-40B4-BE49-F238E27FC236}">
                  <a16:creationId xmlns:a16="http://schemas.microsoft.com/office/drawing/2014/main" id="{130E7E3D-4751-42FF-895E-991C3AEE3CBA}"/>
                </a:ext>
              </a:extLst>
            </p:cNvPr>
            <p:cNvSpPr txBox="1">
              <a:spLocks noChangeArrowheads="1"/>
            </p:cNvSpPr>
            <p:nvPr/>
          </p:nvSpPr>
          <p:spPr bwMode="auto">
            <a:xfrm>
              <a:off x="2093" y="2280"/>
              <a:ext cx="1229" cy="443"/>
            </a:xfrm>
            <a:prstGeom prst="rect">
              <a:avLst/>
            </a:prstGeom>
            <a:noFill/>
            <a:ln w="28575" algn="ctr">
              <a:noFill/>
              <a:miter lim="800000"/>
              <a:headEnd/>
              <a:tailEnd/>
            </a:ln>
            <a:effectLst/>
          </p:spPr>
          <p:txBody>
            <a:bodyPr wrap="none">
              <a:spAutoFit/>
            </a:bodyPr>
            <a:lstStyle/>
            <a:p>
              <a:r>
                <a:rPr lang="en-US" sz="4200" b="1" dirty="0"/>
                <a:t>Internet</a:t>
              </a:r>
              <a:endParaRPr lang="en-US" sz="4200" dirty="0"/>
            </a:p>
          </p:txBody>
        </p:sp>
      </p:grpSp>
      <p:grpSp>
        <p:nvGrpSpPr>
          <p:cNvPr id="8" name="Group 50">
            <a:extLst>
              <a:ext uri="{FF2B5EF4-FFF2-40B4-BE49-F238E27FC236}">
                <a16:creationId xmlns:a16="http://schemas.microsoft.com/office/drawing/2014/main" id="{F45A44BA-C97F-42E1-BF59-B354BEEE497E}"/>
              </a:ext>
            </a:extLst>
          </p:cNvPr>
          <p:cNvGrpSpPr>
            <a:grpSpLocks/>
          </p:cNvGrpSpPr>
          <p:nvPr/>
        </p:nvGrpSpPr>
        <p:grpSpPr bwMode="auto">
          <a:xfrm>
            <a:off x="7315200" y="3429000"/>
            <a:ext cx="3711222" cy="2630244"/>
            <a:chOff x="1600" y="1664"/>
            <a:chExt cx="2286" cy="1576"/>
          </a:xfrm>
          <a:solidFill>
            <a:srgbClr val="B4B5DC"/>
          </a:solidFill>
        </p:grpSpPr>
        <p:sp>
          <p:nvSpPr>
            <p:cNvPr id="9" name="Cloud">
              <a:extLst>
                <a:ext uri="{FF2B5EF4-FFF2-40B4-BE49-F238E27FC236}">
                  <a16:creationId xmlns:a16="http://schemas.microsoft.com/office/drawing/2014/main" id="{E99B9EC4-2CFF-48E2-9E11-E307D0E7B651}"/>
                </a:ext>
              </a:extLst>
            </p:cNvPr>
            <p:cNvSpPr>
              <a:spLocks noChangeAspect="1" noEditPoints="1" noChangeArrowheads="1"/>
            </p:cNvSpPr>
            <p:nvPr/>
          </p:nvSpPr>
          <p:spPr bwMode="auto">
            <a:xfrm>
              <a:off x="1600" y="1664"/>
              <a:ext cx="2286" cy="1576"/>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2"/>
            </a:solidFill>
            <a:ln w="28575">
              <a:solidFill>
                <a:schemeClr val="bg2"/>
              </a:solidFill>
              <a:miter lim="800000"/>
              <a:headEnd/>
              <a:tailEnd/>
            </a:ln>
            <a:effectLst/>
          </p:spPr>
          <p:txBody>
            <a:bodyPr/>
            <a:lstStyle/>
            <a:p>
              <a:endParaRPr lang="en-US" sz="2700"/>
            </a:p>
          </p:txBody>
        </p:sp>
        <p:sp>
          <p:nvSpPr>
            <p:cNvPr id="10" name="Text Box 49">
              <a:extLst>
                <a:ext uri="{FF2B5EF4-FFF2-40B4-BE49-F238E27FC236}">
                  <a16:creationId xmlns:a16="http://schemas.microsoft.com/office/drawing/2014/main" id="{6DF00CD1-8BE7-4C73-8CB6-CA80BEFF6089}"/>
                </a:ext>
              </a:extLst>
            </p:cNvPr>
            <p:cNvSpPr txBox="1">
              <a:spLocks noChangeArrowheads="1"/>
            </p:cNvSpPr>
            <p:nvPr/>
          </p:nvSpPr>
          <p:spPr bwMode="auto">
            <a:xfrm>
              <a:off x="2212" y="2280"/>
              <a:ext cx="878" cy="443"/>
            </a:xfrm>
            <a:prstGeom prst="rect">
              <a:avLst/>
            </a:prstGeom>
            <a:noFill/>
            <a:ln w="28575" algn="ctr">
              <a:noFill/>
              <a:miter lim="800000"/>
              <a:headEnd/>
              <a:tailEnd/>
            </a:ln>
            <a:effectLst/>
          </p:spPr>
          <p:txBody>
            <a:bodyPr wrap="none">
              <a:spAutoFit/>
            </a:bodyPr>
            <a:lstStyle/>
            <a:p>
              <a:r>
                <a:rPr lang="en-US" sz="4200" b="1" dirty="0"/>
                <a:t>MPLS</a:t>
              </a:r>
              <a:endParaRPr lang="en-US" sz="4200" dirty="0"/>
            </a:p>
          </p:txBody>
        </p:sp>
      </p:grpSp>
      <p:pic>
        <p:nvPicPr>
          <p:cNvPr id="26" name="Picture 3" descr="C:\Users\AWalkden\AppData\Local\Microsoft\Windows\Temporary Internet Files\Content.IE5\6LOYUSJK\MC900434847[1].png">
            <a:extLst>
              <a:ext uri="{FF2B5EF4-FFF2-40B4-BE49-F238E27FC236}">
                <a16:creationId xmlns:a16="http://schemas.microsoft.com/office/drawing/2014/main" id="{E846AC4C-EB8B-47F1-987D-4E40E9DB25F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flipH="1">
            <a:off x="2743200" y="5258644"/>
            <a:ext cx="1943100" cy="1957439"/>
          </a:xfrm>
          <a:prstGeom prst="rect">
            <a:avLst/>
          </a:prstGeom>
          <a:noFill/>
          <a:extLst>
            <a:ext uri="{909E8E84-426E-40dd-AFC4-6F175D3DCCD1}">
              <a14:hiddenFill xmlns:a14="http://schemas.microsoft.com/office/drawing/2010/main" xmlns="">
                <a:solidFill>
                  <a:srgbClr val="FFFFFF"/>
                </a:solidFill>
              </a14:hiddenFill>
            </a:ext>
          </a:extLst>
        </p:spPr>
      </p:pic>
      <p:sp>
        <p:nvSpPr>
          <p:cNvPr id="27" name="TextBox 26">
            <a:extLst>
              <a:ext uri="{FF2B5EF4-FFF2-40B4-BE49-F238E27FC236}">
                <a16:creationId xmlns:a16="http://schemas.microsoft.com/office/drawing/2014/main" id="{AA93552E-A79E-4B08-89C7-A55CA29CEEFC}"/>
              </a:ext>
            </a:extLst>
          </p:cNvPr>
          <p:cNvSpPr txBox="1"/>
          <p:nvPr/>
        </p:nvSpPr>
        <p:spPr>
          <a:xfrm>
            <a:off x="2628900" y="7200901"/>
            <a:ext cx="1759200" cy="507831"/>
          </a:xfrm>
          <a:prstGeom prst="rect">
            <a:avLst/>
          </a:prstGeom>
          <a:noFill/>
        </p:spPr>
        <p:txBody>
          <a:bodyPr wrap="none" rtlCol="0">
            <a:spAutoFit/>
          </a:bodyPr>
          <a:lstStyle/>
          <a:p>
            <a:r>
              <a:rPr lang="en-US" sz="2700" dirty="0"/>
              <a:t>Branch Site</a:t>
            </a:r>
          </a:p>
        </p:txBody>
      </p:sp>
      <p:sp>
        <p:nvSpPr>
          <p:cNvPr id="28" name="TextBox 27">
            <a:extLst>
              <a:ext uri="{FF2B5EF4-FFF2-40B4-BE49-F238E27FC236}">
                <a16:creationId xmlns:a16="http://schemas.microsoft.com/office/drawing/2014/main" id="{19F85C03-1C02-4E0A-A42B-53307D901853}"/>
              </a:ext>
            </a:extLst>
          </p:cNvPr>
          <p:cNvSpPr txBox="1"/>
          <p:nvPr/>
        </p:nvSpPr>
        <p:spPr>
          <a:xfrm rot="19292205">
            <a:off x="4616199" y="3830406"/>
            <a:ext cx="3156954" cy="923330"/>
          </a:xfrm>
          <a:prstGeom prst="rect">
            <a:avLst/>
          </a:prstGeom>
          <a:noFill/>
        </p:spPr>
        <p:txBody>
          <a:bodyPr wrap="none" rtlCol="0">
            <a:spAutoFit/>
          </a:bodyPr>
          <a:lstStyle/>
          <a:p>
            <a:r>
              <a:rPr lang="en-US" sz="2700" dirty="0"/>
              <a:t>Applications Needing</a:t>
            </a:r>
          </a:p>
          <a:p>
            <a:r>
              <a:rPr lang="en-US" sz="2700" dirty="0"/>
              <a:t>Private Connections</a:t>
            </a:r>
          </a:p>
        </p:txBody>
      </p:sp>
      <p:cxnSp>
        <p:nvCxnSpPr>
          <p:cNvPr id="30" name="Straight Arrow Connector 29">
            <a:extLst>
              <a:ext uri="{FF2B5EF4-FFF2-40B4-BE49-F238E27FC236}">
                <a16:creationId xmlns:a16="http://schemas.microsoft.com/office/drawing/2014/main" id="{D5AEBA55-747B-463E-9FA6-63B849E69305}"/>
              </a:ext>
            </a:extLst>
          </p:cNvPr>
          <p:cNvCxnSpPr>
            <a:cxnSpLocks/>
          </p:cNvCxnSpPr>
          <p:nvPr/>
        </p:nvCxnSpPr>
        <p:spPr bwMode="auto">
          <a:xfrm flipV="1">
            <a:off x="6057900" y="4457700"/>
            <a:ext cx="914400" cy="800100"/>
          </a:xfrm>
          <a:prstGeom prst="straightConnector1">
            <a:avLst/>
          </a:prstGeom>
          <a:solidFill>
            <a:schemeClr val="accent1"/>
          </a:solidFill>
          <a:ln w="28575" cap="flat" cmpd="sng" algn="ctr">
            <a:solidFill>
              <a:schemeClr val="tx1"/>
            </a:solidFill>
            <a:prstDash val="solid"/>
            <a:round/>
            <a:headEnd type="none" w="med" len="med"/>
            <a:tailEnd type="arrow" w="med" len="med"/>
          </a:ln>
          <a:effectLst/>
        </p:spPr>
      </p:cxnSp>
      <p:sp>
        <p:nvSpPr>
          <p:cNvPr id="39" name="TextBox 38">
            <a:extLst>
              <a:ext uri="{FF2B5EF4-FFF2-40B4-BE49-F238E27FC236}">
                <a16:creationId xmlns:a16="http://schemas.microsoft.com/office/drawing/2014/main" id="{28EB7729-CC6F-44A0-A9C5-5DED9016904A}"/>
              </a:ext>
            </a:extLst>
          </p:cNvPr>
          <p:cNvSpPr txBox="1"/>
          <p:nvPr/>
        </p:nvSpPr>
        <p:spPr>
          <a:xfrm rot="2468433">
            <a:off x="4720756" y="7401965"/>
            <a:ext cx="2812821" cy="923330"/>
          </a:xfrm>
          <a:prstGeom prst="rect">
            <a:avLst/>
          </a:prstGeom>
          <a:noFill/>
        </p:spPr>
        <p:txBody>
          <a:bodyPr wrap="none" rtlCol="0">
            <a:spAutoFit/>
          </a:bodyPr>
          <a:lstStyle/>
          <a:p>
            <a:r>
              <a:rPr lang="en-US" sz="2700" dirty="0"/>
              <a:t>Cloud and Internet</a:t>
            </a:r>
          </a:p>
          <a:p>
            <a:r>
              <a:rPr lang="en-US" sz="2700" dirty="0"/>
              <a:t>Applications</a:t>
            </a:r>
          </a:p>
        </p:txBody>
      </p:sp>
      <p:cxnSp>
        <p:nvCxnSpPr>
          <p:cNvPr id="40" name="Straight Arrow Connector 39">
            <a:extLst>
              <a:ext uri="{FF2B5EF4-FFF2-40B4-BE49-F238E27FC236}">
                <a16:creationId xmlns:a16="http://schemas.microsoft.com/office/drawing/2014/main" id="{7B980701-0CDD-421F-A812-E4863D35B8CF}"/>
              </a:ext>
            </a:extLst>
          </p:cNvPr>
          <p:cNvCxnSpPr>
            <a:cxnSpLocks/>
          </p:cNvCxnSpPr>
          <p:nvPr/>
        </p:nvCxnSpPr>
        <p:spPr bwMode="auto">
          <a:xfrm>
            <a:off x="5949617" y="6858000"/>
            <a:ext cx="1022684" cy="914400"/>
          </a:xfrm>
          <a:prstGeom prst="straightConnector1">
            <a:avLst/>
          </a:prstGeom>
          <a:solidFill>
            <a:schemeClr val="accent1"/>
          </a:solidFill>
          <a:ln w="28575" cap="flat" cmpd="sng" algn="ctr">
            <a:solidFill>
              <a:schemeClr val="tx1"/>
            </a:solidFill>
            <a:prstDash val="solid"/>
            <a:round/>
            <a:headEnd type="none" w="med" len="med"/>
            <a:tailEnd type="arrow" w="med" len="med"/>
          </a:ln>
          <a:effectLst/>
        </p:spPr>
      </p:cxnSp>
      <p:sp>
        <p:nvSpPr>
          <p:cNvPr id="50" name="TextBox 49">
            <a:extLst>
              <a:ext uri="{FF2B5EF4-FFF2-40B4-BE49-F238E27FC236}">
                <a16:creationId xmlns:a16="http://schemas.microsoft.com/office/drawing/2014/main" id="{DE6A8628-5543-4B40-91B4-F077B5D1B3EC}"/>
              </a:ext>
            </a:extLst>
          </p:cNvPr>
          <p:cNvSpPr txBox="1"/>
          <p:nvPr/>
        </p:nvSpPr>
        <p:spPr>
          <a:xfrm>
            <a:off x="12001500" y="9415776"/>
            <a:ext cx="1906612" cy="923330"/>
          </a:xfrm>
          <a:prstGeom prst="rect">
            <a:avLst/>
          </a:prstGeom>
          <a:noFill/>
        </p:spPr>
        <p:txBody>
          <a:bodyPr wrap="none" rtlCol="0">
            <a:spAutoFit/>
          </a:bodyPr>
          <a:lstStyle/>
          <a:p>
            <a:r>
              <a:rPr lang="en-US" sz="2700" dirty="0"/>
              <a:t>Cloud </a:t>
            </a:r>
          </a:p>
          <a:p>
            <a:r>
              <a:rPr lang="en-US" sz="2700" dirty="0"/>
              <a:t>Applications</a:t>
            </a:r>
          </a:p>
        </p:txBody>
      </p:sp>
      <p:sp>
        <p:nvSpPr>
          <p:cNvPr id="51" name="TextBox 50">
            <a:extLst>
              <a:ext uri="{FF2B5EF4-FFF2-40B4-BE49-F238E27FC236}">
                <a16:creationId xmlns:a16="http://schemas.microsoft.com/office/drawing/2014/main" id="{B7951C6B-C13E-422F-87BD-1DA1D159AC87}"/>
              </a:ext>
            </a:extLst>
          </p:cNvPr>
          <p:cNvSpPr txBox="1"/>
          <p:nvPr/>
        </p:nvSpPr>
        <p:spPr>
          <a:xfrm>
            <a:off x="13144500" y="7200901"/>
            <a:ext cx="1851854" cy="507831"/>
          </a:xfrm>
          <a:prstGeom prst="rect">
            <a:avLst/>
          </a:prstGeom>
          <a:noFill/>
        </p:spPr>
        <p:txBody>
          <a:bodyPr wrap="none" rtlCol="0">
            <a:spAutoFit/>
          </a:bodyPr>
          <a:lstStyle/>
          <a:p>
            <a:r>
              <a:rPr lang="en-US" sz="2700" dirty="0"/>
              <a:t>Data Center</a:t>
            </a:r>
          </a:p>
        </p:txBody>
      </p:sp>
      <p:pic>
        <p:nvPicPr>
          <p:cNvPr id="53" name="Picture 4" descr="\\Col-srvr1\elmov\Library\Graphics\iStock_Other_Purchased_Graphics\PresenterMedia\network_database_alone_400_clr_7007.png">
            <a:extLst>
              <a:ext uri="{FF2B5EF4-FFF2-40B4-BE49-F238E27FC236}">
                <a16:creationId xmlns:a16="http://schemas.microsoft.com/office/drawing/2014/main" id="{0602E8C8-E7CD-4205-B7FD-386321E743AA}"/>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3024457" y="3771900"/>
            <a:ext cx="1246251" cy="1774023"/>
          </a:xfrm>
          <a:prstGeom prst="rect">
            <a:avLst/>
          </a:prstGeom>
          <a:noFill/>
          <a:extLst>
            <a:ext uri="{909E8E84-426E-40dd-AFC4-6F175D3DCCD1}">
              <a14:hiddenFill xmlns:a14="http://schemas.microsoft.com/office/drawing/2010/main" xmlns="">
                <a:solidFill>
                  <a:srgbClr val="FFFFFF"/>
                </a:solidFill>
              </a14:hiddenFill>
            </a:ext>
          </a:extLst>
        </p:spPr>
      </p:pic>
      <p:sp>
        <p:nvSpPr>
          <p:cNvPr id="54" name="TextBox 53">
            <a:extLst>
              <a:ext uri="{FF2B5EF4-FFF2-40B4-BE49-F238E27FC236}">
                <a16:creationId xmlns:a16="http://schemas.microsoft.com/office/drawing/2014/main" id="{F02DF516-8CB9-480A-874B-1905B6418305}"/>
              </a:ext>
            </a:extLst>
          </p:cNvPr>
          <p:cNvSpPr txBox="1"/>
          <p:nvPr/>
        </p:nvSpPr>
        <p:spPr>
          <a:xfrm>
            <a:off x="12573000" y="2971800"/>
            <a:ext cx="2666884" cy="923330"/>
          </a:xfrm>
          <a:prstGeom prst="rect">
            <a:avLst/>
          </a:prstGeom>
          <a:noFill/>
        </p:spPr>
        <p:txBody>
          <a:bodyPr wrap="none" rtlCol="0">
            <a:spAutoFit/>
          </a:bodyPr>
          <a:lstStyle/>
          <a:p>
            <a:r>
              <a:rPr lang="en-US" sz="2700" dirty="0"/>
              <a:t>Corporate Hosted</a:t>
            </a:r>
          </a:p>
          <a:p>
            <a:r>
              <a:rPr lang="en-US" sz="2700" dirty="0"/>
              <a:t>Applications</a:t>
            </a:r>
          </a:p>
        </p:txBody>
      </p:sp>
      <p:pic>
        <p:nvPicPr>
          <p:cNvPr id="55" name="Picture 4" descr="\\Col-srvr1\elmov\Library\Graphics\iStock_Other_Purchased_Graphics\PresenterMedia\network_database_alone_400_clr_7007.png">
            <a:extLst>
              <a:ext uri="{FF2B5EF4-FFF2-40B4-BE49-F238E27FC236}">
                <a16:creationId xmlns:a16="http://schemas.microsoft.com/office/drawing/2014/main" id="{DF5A6F7D-3B6F-49FC-89FD-CE1EEEE6BD5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3487400" y="4000500"/>
            <a:ext cx="1246251" cy="1774023"/>
          </a:xfrm>
          <a:prstGeom prst="rect">
            <a:avLst/>
          </a:prstGeom>
          <a:noFill/>
          <a:extLst>
            <a:ext uri="{909E8E84-426E-40dd-AFC4-6F175D3DCCD1}">
              <a14:hiddenFill xmlns:a14="http://schemas.microsoft.com/office/drawing/2010/main" xmlns="">
                <a:solidFill>
                  <a:srgbClr val="FFFFFF"/>
                </a:solidFill>
              </a14:hiddenFill>
            </a:ext>
          </a:extLst>
        </p:spPr>
      </p:pic>
      <p:pic>
        <p:nvPicPr>
          <p:cNvPr id="56" name="Picture 3" descr="C:\Users\AWalkden\AppData\Local\Microsoft\Windows\Temporary Internet Files\Content.IE5\6LOYUSJK\MC900434847[1].png">
            <a:extLst>
              <a:ext uri="{FF2B5EF4-FFF2-40B4-BE49-F238E27FC236}">
                <a16:creationId xmlns:a16="http://schemas.microsoft.com/office/drawing/2014/main" id="{44FF5452-680C-4E54-8541-C2C21AA9B63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830300" y="5257800"/>
            <a:ext cx="1905903" cy="1905903"/>
          </a:xfrm>
          <a:prstGeom prst="rect">
            <a:avLst/>
          </a:prstGeom>
          <a:noFill/>
          <a:extLst>
            <a:ext uri="{909E8E84-426E-40dd-AFC4-6F175D3DCCD1}">
              <a14:hiddenFill xmlns:a14="http://schemas.microsoft.com/office/drawing/2010/main" xmlns="">
                <a:solidFill>
                  <a:srgbClr val="FFFFFF"/>
                </a:solidFill>
              </a14:hiddenFill>
            </a:ext>
          </a:extLst>
        </p:spPr>
      </p:pic>
      <p:pic>
        <p:nvPicPr>
          <p:cNvPr id="58" name="Picture 57">
            <a:extLst>
              <a:ext uri="{FF2B5EF4-FFF2-40B4-BE49-F238E27FC236}">
                <a16:creationId xmlns:a16="http://schemas.microsoft.com/office/drawing/2014/main" id="{D9447FBB-67A7-49C4-B7E5-EBE4E9C14AE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087100" y="7754352"/>
            <a:ext cx="1828800" cy="1828800"/>
          </a:xfrm>
          <a:prstGeom prst="rect">
            <a:avLst/>
          </a:prstGeom>
        </p:spPr>
      </p:pic>
      <p:pic>
        <p:nvPicPr>
          <p:cNvPr id="59" name="Picture 58">
            <a:extLst>
              <a:ext uri="{FF2B5EF4-FFF2-40B4-BE49-F238E27FC236}">
                <a16:creationId xmlns:a16="http://schemas.microsoft.com/office/drawing/2014/main" id="{DD2EEA38-5F87-4D85-A805-5711771D975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944100" y="8440152"/>
            <a:ext cx="1828800" cy="1828800"/>
          </a:xfrm>
          <a:prstGeom prst="rect">
            <a:avLst/>
          </a:prstGeom>
        </p:spPr>
      </p:pic>
    </p:spTree>
    <p:custDataLst>
      <p:tags r:id="rId1"/>
    </p:custDataLst>
    <p:extLst>
      <p:ext uri="{BB962C8B-B14F-4D97-AF65-F5344CB8AC3E}">
        <p14:creationId xmlns:p14="http://schemas.microsoft.com/office/powerpoint/2010/main" val="266187105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Straight Connector 46">
            <a:extLst>
              <a:ext uri="{FF2B5EF4-FFF2-40B4-BE49-F238E27FC236}">
                <a16:creationId xmlns:a16="http://schemas.microsoft.com/office/drawing/2014/main" id="{723468BC-CE44-4502-8363-BB48B0CE6DCA}"/>
              </a:ext>
            </a:extLst>
          </p:cNvPr>
          <p:cNvCxnSpPr>
            <a:cxnSpLocks/>
          </p:cNvCxnSpPr>
          <p:nvPr/>
        </p:nvCxnSpPr>
        <p:spPr bwMode="auto">
          <a:xfrm>
            <a:off x="9144000" y="7429500"/>
            <a:ext cx="0" cy="217170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44" name="Lightning Bolt 43">
            <a:extLst>
              <a:ext uri="{FF2B5EF4-FFF2-40B4-BE49-F238E27FC236}">
                <a16:creationId xmlns:a16="http://schemas.microsoft.com/office/drawing/2014/main" id="{23F2BC9E-9C07-45D6-9CF0-577286B882B3}"/>
              </a:ext>
            </a:extLst>
          </p:cNvPr>
          <p:cNvSpPr>
            <a:spLocks noChangeAspect="1"/>
          </p:cNvSpPr>
          <p:nvPr/>
        </p:nvSpPr>
        <p:spPr bwMode="auto">
          <a:xfrm rot="10800000">
            <a:off x="5524076" y="6078294"/>
            <a:ext cx="1840230" cy="1783254"/>
          </a:xfrm>
          <a:prstGeom prst="lightningBolt">
            <a:avLst/>
          </a:prstGeom>
          <a:solidFill>
            <a:schemeClr val="accent1"/>
          </a:solidFill>
          <a:ln w="2857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endParaRPr lang="en-US" sz="3300" b="1">
              <a:latin typeface="Arial Narrow" pitchFamily="34" charset="0"/>
            </a:endParaRPr>
          </a:p>
        </p:txBody>
      </p:sp>
      <p:cxnSp>
        <p:nvCxnSpPr>
          <p:cNvPr id="23" name="Straight Connector 22">
            <a:extLst>
              <a:ext uri="{FF2B5EF4-FFF2-40B4-BE49-F238E27FC236}">
                <a16:creationId xmlns:a16="http://schemas.microsoft.com/office/drawing/2014/main" id="{859FAAE3-9F36-4A86-99B4-697AE662E6EE}"/>
              </a:ext>
            </a:extLst>
          </p:cNvPr>
          <p:cNvCxnSpPr/>
          <p:nvPr/>
        </p:nvCxnSpPr>
        <p:spPr bwMode="auto">
          <a:xfrm flipH="1" flipV="1">
            <a:off x="10401300" y="5143500"/>
            <a:ext cx="2514600" cy="5715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9BCBF149-805B-443C-B325-BE494B413257}"/>
              </a:ext>
            </a:extLst>
          </p:cNvPr>
          <p:cNvCxnSpPr/>
          <p:nvPr/>
        </p:nvCxnSpPr>
        <p:spPr bwMode="auto">
          <a:xfrm flipH="1">
            <a:off x="10287000" y="6057900"/>
            <a:ext cx="2743200"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DB540BEE-41FC-4FE4-9DE5-4B35E7CB956A}"/>
              </a:ext>
            </a:extLst>
          </p:cNvPr>
          <p:cNvCxnSpPr>
            <a:cxnSpLocks/>
          </p:cNvCxnSpPr>
          <p:nvPr/>
        </p:nvCxnSpPr>
        <p:spPr bwMode="auto">
          <a:xfrm flipH="1">
            <a:off x="5600700" y="5257800"/>
            <a:ext cx="2400300" cy="4572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44C2C595-3593-41AD-B71C-1DE5C848B699}"/>
              </a:ext>
            </a:extLst>
          </p:cNvPr>
          <p:cNvCxnSpPr/>
          <p:nvPr/>
        </p:nvCxnSpPr>
        <p:spPr bwMode="auto">
          <a:xfrm flipH="1">
            <a:off x="5372100" y="6172200"/>
            <a:ext cx="2743200"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1" name="Straight Connector 10">
            <a:extLst>
              <a:ext uri="{FF2B5EF4-FFF2-40B4-BE49-F238E27FC236}">
                <a16:creationId xmlns:a16="http://schemas.microsoft.com/office/drawing/2014/main" id="{2707AB94-20D7-46C5-BF18-F79FD8DA6498}"/>
              </a:ext>
            </a:extLst>
          </p:cNvPr>
          <p:cNvCxnSpPr>
            <a:cxnSpLocks/>
          </p:cNvCxnSpPr>
          <p:nvPr/>
        </p:nvCxnSpPr>
        <p:spPr bwMode="auto">
          <a:xfrm>
            <a:off x="9944100" y="7086600"/>
            <a:ext cx="1028700" cy="160020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2" name="Title 1">
            <a:extLst>
              <a:ext uri="{FF2B5EF4-FFF2-40B4-BE49-F238E27FC236}">
                <a16:creationId xmlns:a16="http://schemas.microsoft.com/office/drawing/2014/main" id="{E0301848-B0AE-4E23-A176-69C5CCA2B608}"/>
              </a:ext>
            </a:extLst>
          </p:cNvPr>
          <p:cNvSpPr>
            <a:spLocks noGrp="1"/>
          </p:cNvSpPr>
          <p:nvPr>
            <p:ph type="title"/>
          </p:nvPr>
        </p:nvSpPr>
        <p:spPr/>
        <p:txBody>
          <a:bodyPr/>
          <a:lstStyle/>
          <a:p>
            <a:r>
              <a:rPr lang="en-US" dirty="0"/>
              <a:t>Pure SD-WAN</a:t>
            </a:r>
          </a:p>
        </p:txBody>
      </p:sp>
      <p:sp>
        <p:nvSpPr>
          <p:cNvPr id="3" name="Content Placeholder 2">
            <a:extLst>
              <a:ext uri="{FF2B5EF4-FFF2-40B4-BE49-F238E27FC236}">
                <a16:creationId xmlns:a16="http://schemas.microsoft.com/office/drawing/2014/main" id="{FE691BFD-F5CF-4784-8C06-49FD38CAAEA1}"/>
              </a:ext>
            </a:extLst>
          </p:cNvPr>
          <p:cNvSpPr>
            <a:spLocks noGrp="1"/>
          </p:cNvSpPr>
          <p:nvPr>
            <p:ph idx="1"/>
          </p:nvPr>
        </p:nvSpPr>
        <p:spPr/>
        <p:txBody>
          <a:bodyPr/>
          <a:lstStyle/>
          <a:p>
            <a:r>
              <a:rPr lang="en-US" dirty="0"/>
              <a:t>Multiple (diverse) Internet connections</a:t>
            </a:r>
          </a:p>
        </p:txBody>
      </p:sp>
      <p:sp>
        <p:nvSpPr>
          <p:cNvPr id="4" name="Slide Number Placeholder 3">
            <a:extLst>
              <a:ext uri="{FF2B5EF4-FFF2-40B4-BE49-F238E27FC236}">
                <a16:creationId xmlns:a16="http://schemas.microsoft.com/office/drawing/2014/main" id="{10FE42A9-6CD8-4F5B-8EAA-7A6951DD3095}"/>
              </a:ext>
            </a:extLst>
          </p:cNvPr>
          <p:cNvSpPr>
            <a:spLocks noGrp="1"/>
          </p:cNvSpPr>
          <p:nvPr>
            <p:ph type="sldNum" sz="quarter" idx="10"/>
          </p:nvPr>
        </p:nvSpPr>
        <p:spPr/>
        <p:txBody>
          <a:bodyPr/>
          <a:lstStyle/>
          <a:p>
            <a:fld id="{76E8DCF4-EBDD-4FE1-8465-FD383573D554}" type="slidenum">
              <a:rPr lang="en-US" smtClean="0"/>
              <a:pPr/>
              <a:t>201</a:t>
            </a:fld>
            <a:endParaRPr lang="en-US"/>
          </a:p>
        </p:txBody>
      </p:sp>
      <p:grpSp>
        <p:nvGrpSpPr>
          <p:cNvPr id="5" name="Group 50">
            <a:extLst>
              <a:ext uri="{FF2B5EF4-FFF2-40B4-BE49-F238E27FC236}">
                <a16:creationId xmlns:a16="http://schemas.microsoft.com/office/drawing/2014/main" id="{258B3087-4AEB-4BD0-8D77-A2DBD8B39331}"/>
              </a:ext>
            </a:extLst>
          </p:cNvPr>
          <p:cNvGrpSpPr>
            <a:grpSpLocks/>
          </p:cNvGrpSpPr>
          <p:nvPr/>
        </p:nvGrpSpPr>
        <p:grpSpPr bwMode="auto">
          <a:xfrm>
            <a:off x="6884626" y="4800600"/>
            <a:ext cx="4356323" cy="3087444"/>
            <a:chOff x="1600" y="1664"/>
            <a:chExt cx="2286" cy="1576"/>
          </a:xfrm>
          <a:solidFill>
            <a:srgbClr val="B4B5DC"/>
          </a:solidFill>
        </p:grpSpPr>
        <p:sp>
          <p:nvSpPr>
            <p:cNvPr id="6" name="Cloud">
              <a:extLst>
                <a:ext uri="{FF2B5EF4-FFF2-40B4-BE49-F238E27FC236}">
                  <a16:creationId xmlns:a16="http://schemas.microsoft.com/office/drawing/2014/main" id="{79DA3FD4-2260-4B05-BBB5-BA766995AD4E}"/>
                </a:ext>
              </a:extLst>
            </p:cNvPr>
            <p:cNvSpPr>
              <a:spLocks noChangeAspect="1" noEditPoints="1" noChangeArrowheads="1"/>
            </p:cNvSpPr>
            <p:nvPr/>
          </p:nvSpPr>
          <p:spPr bwMode="auto">
            <a:xfrm>
              <a:off x="1600" y="1664"/>
              <a:ext cx="2286" cy="1576"/>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5"/>
            </a:solidFill>
            <a:ln w="28575">
              <a:solidFill>
                <a:schemeClr val="bg2"/>
              </a:solidFill>
              <a:miter lim="800000"/>
              <a:headEnd/>
              <a:tailEnd/>
            </a:ln>
            <a:effectLst/>
          </p:spPr>
          <p:txBody>
            <a:bodyPr/>
            <a:lstStyle/>
            <a:p>
              <a:endParaRPr lang="en-US" sz="2700"/>
            </a:p>
          </p:txBody>
        </p:sp>
        <p:sp>
          <p:nvSpPr>
            <p:cNvPr id="7" name="Text Box 49">
              <a:extLst>
                <a:ext uri="{FF2B5EF4-FFF2-40B4-BE49-F238E27FC236}">
                  <a16:creationId xmlns:a16="http://schemas.microsoft.com/office/drawing/2014/main" id="{67EEAC80-8161-4A0B-BF0B-0A46530594B6}"/>
                </a:ext>
              </a:extLst>
            </p:cNvPr>
            <p:cNvSpPr txBox="1">
              <a:spLocks noChangeArrowheads="1"/>
            </p:cNvSpPr>
            <p:nvPr/>
          </p:nvSpPr>
          <p:spPr bwMode="auto">
            <a:xfrm>
              <a:off x="2093" y="2280"/>
              <a:ext cx="1047" cy="377"/>
            </a:xfrm>
            <a:prstGeom prst="rect">
              <a:avLst/>
            </a:prstGeom>
            <a:noFill/>
            <a:ln w="28575" algn="ctr">
              <a:noFill/>
              <a:miter lim="800000"/>
              <a:headEnd/>
              <a:tailEnd/>
            </a:ln>
            <a:effectLst/>
          </p:spPr>
          <p:txBody>
            <a:bodyPr wrap="none">
              <a:spAutoFit/>
            </a:bodyPr>
            <a:lstStyle/>
            <a:p>
              <a:r>
                <a:rPr lang="en-US" sz="4200" b="1" dirty="0"/>
                <a:t>Internet</a:t>
              </a:r>
              <a:endParaRPr lang="en-US" sz="4200" dirty="0"/>
            </a:p>
          </p:txBody>
        </p:sp>
      </p:grpSp>
      <p:pic>
        <p:nvPicPr>
          <p:cNvPr id="8" name="Picture 7">
            <a:extLst>
              <a:ext uri="{FF2B5EF4-FFF2-40B4-BE49-F238E27FC236}">
                <a16:creationId xmlns:a16="http://schemas.microsoft.com/office/drawing/2014/main" id="{D52DEE62-D35E-4649-97D7-A2F50E0CD9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87000" y="7429500"/>
            <a:ext cx="1828800" cy="1828800"/>
          </a:xfrm>
          <a:prstGeom prst="rect">
            <a:avLst/>
          </a:prstGeom>
        </p:spPr>
      </p:pic>
      <p:sp>
        <p:nvSpPr>
          <p:cNvPr id="9" name="TextBox 8">
            <a:extLst>
              <a:ext uri="{FF2B5EF4-FFF2-40B4-BE49-F238E27FC236}">
                <a16:creationId xmlns:a16="http://schemas.microsoft.com/office/drawing/2014/main" id="{2A457D81-1B81-4770-8B1B-258C42122857}"/>
              </a:ext>
            </a:extLst>
          </p:cNvPr>
          <p:cNvSpPr txBox="1"/>
          <p:nvPr/>
        </p:nvSpPr>
        <p:spPr>
          <a:xfrm>
            <a:off x="10287000" y="9144000"/>
            <a:ext cx="1906612" cy="923330"/>
          </a:xfrm>
          <a:prstGeom prst="rect">
            <a:avLst/>
          </a:prstGeom>
          <a:noFill/>
        </p:spPr>
        <p:txBody>
          <a:bodyPr wrap="none" rtlCol="0">
            <a:spAutoFit/>
          </a:bodyPr>
          <a:lstStyle/>
          <a:p>
            <a:r>
              <a:rPr lang="en-US" sz="2700" dirty="0"/>
              <a:t>Cloud </a:t>
            </a:r>
          </a:p>
          <a:p>
            <a:r>
              <a:rPr lang="en-US" sz="2700" dirty="0"/>
              <a:t>Applications</a:t>
            </a:r>
          </a:p>
        </p:txBody>
      </p:sp>
      <p:pic>
        <p:nvPicPr>
          <p:cNvPr id="13" name="Picture 12">
            <a:extLst>
              <a:ext uri="{FF2B5EF4-FFF2-40B4-BE49-F238E27FC236}">
                <a16:creationId xmlns:a16="http://schemas.microsoft.com/office/drawing/2014/main" id="{55312DB7-8F3E-45F9-9C36-91ACD00A396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593003" y="5600700"/>
            <a:ext cx="1122998" cy="1028700"/>
          </a:xfrm>
          <a:prstGeom prst="rect">
            <a:avLst/>
          </a:prstGeom>
        </p:spPr>
      </p:pic>
      <p:pic>
        <p:nvPicPr>
          <p:cNvPr id="14" name="Picture 13">
            <a:extLst>
              <a:ext uri="{FF2B5EF4-FFF2-40B4-BE49-F238E27FC236}">
                <a16:creationId xmlns:a16="http://schemas.microsoft.com/office/drawing/2014/main" id="{8B10B244-8CA3-4D73-8E52-91350B5475B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72001" y="5600700"/>
            <a:ext cx="1122998" cy="1028700"/>
          </a:xfrm>
          <a:prstGeom prst="rect">
            <a:avLst/>
          </a:prstGeom>
        </p:spPr>
      </p:pic>
      <p:pic>
        <p:nvPicPr>
          <p:cNvPr id="15" name="Picture 3" descr="C:\Users\AWalkden\AppData\Local\Microsoft\Windows\Temporary Internet Files\Content.IE5\6LOYUSJK\MC900434847[1].png">
            <a:extLst>
              <a:ext uri="{FF2B5EF4-FFF2-40B4-BE49-F238E27FC236}">
                <a16:creationId xmlns:a16="http://schemas.microsoft.com/office/drawing/2014/main" id="{8B842325-8BE6-4302-8BBF-9DA80F76665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flipH="1">
            <a:off x="2743200" y="5258644"/>
            <a:ext cx="1943100" cy="1957439"/>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TextBox 15">
            <a:extLst>
              <a:ext uri="{FF2B5EF4-FFF2-40B4-BE49-F238E27FC236}">
                <a16:creationId xmlns:a16="http://schemas.microsoft.com/office/drawing/2014/main" id="{B33DE310-CAC5-4F80-8B2D-9D379D6A50C5}"/>
              </a:ext>
            </a:extLst>
          </p:cNvPr>
          <p:cNvSpPr txBox="1"/>
          <p:nvPr/>
        </p:nvSpPr>
        <p:spPr>
          <a:xfrm>
            <a:off x="2628900" y="7200901"/>
            <a:ext cx="1759200" cy="507831"/>
          </a:xfrm>
          <a:prstGeom prst="rect">
            <a:avLst/>
          </a:prstGeom>
          <a:noFill/>
        </p:spPr>
        <p:txBody>
          <a:bodyPr wrap="none" rtlCol="0">
            <a:spAutoFit/>
          </a:bodyPr>
          <a:lstStyle/>
          <a:p>
            <a:r>
              <a:rPr lang="en-US" sz="2700" dirty="0"/>
              <a:t>Branch Site</a:t>
            </a:r>
          </a:p>
        </p:txBody>
      </p:sp>
      <p:sp>
        <p:nvSpPr>
          <p:cNvPr id="17" name="TextBox 16">
            <a:extLst>
              <a:ext uri="{FF2B5EF4-FFF2-40B4-BE49-F238E27FC236}">
                <a16:creationId xmlns:a16="http://schemas.microsoft.com/office/drawing/2014/main" id="{76D1B73A-7C4D-4D83-B3AC-6F9DA28A71F5}"/>
              </a:ext>
            </a:extLst>
          </p:cNvPr>
          <p:cNvSpPr txBox="1"/>
          <p:nvPr/>
        </p:nvSpPr>
        <p:spPr>
          <a:xfrm>
            <a:off x="12915900" y="7200901"/>
            <a:ext cx="1851854" cy="507831"/>
          </a:xfrm>
          <a:prstGeom prst="rect">
            <a:avLst/>
          </a:prstGeom>
          <a:noFill/>
        </p:spPr>
        <p:txBody>
          <a:bodyPr wrap="none" rtlCol="0">
            <a:spAutoFit/>
          </a:bodyPr>
          <a:lstStyle/>
          <a:p>
            <a:r>
              <a:rPr lang="en-US" sz="2700" dirty="0"/>
              <a:t>Data Center</a:t>
            </a:r>
          </a:p>
        </p:txBody>
      </p:sp>
      <p:pic>
        <p:nvPicPr>
          <p:cNvPr id="18" name="Picture 4" descr="\\Col-srvr1\elmov\Library\Graphics\iStock_Other_Purchased_Graphics\PresenterMedia\network_database_alone_400_clr_7007.png">
            <a:extLst>
              <a:ext uri="{FF2B5EF4-FFF2-40B4-BE49-F238E27FC236}">
                <a16:creationId xmlns:a16="http://schemas.microsoft.com/office/drawing/2014/main" id="{60B50330-AAAD-4264-B8BE-C8431FCD9A5E}"/>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795857" y="3771900"/>
            <a:ext cx="1246251" cy="1774023"/>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TextBox 18">
            <a:extLst>
              <a:ext uri="{FF2B5EF4-FFF2-40B4-BE49-F238E27FC236}">
                <a16:creationId xmlns:a16="http://schemas.microsoft.com/office/drawing/2014/main" id="{050A34C5-F271-46D5-B75D-BB2FB3C86F71}"/>
              </a:ext>
            </a:extLst>
          </p:cNvPr>
          <p:cNvSpPr txBox="1"/>
          <p:nvPr/>
        </p:nvSpPr>
        <p:spPr>
          <a:xfrm>
            <a:off x="12344400" y="2971800"/>
            <a:ext cx="2666884" cy="923330"/>
          </a:xfrm>
          <a:prstGeom prst="rect">
            <a:avLst/>
          </a:prstGeom>
          <a:noFill/>
        </p:spPr>
        <p:txBody>
          <a:bodyPr wrap="none" rtlCol="0">
            <a:spAutoFit/>
          </a:bodyPr>
          <a:lstStyle/>
          <a:p>
            <a:r>
              <a:rPr lang="en-US" sz="2700" dirty="0"/>
              <a:t>Corporate Hosted</a:t>
            </a:r>
          </a:p>
          <a:p>
            <a:r>
              <a:rPr lang="en-US" sz="2700" dirty="0"/>
              <a:t>Applications</a:t>
            </a:r>
          </a:p>
        </p:txBody>
      </p:sp>
      <p:pic>
        <p:nvPicPr>
          <p:cNvPr id="20" name="Picture 4" descr="\\Col-srvr1\elmov\Library\Graphics\iStock_Other_Purchased_Graphics\PresenterMedia\network_database_alone_400_clr_7007.png">
            <a:extLst>
              <a:ext uri="{FF2B5EF4-FFF2-40B4-BE49-F238E27FC236}">
                <a16:creationId xmlns:a16="http://schemas.microsoft.com/office/drawing/2014/main" id="{72D682C7-F737-43BD-9A0B-33C68DAA672E}"/>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3258800" y="4000500"/>
            <a:ext cx="1246251" cy="1774023"/>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3" descr="C:\Users\AWalkden\AppData\Local\Microsoft\Windows\Temporary Internet Files\Content.IE5\6LOYUSJK\MC900434847[1].png">
            <a:extLst>
              <a:ext uri="{FF2B5EF4-FFF2-40B4-BE49-F238E27FC236}">
                <a16:creationId xmlns:a16="http://schemas.microsoft.com/office/drawing/2014/main" id="{46580047-5DC0-4168-80D0-BFCCE2AEB72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3601700" y="5257800"/>
            <a:ext cx="1905903" cy="1905903"/>
          </a:xfrm>
          <a:prstGeom prst="rect">
            <a:avLst/>
          </a:prstGeom>
          <a:noFill/>
          <a:extLst>
            <a:ext uri="{909E8E84-426E-40dd-AFC4-6F175D3DCCD1}">
              <a14:hiddenFill xmlns:a14="http://schemas.microsoft.com/office/drawing/2010/main" xmlns="">
                <a:solidFill>
                  <a:srgbClr val="FFFFFF"/>
                </a:solidFill>
              </a14:hiddenFill>
            </a:ext>
          </a:extLst>
        </p:spPr>
      </p:pic>
      <p:sp>
        <p:nvSpPr>
          <p:cNvPr id="37" name="TextBox 36">
            <a:extLst>
              <a:ext uri="{FF2B5EF4-FFF2-40B4-BE49-F238E27FC236}">
                <a16:creationId xmlns:a16="http://schemas.microsoft.com/office/drawing/2014/main" id="{6E6B96DB-4C90-4D46-BD61-5763B8C3D4FE}"/>
              </a:ext>
            </a:extLst>
          </p:cNvPr>
          <p:cNvSpPr txBox="1"/>
          <p:nvPr/>
        </p:nvSpPr>
        <p:spPr>
          <a:xfrm>
            <a:off x="6057900" y="5029200"/>
            <a:ext cx="712054" cy="415498"/>
          </a:xfrm>
          <a:prstGeom prst="rect">
            <a:avLst/>
          </a:prstGeom>
          <a:noFill/>
        </p:spPr>
        <p:txBody>
          <a:bodyPr wrap="none" rtlCol="0">
            <a:spAutoFit/>
          </a:bodyPr>
          <a:lstStyle/>
          <a:p>
            <a:r>
              <a:rPr lang="en-US" sz="2100" dirty="0"/>
              <a:t>ISP 1</a:t>
            </a:r>
          </a:p>
        </p:txBody>
      </p:sp>
      <p:sp>
        <p:nvSpPr>
          <p:cNvPr id="38" name="TextBox 37">
            <a:extLst>
              <a:ext uri="{FF2B5EF4-FFF2-40B4-BE49-F238E27FC236}">
                <a16:creationId xmlns:a16="http://schemas.microsoft.com/office/drawing/2014/main" id="{94309C46-3A64-4F95-B248-F9BE808B67F7}"/>
              </a:ext>
            </a:extLst>
          </p:cNvPr>
          <p:cNvSpPr txBox="1"/>
          <p:nvPr/>
        </p:nvSpPr>
        <p:spPr>
          <a:xfrm>
            <a:off x="11301635" y="5029200"/>
            <a:ext cx="712054" cy="415498"/>
          </a:xfrm>
          <a:prstGeom prst="rect">
            <a:avLst/>
          </a:prstGeom>
          <a:noFill/>
        </p:spPr>
        <p:txBody>
          <a:bodyPr wrap="none" rtlCol="0">
            <a:spAutoFit/>
          </a:bodyPr>
          <a:lstStyle/>
          <a:p>
            <a:r>
              <a:rPr lang="en-US" sz="2100" dirty="0"/>
              <a:t>ISP 1</a:t>
            </a:r>
          </a:p>
        </p:txBody>
      </p:sp>
      <p:sp>
        <p:nvSpPr>
          <p:cNvPr id="39" name="TextBox 38">
            <a:extLst>
              <a:ext uri="{FF2B5EF4-FFF2-40B4-BE49-F238E27FC236}">
                <a16:creationId xmlns:a16="http://schemas.microsoft.com/office/drawing/2014/main" id="{9A32406F-9421-45BF-B4B8-8331A0841EA4}"/>
              </a:ext>
            </a:extLst>
          </p:cNvPr>
          <p:cNvSpPr txBox="1"/>
          <p:nvPr/>
        </p:nvSpPr>
        <p:spPr>
          <a:xfrm>
            <a:off x="6057900" y="5715000"/>
            <a:ext cx="712054" cy="415498"/>
          </a:xfrm>
          <a:prstGeom prst="rect">
            <a:avLst/>
          </a:prstGeom>
          <a:noFill/>
        </p:spPr>
        <p:txBody>
          <a:bodyPr wrap="none" rtlCol="0">
            <a:spAutoFit/>
          </a:bodyPr>
          <a:lstStyle/>
          <a:p>
            <a:r>
              <a:rPr lang="en-US" sz="2100" dirty="0"/>
              <a:t>ISP 2</a:t>
            </a:r>
          </a:p>
        </p:txBody>
      </p:sp>
      <p:sp>
        <p:nvSpPr>
          <p:cNvPr id="40" name="TextBox 39">
            <a:extLst>
              <a:ext uri="{FF2B5EF4-FFF2-40B4-BE49-F238E27FC236}">
                <a16:creationId xmlns:a16="http://schemas.microsoft.com/office/drawing/2014/main" id="{2A869023-06AA-4333-8807-122F5D7F4823}"/>
              </a:ext>
            </a:extLst>
          </p:cNvPr>
          <p:cNvSpPr txBox="1"/>
          <p:nvPr/>
        </p:nvSpPr>
        <p:spPr>
          <a:xfrm>
            <a:off x="11301635" y="5715000"/>
            <a:ext cx="712054" cy="415498"/>
          </a:xfrm>
          <a:prstGeom prst="rect">
            <a:avLst/>
          </a:prstGeom>
          <a:noFill/>
        </p:spPr>
        <p:txBody>
          <a:bodyPr wrap="none" rtlCol="0">
            <a:spAutoFit/>
          </a:bodyPr>
          <a:lstStyle/>
          <a:p>
            <a:r>
              <a:rPr lang="en-US" sz="2100" dirty="0"/>
              <a:t>ISP 2</a:t>
            </a:r>
          </a:p>
        </p:txBody>
      </p:sp>
      <p:sp>
        <p:nvSpPr>
          <p:cNvPr id="41" name="TextBox 40">
            <a:extLst>
              <a:ext uri="{FF2B5EF4-FFF2-40B4-BE49-F238E27FC236}">
                <a16:creationId xmlns:a16="http://schemas.microsoft.com/office/drawing/2014/main" id="{A0AFF233-F583-474B-ADE8-90403BA7C58E}"/>
              </a:ext>
            </a:extLst>
          </p:cNvPr>
          <p:cNvSpPr txBox="1"/>
          <p:nvPr/>
        </p:nvSpPr>
        <p:spPr>
          <a:xfrm>
            <a:off x="5074448" y="7207053"/>
            <a:ext cx="1120500" cy="738664"/>
          </a:xfrm>
          <a:prstGeom prst="rect">
            <a:avLst/>
          </a:prstGeom>
          <a:noFill/>
        </p:spPr>
        <p:txBody>
          <a:bodyPr wrap="none" rtlCol="0">
            <a:spAutoFit/>
          </a:bodyPr>
          <a:lstStyle/>
          <a:p>
            <a:r>
              <a:rPr lang="en-US" sz="2100" dirty="0"/>
              <a:t>Wireless</a:t>
            </a:r>
          </a:p>
          <a:p>
            <a:r>
              <a:rPr lang="en-US" sz="2100" dirty="0"/>
              <a:t>ISP</a:t>
            </a:r>
          </a:p>
        </p:txBody>
      </p:sp>
      <p:sp>
        <p:nvSpPr>
          <p:cNvPr id="42" name="TextBox 41">
            <a:extLst>
              <a:ext uri="{FF2B5EF4-FFF2-40B4-BE49-F238E27FC236}">
                <a16:creationId xmlns:a16="http://schemas.microsoft.com/office/drawing/2014/main" id="{69738A9F-17BC-4D2B-BAF3-9F06D7BF77BA}"/>
              </a:ext>
            </a:extLst>
          </p:cNvPr>
          <p:cNvSpPr txBox="1"/>
          <p:nvPr/>
        </p:nvSpPr>
        <p:spPr>
          <a:xfrm>
            <a:off x="11738323" y="7189119"/>
            <a:ext cx="1120500" cy="738664"/>
          </a:xfrm>
          <a:prstGeom prst="rect">
            <a:avLst/>
          </a:prstGeom>
          <a:noFill/>
        </p:spPr>
        <p:txBody>
          <a:bodyPr wrap="none" rtlCol="0">
            <a:spAutoFit/>
          </a:bodyPr>
          <a:lstStyle/>
          <a:p>
            <a:r>
              <a:rPr lang="en-US" sz="2100" dirty="0"/>
              <a:t>Wireless</a:t>
            </a:r>
          </a:p>
          <a:p>
            <a:r>
              <a:rPr lang="en-US" sz="2100" dirty="0"/>
              <a:t>ISP</a:t>
            </a:r>
          </a:p>
        </p:txBody>
      </p:sp>
      <p:sp>
        <p:nvSpPr>
          <p:cNvPr id="43" name="Lightning Bolt 42">
            <a:extLst>
              <a:ext uri="{FF2B5EF4-FFF2-40B4-BE49-F238E27FC236}">
                <a16:creationId xmlns:a16="http://schemas.microsoft.com/office/drawing/2014/main" id="{8519026B-D8F8-4201-AA9F-C00DFF8E3BD6}"/>
              </a:ext>
            </a:extLst>
          </p:cNvPr>
          <p:cNvSpPr>
            <a:spLocks noChangeAspect="1"/>
          </p:cNvSpPr>
          <p:nvPr/>
        </p:nvSpPr>
        <p:spPr bwMode="auto">
          <a:xfrm rot="19988552">
            <a:off x="10768229" y="5950973"/>
            <a:ext cx="1840230" cy="1783254"/>
          </a:xfrm>
          <a:prstGeom prst="lightningBolt">
            <a:avLst/>
          </a:prstGeom>
          <a:solidFill>
            <a:schemeClr val="accent1"/>
          </a:solidFill>
          <a:ln w="2857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endParaRPr lang="en-US" sz="3300" b="1">
              <a:latin typeface="Arial Narrow" pitchFamily="34" charset="0"/>
            </a:endParaRPr>
          </a:p>
        </p:txBody>
      </p:sp>
      <p:pic>
        <p:nvPicPr>
          <p:cNvPr id="45" name="Picture 44">
            <a:extLst>
              <a:ext uri="{FF2B5EF4-FFF2-40B4-BE49-F238E27FC236}">
                <a16:creationId xmlns:a16="http://schemas.microsoft.com/office/drawing/2014/main" id="{D7D3391E-483A-46ED-81A6-4D9AE824BEE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01100" y="8115300"/>
            <a:ext cx="1828800" cy="1828800"/>
          </a:xfrm>
          <a:prstGeom prst="rect">
            <a:avLst/>
          </a:prstGeom>
        </p:spPr>
      </p:pic>
    </p:spTree>
    <p:custDataLst>
      <p:tags r:id="rId1"/>
    </p:custDataLst>
    <p:extLst>
      <p:ext uri="{BB962C8B-B14F-4D97-AF65-F5344CB8AC3E}">
        <p14:creationId xmlns:p14="http://schemas.microsoft.com/office/powerpoint/2010/main" val="188271709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954529" y="279710"/>
            <a:ext cx="15773400" cy="1988345"/>
          </a:xfrm>
        </p:spPr>
        <p:txBody>
          <a:bodyPr>
            <a:normAutofit/>
          </a:bodyPr>
          <a:lstStyle/>
          <a:p>
            <a:r>
              <a:rPr lang="en-US" b="1" dirty="0">
                <a:latin typeface="Helvetica Neue Condensed" panose="02000503000000020004" pitchFamily="2" charset="0"/>
                <a:ea typeface="Helvetica Neue Condensed" panose="02000503000000020004" pitchFamily="2" charset="0"/>
                <a:cs typeface="Helvetica Neue Condensed" panose="02000503000000020004" pitchFamily="2" charset="0"/>
              </a:rPr>
              <a:t>Virtual Machines Benefits </a:t>
            </a:r>
          </a:p>
        </p:txBody>
      </p:sp>
      <p:sp>
        <p:nvSpPr>
          <p:cNvPr id="2" name="Slide Number Placeholder 1"/>
          <p:cNvSpPr>
            <a:spLocks noGrp="1"/>
          </p:cNvSpPr>
          <p:nvPr>
            <p:ph type="sldNum" sz="quarter" idx="10"/>
          </p:nvPr>
        </p:nvSpPr>
        <p:spPr>
          <a:prstGeom prst="rect">
            <a:avLst/>
          </a:prstGeom>
        </p:spPr>
        <p:txBody>
          <a:bodyPr/>
          <a:lstStyle/>
          <a:p>
            <a:fld id="{52B67DA5-9DD9-4BCA-8370-9CA784C1DE92}" type="slidenum">
              <a:rPr lang="en-US" smtClean="0"/>
              <a:pPr/>
              <a:t>202</a:t>
            </a:fld>
            <a:endParaRPr lang="en-US"/>
          </a:p>
        </p:txBody>
      </p:sp>
      <p:grpSp>
        <p:nvGrpSpPr>
          <p:cNvPr id="3" name="Group 2"/>
          <p:cNvGrpSpPr/>
          <p:nvPr/>
        </p:nvGrpSpPr>
        <p:grpSpPr>
          <a:xfrm>
            <a:off x="3086100" y="1687055"/>
            <a:ext cx="11772900" cy="8120627"/>
            <a:chOff x="533400" y="1201703"/>
            <a:chExt cx="7848600" cy="5413751"/>
          </a:xfrm>
        </p:grpSpPr>
        <p:grpSp>
          <p:nvGrpSpPr>
            <p:cNvPr id="112" name="Group 111"/>
            <p:cNvGrpSpPr/>
            <p:nvPr>
              <p:custDataLst>
                <p:tags r:id="rId2"/>
              </p:custDataLst>
            </p:nvPr>
          </p:nvGrpSpPr>
          <p:grpSpPr>
            <a:xfrm>
              <a:off x="3463722" y="2086328"/>
              <a:ext cx="2145645" cy="2389765"/>
              <a:chOff x="3673021" y="1295400"/>
              <a:chExt cx="2187308" cy="2895600"/>
            </a:xfrm>
          </p:grpSpPr>
          <p:sp>
            <p:nvSpPr>
              <p:cNvPr id="106" name="Rounded Rectangle 105"/>
              <p:cNvSpPr>
                <a:spLocks noChangeAspect="1"/>
              </p:cNvSpPr>
              <p:nvPr/>
            </p:nvSpPr>
            <p:spPr>
              <a:xfrm>
                <a:off x="4597052" y="3200400"/>
                <a:ext cx="304800" cy="99060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 name="Rounded Rectangle 15"/>
              <p:cNvSpPr>
                <a:spLocks noChangeAspect="1"/>
              </p:cNvSpPr>
              <p:nvPr/>
            </p:nvSpPr>
            <p:spPr>
              <a:xfrm>
                <a:off x="3673021" y="1295400"/>
                <a:ext cx="2187308" cy="2407958"/>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1" name="Rounded Rectangle 20"/>
              <p:cNvSpPr>
                <a:spLocks noChangeAspect="1"/>
              </p:cNvSpPr>
              <p:nvPr/>
            </p:nvSpPr>
            <p:spPr>
              <a:xfrm>
                <a:off x="3791315" y="2386622"/>
                <a:ext cx="1950720" cy="682752"/>
              </a:xfrm>
              <a:prstGeom prst="roundRect">
                <a:avLst/>
              </a:prstGeom>
              <a:solidFill>
                <a:srgbClr val="D883FF"/>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2" name="Rounded Rectangle 21"/>
              <p:cNvSpPr>
                <a:spLocks noChangeAspect="1"/>
              </p:cNvSpPr>
              <p:nvPr/>
            </p:nvSpPr>
            <p:spPr>
              <a:xfrm>
                <a:off x="3793293" y="1524000"/>
                <a:ext cx="1946764" cy="682752"/>
              </a:xfrm>
              <a:prstGeom prst="roundRect">
                <a:avLst/>
              </a:prstGeom>
              <a:solidFill>
                <a:srgbClr val="76D6FF"/>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3" name="TextBox 22"/>
              <p:cNvSpPr txBox="1"/>
              <p:nvPr/>
            </p:nvSpPr>
            <p:spPr>
              <a:xfrm>
                <a:off x="4104329" y="1680710"/>
                <a:ext cx="1324690" cy="447507"/>
              </a:xfrm>
              <a:prstGeom prst="rect">
                <a:avLst/>
              </a:prstGeom>
              <a:noFill/>
            </p:spPr>
            <p:txBody>
              <a:bodyPr wrap="none" rtlCol="0">
                <a:spAutoFit/>
              </a:bodyPr>
              <a:lstStyle/>
              <a:p>
                <a:pPr algn="ctr"/>
                <a:r>
                  <a:rPr lang="en-US" sz="3000" dirty="0"/>
                  <a:t>Application</a:t>
                </a:r>
              </a:p>
            </p:txBody>
          </p:sp>
          <p:sp>
            <p:nvSpPr>
              <p:cNvPr id="24" name="TextBox 23"/>
              <p:cNvSpPr txBox="1"/>
              <p:nvPr/>
            </p:nvSpPr>
            <p:spPr>
              <a:xfrm>
                <a:off x="3768419" y="2543332"/>
                <a:ext cx="1996513" cy="447507"/>
              </a:xfrm>
              <a:prstGeom prst="rect">
                <a:avLst/>
              </a:prstGeom>
              <a:noFill/>
            </p:spPr>
            <p:txBody>
              <a:bodyPr wrap="none" rtlCol="0">
                <a:spAutoFit/>
              </a:bodyPr>
              <a:lstStyle/>
              <a:p>
                <a:pPr algn="ctr"/>
                <a:r>
                  <a:rPr lang="en-US" sz="3000" dirty="0"/>
                  <a:t>Operating System</a:t>
                </a:r>
              </a:p>
            </p:txBody>
          </p:sp>
          <p:sp>
            <p:nvSpPr>
              <p:cNvPr id="43" name="TextBox 42"/>
              <p:cNvSpPr txBox="1"/>
              <p:nvPr/>
            </p:nvSpPr>
            <p:spPr>
              <a:xfrm>
                <a:off x="3941356" y="3201700"/>
                <a:ext cx="1647420" cy="410215"/>
              </a:xfrm>
              <a:prstGeom prst="rect">
                <a:avLst/>
              </a:prstGeom>
              <a:noFill/>
            </p:spPr>
            <p:txBody>
              <a:bodyPr wrap="none" rtlCol="0">
                <a:spAutoFit/>
              </a:bodyPr>
              <a:lstStyle/>
              <a:p>
                <a:pPr algn="ctr"/>
                <a:r>
                  <a:rPr lang="en-US" sz="2700" dirty="0"/>
                  <a:t>Virtual Machine</a:t>
                </a:r>
              </a:p>
            </p:txBody>
          </p:sp>
        </p:grpSp>
        <p:grpSp>
          <p:nvGrpSpPr>
            <p:cNvPr id="111" name="Group 110"/>
            <p:cNvGrpSpPr/>
            <p:nvPr>
              <p:custDataLst>
                <p:tags r:id="rId3"/>
              </p:custDataLst>
            </p:nvPr>
          </p:nvGrpSpPr>
          <p:grpSpPr>
            <a:xfrm>
              <a:off x="5780928" y="2086328"/>
              <a:ext cx="2145645" cy="2389765"/>
              <a:chOff x="6035221" y="1295400"/>
              <a:chExt cx="2187308" cy="2895600"/>
            </a:xfrm>
          </p:grpSpPr>
          <p:sp>
            <p:nvSpPr>
              <p:cNvPr id="107" name="Rounded Rectangle 106"/>
              <p:cNvSpPr>
                <a:spLocks noChangeAspect="1"/>
              </p:cNvSpPr>
              <p:nvPr/>
            </p:nvSpPr>
            <p:spPr>
              <a:xfrm>
                <a:off x="6959252" y="3200400"/>
                <a:ext cx="304800" cy="99060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4" name="Rounded Rectangle 43"/>
              <p:cNvSpPr>
                <a:spLocks noChangeAspect="1"/>
              </p:cNvSpPr>
              <p:nvPr/>
            </p:nvSpPr>
            <p:spPr>
              <a:xfrm>
                <a:off x="6035221" y="1295400"/>
                <a:ext cx="2187308" cy="2407958"/>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5" name="Rounded Rectangle 44"/>
              <p:cNvSpPr>
                <a:spLocks noChangeAspect="1"/>
              </p:cNvSpPr>
              <p:nvPr/>
            </p:nvSpPr>
            <p:spPr>
              <a:xfrm>
                <a:off x="6153515" y="2386622"/>
                <a:ext cx="1950720" cy="682752"/>
              </a:xfrm>
              <a:prstGeom prst="roundRect">
                <a:avLst/>
              </a:prstGeom>
              <a:solidFill>
                <a:srgbClr val="D883FF"/>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6" name="Rounded Rectangle 45"/>
              <p:cNvSpPr>
                <a:spLocks noChangeAspect="1"/>
              </p:cNvSpPr>
              <p:nvPr/>
            </p:nvSpPr>
            <p:spPr>
              <a:xfrm>
                <a:off x="6155493" y="1524000"/>
                <a:ext cx="1946764" cy="682752"/>
              </a:xfrm>
              <a:prstGeom prst="roundRect">
                <a:avLst/>
              </a:prstGeom>
              <a:solidFill>
                <a:srgbClr val="76D6FF"/>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7" name="TextBox 46"/>
              <p:cNvSpPr txBox="1"/>
              <p:nvPr/>
            </p:nvSpPr>
            <p:spPr>
              <a:xfrm>
                <a:off x="6466529" y="1680710"/>
                <a:ext cx="1324690" cy="447507"/>
              </a:xfrm>
              <a:prstGeom prst="rect">
                <a:avLst/>
              </a:prstGeom>
              <a:noFill/>
            </p:spPr>
            <p:txBody>
              <a:bodyPr wrap="none" rtlCol="0">
                <a:spAutoFit/>
              </a:bodyPr>
              <a:lstStyle/>
              <a:p>
                <a:pPr algn="ctr"/>
                <a:r>
                  <a:rPr lang="en-US" sz="3000" dirty="0"/>
                  <a:t>Application</a:t>
                </a:r>
              </a:p>
            </p:txBody>
          </p:sp>
          <p:sp>
            <p:nvSpPr>
              <p:cNvPr id="48" name="TextBox 47"/>
              <p:cNvSpPr txBox="1"/>
              <p:nvPr/>
            </p:nvSpPr>
            <p:spPr>
              <a:xfrm>
                <a:off x="6130619" y="2543332"/>
                <a:ext cx="1996513" cy="447507"/>
              </a:xfrm>
              <a:prstGeom prst="rect">
                <a:avLst/>
              </a:prstGeom>
              <a:noFill/>
            </p:spPr>
            <p:txBody>
              <a:bodyPr wrap="none" rtlCol="0">
                <a:spAutoFit/>
              </a:bodyPr>
              <a:lstStyle/>
              <a:p>
                <a:pPr algn="ctr"/>
                <a:r>
                  <a:rPr lang="en-US" sz="3000" dirty="0"/>
                  <a:t>Operating System</a:t>
                </a:r>
              </a:p>
            </p:txBody>
          </p:sp>
          <p:sp>
            <p:nvSpPr>
              <p:cNvPr id="49" name="TextBox 48"/>
              <p:cNvSpPr txBox="1"/>
              <p:nvPr/>
            </p:nvSpPr>
            <p:spPr>
              <a:xfrm>
                <a:off x="6303556" y="3201700"/>
                <a:ext cx="1647420" cy="410215"/>
              </a:xfrm>
              <a:prstGeom prst="rect">
                <a:avLst/>
              </a:prstGeom>
              <a:noFill/>
            </p:spPr>
            <p:txBody>
              <a:bodyPr wrap="none" rtlCol="0">
                <a:spAutoFit/>
              </a:bodyPr>
              <a:lstStyle/>
              <a:p>
                <a:pPr algn="ctr"/>
                <a:r>
                  <a:rPr lang="en-US" sz="2700" dirty="0"/>
                  <a:t>Virtual Machine</a:t>
                </a:r>
              </a:p>
            </p:txBody>
          </p:sp>
        </p:grpSp>
        <p:grpSp>
          <p:nvGrpSpPr>
            <p:cNvPr id="110" name="Group 109"/>
            <p:cNvGrpSpPr/>
            <p:nvPr>
              <p:custDataLst>
                <p:tags r:id="rId4"/>
              </p:custDataLst>
            </p:nvPr>
          </p:nvGrpSpPr>
          <p:grpSpPr>
            <a:xfrm>
              <a:off x="1167323" y="2086328"/>
              <a:ext cx="2145645" cy="2389765"/>
              <a:chOff x="1332032" y="1295400"/>
              <a:chExt cx="2187308" cy="2895600"/>
            </a:xfrm>
          </p:grpSpPr>
          <p:sp>
            <p:nvSpPr>
              <p:cNvPr id="105" name="Rounded Rectangle 104"/>
              <p:cNvSpPr>
                <a:spLocks noChangeAspect="1"/>
              </p:cNvSpPr>
              <p:nvPr/>
            </p:nvSpPr>
            <p:spPr>
              <a:xfrm>
                <a:off x="2286000" y="3200400"/>
                <a:ext cx="304800" cy="99060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5" name="Rounded Rectangle 24"/>
              <p:cNvSpPr>
                <a:spLocks noChangeAspect="1"/>
              </p:cNvSpPr>
              <p:nvPr/>
            </p:nvSpPr>
            <p:spPr>
              <a:xfrm>
                <a:off x="1332032" y="1295400"/>
                <a:ext cx="2187308" cy="2407958"/>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0" name="Rounded Rectangle 29"/>
              <p:cNvSpPr>
                <a:spLocks noChangeAspect="1"/>
              </p:cNvSpPr>
              <p:nvPr/>
            </p:nvSpPr>
            <p:spPr>
              <a:xfrm>
                <a:off x="1450326" y="2386622"/>
                <a:ext cx="1950720" cy="682752"/>
              </a:xfrm>
              <a:prstGeom prst="roundRect">
                <a:avLst/>
              </a:prstGeom>
              <a:solidFill>
                <a:srgbClr val="D883FF"/>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1" name="Rounded Rectangle 30"/>
              <p:cNvSpPr>
                <a:spLocks noChangeAspect="1"/>
              </p:cNvSpPr>
              <p:nvPr/>
            </p:nvSpPr>
            <p:spPr>
              <a:xfrm>
                <a:off x="1452304" y="1524000"/>
                <a:ext cx="1946764" cy="682752"/>
              </a:xfrm>
              <a:prstGeom prst="roundRect">
                <a:avLst/>
              </a:prstGeom>
              <a:solidFill>
                <a:srgbClr val="76D6FF"/>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2" name="TextBox 31"/>
              <p:cNvSpPr txBox="1"/>
              <p:nvPr/>
            </p:nvSpPr>
            <p:spPr>
              <a:xfrm>
                <a:off x="1763341" y="1680710"/>
                <a:ext cx="1324690" cy="447507"/>
              </a:xfrm>
              <a:prstGeom prst="rect">
                <a:avLst/>
              </a:prstGeom>
              <a:noFill/>
            </p:spPr>
            <p:txBody>
              <a:bodyPr wrap="none" rtlCol="0">
                <a:spAutoFit/>
              </a:bodyPr>
              <a:lstStyle/>
              <a:p>
                <a:pPr algn="ctr"/>
                <a:r>
                  <a:rPr lang="en-US" sz="3000" dirty="0"/>
                  <a:t>Application</a:t>
                </a:r>
              </a:p>
            </p:txBody>
          </p:sp>
          <p:sp>
            <p:nvSpPr>
              <p:cNvPr id="33" name="TextBox 32"/>
              <p:cNvSpPr txBox="1"/>
              <p:nvPr/>
            </p:nvSpPr>
            <p:spPr>
              <a:xfrm>
                <a:off x="1427430" y="2543332"/>
                <a:ext cx="1996513" cy="447507"/>
              </a:xfrm>
              <a:prstGeom prst="rect">
                <a:avLst/>
              </a:prstGeom>
              <a:noFill/>
            </p:spPr>
            <p:txBody>
              <a:bodyPr wrap="none" rtlCol="0">
                <a:spAutoFit/>
              </a:bodyPr>
              <a:lstStyle/>
              <a:p>
                <a:pPr algn="ctr"/>
                <a:r>
                  <a:rPr lang="en-US" sz="3000" dirty="0"/>
                  <a:t>Operating System</a:t>
                </a:r>
              </a:p>
            </p:txBody>
          </p:sp>
          <p:sp>
            <p:nvSpPr>
              <p:cNvPr id="42" name="TextBox 41"/>
              <p:cNvSpPr txBox="1"/>
              <p:nvPr/>
            </p:nvSpPr>
            <p:spPr>
              <a:xfrm>
                <a:off x="1600367" y="3201700"/>
                <a:ext cx="1647420" cy="410215"/>
              </a:xfrm>
              <a:prstGeom prst="rect">
                <a:avLst/>
              </a:prstGeom>
              <a:noFill/>
            </p:spPr>
            <p:txBody>
              <a:bodyPr wrap="none" rtlCol="0">
                <a:spAutoFit/>
              </a:bodyPr>
              <a:lstStyle/>
              <a:p>
                <a:pPr algn="ctr"/>
                <a:r>
                  <a:rPr lang="en-US" sz="2700" dirty="0"/>
                  <a:t>Virtual Machine</a:t>
                </a:r>
              </a:p>
            </p:txBody>
          </p:sp>
        </p:grpSp>
        <p:sp>
          <p:nvSpPr>
            <p:cNvPr id="104" name="Rounded Rectangle 103"/>
            <p:cNvSpPr>
              <a:spLocks noChangeAspect="1"/>
            </p:cNvSpPr>
            <p:nvPr/>
          </p:nvSpPr>
          <p:spPr>
            <a:xfrm>
              <a:off x="2925354" y="4538982"/>
              <a:ext cx="3214189" cy="81755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nvGrpSpPr>
            <p:cNvPr id="109" name="Group 108"/>
            <p:cNvGrpSpPr/>
            <p:nvPr>
              <p:custDataLst>
                <p:tags r:id="rId5"/>
              </p:custDataLst>
            </p:nvPr>
          </p:nvGrpSpPr>
          <p:grpSpPr>
            <a:xfrm>
              <a:off x="1118472" y="4231988"/>
              <a:ext cx="6808100" cy="621438"/>
              <a:chOff x="1282233" y="3895225"/>
              <a:chExt cx="6940296" cy="752976"/>
            </a:xfrm>
          </p:grpSpPr>
          <p:sp>
            <p:nvSpPr>
              <p:cNvPr id="12" name="Rounded Rectangle 11"/>
              <p:cNvSpPr>
                <a:spLocks noChangeAspect="1"/>
              </p:cNvSpPr>
              <p:nvPr/>
            </p:nvSpPr>
            <p:spPr>
              <a:xfrm>
                <a:off x="1282233" y="3895225"/>
                <a:ext cx="6940296" cy="752976"/>
              </a:xfrm>
              <a:prstGeom prst="roundRect">
                <a:avLst/>
              </a:prstGeom>
              <a:solidFill>
                <a:schemeClr val="accent1">
                  <a:lumMod val="20000"/>
                  <a:lumOff val="80000"/>
                </a:schemeClr>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3" name="TextBox 12"/>
              <p:cNvSpPr txBox="1"/>
              <p:nvPr/>
            </p:nvSpPr>
            <p:spPr>
              <a:xfrm>
                <a:off x="3238458" y="4025493"/>
                <a:ext cx="3027845" cy="559384"/>
              </a:xfrm>
              <a:prstGeom prst="rect">
                <a:avLst/>
              </a:prstGeom>
              <a:noFill/>
            </p:spPr>
            <p:txBody>
              <a:bodyPr wrap="none" rtlCol="0">
                <a:spAutoFit/>
              </a:bodyPr>
              <a:lstStyle/>
              <a:p>
                <a:pPr algn="ctr"/>
                <a:r>
                  <a:rPr lang="en-US" sz="3900" dirty="0"/>
                  <a:t>Virtual Infrastructure</a:t>
                </a:r>
              </a:p>
            </p:txBody>
          </p:sp>
        </p:grpSp>
        <p:grpSp>
          <p:nvGrpSpPr>
            <p:cNvPr id="108" name="Group 107"/>
            <p:cNvGrpSpPr/>
            <p:nvPr>
              <p:custDataLst>
                <p:tags r:id="rId6"/>
              </p:custDataLst>
            </p:nvPr>
          </p:nvGrpSpPr>
          <p:grpSpPr>
            <a:xfrm>
              <a:off x="533400" y="4979199"/>
              <a:ext cx="7848600" cy="1636255"/>
              <a:chOff x="685800" y="4800599"/>
              <a:chExt cx="8001000" cy="1982598"/>
            </a:xfrm>
          </p:grpSpPr>
          <p:sp>
            <p:nvSpPr>
              <p:cNvPr id="103" name="Rounded Rectangle 102"/>
              <p:cNvSpPr>
                <a:spLocks noChangeAspect="1"/>
              </p:cNvSpPr>
              <p:nvPr/>
            </p:nvSpPr>
            <p:spPr>
              <a:xfrm>
                <a:off x="685800" y="4800599"/>
                <a:ext cx="8001000" cy="1982598"/>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8" name="TextBox 77"/>
              <p:cNvSpPr txBox="1"/>
              <p:nvPr/>
            </p:nvSpPr>
            <p:spPr>
              <a:xfrm>
                <a:off x="5045838" y="5638800"/>
                <a:ext cx="824037" cy="410215"/>
              </a:xfrm>
              <a:prstGeom prst="rect">
                <a:avLst/>
              </a:prstGeom>
              <a:noFill/>
            </p:spPr>
            <p:txBody>
              <a:bodyPr wrap="none" rtlCol="0">
                <a:spAutoFit/>
              </a:bodyPr>
              <a:lstStyle/>
              <a:p>
                <a:pPr algn="ctr"/>
                <a:r>
                  <a:rPr lang="en-US" sz="2700" dirty="0"/>
                  <a:t>Servers</a:t>
                </a:r>
              </a:p>
            </p:txBody>
          </p:sp>
          <p:cxnSp>
            <p:nvCxnSpPr>
              <p:cNvPr id="82" name="Straight Connector 81"/>
              <p:cNvCxnSpPr/>
              <p:nvPr/>
            </p:nvCxnSpPr>
            <p:spPr>
              <a:xfrm>
                <a:off x="3498129" y="5334000"/>
                <a:ext cx="1066800" cy="685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a:off x="4606493" y="5257800"/>
                <a:ext cx="415636"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5174529" y="541020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flipV="1">
                <a:off x="6393729" y="5562600"/>
                <a:ext cx="1524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3269529" y="5334000"/>
                <a:ext cx="304800" cy="685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050329" y="6096000"/>
                <a:ext cx="1066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3" name="Group 72"/>
              <p:cNvGrpSpPr/>
              <p:nvPr/>
            </p:nvGrpSpPr>
            <p:grpSpPr>
              <a:xfrm>
                <a:off x="754929" y="5244664"/>
                <a:ext cx="1600200" cy="1477015"/>
                <a:chOff x="-4648200" y="4495800"/>
                <a:chExt cx="1600200" cy="1477015"/>
              </a:xfrm>
            </p:grpSpPr>
            <p:grpSp>
              <p:nvGrpSpPr>
                <p:cNvPr id="59" name="Group 58"/>
                <p:cNvGrpSpPr/>
                <p:nvPr/>
              </p:nvGrpSpPr>
              <p:grpSpPr>
                <a:xfrm>
                  <a:off x="-4648200" y="4495800"/>
                  <a:ext cx="1600200" cy="1182624"/>
                  <a:chOff x="3048000" y="5980176"/>
                  <a:chExt cx="1600200" cy="1182624"/>
                </a:xfrm>
              </p:grpSpPr>
              <p:pic>
                <p:nvPicPr>
                  <p:cNvPr id="55" name="Picture 6" descr="C:\Users\AWalkden.HILL\Downloads\network_database_alone_400_clr_7007.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048000" y="5980176"/>
                    <a:ext cx="616671" cy="877824"/>
                  </a:xfrm>
                  <a:prstGeom prst="rect">
                    <a:avLst/>
                  </a:prstGeom>
                  <a:noFill/>
                </p:spPr>
              </p:pic>
              <p:pic>
                <p:nvPicPr>
                  <p:cNvPr id="53" name="Picture 6" descr="C:\Users\AWalkden.HILL\Downloads\network_database_alone_400_clr_7007.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429000" y="5980176"/>
                    <a:ext cx="616671" cy="877824"/>
                  </a:xfrm>
                  <a:prstGeom prst="rect">
                    <a:avLst/>
                  </a:prstGeom>
                  <a:noFill/>
                </p:spPr>
              </p:pic>
              <p:pic>
                <p:nvPicPr>
                  <p:cNvPr id="54" name="Picture 6" descr="C:\Users\AWalkden.HILL\Downloads\network_database_alone_400_clr_7007.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810000" y="5980176"/>
                    <a:ext cx="616671" cy="877824"/>
                  </a:xfrm>
                  <a:prstGeom prst="rect">
                    <a:avLst/>
                  </a:prstGeom>
                  <a:noFill/>
                </p:spPr>
              </p:pic>
              <p:pic>
                <p:nvPicPr>
                  <p:cNvPr id="56" name="Picture 6" descr="C:\Users\AWalkden.HILL\Downloads\network_database_alone_400_clr_7007.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269529" y="6284976"/>
                    <a:ext cx="616671" cy="877824"/>
                  </a:xfrm>
                  <a:prstGeom prst="rect">
                    <a:avLst/>
                  </a:prstGeom>
                  <a:noFill/>
                </p:spPr>
              </p:pic>
              <p:pic>
                <p:nvPicPr>
                  <p:cNvPr id="57" name="Picture 6" descr="C:\Users\AWalkden.HILL\Downloads\network_database_alone_400_clr_7007.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650529" y="6284976"/>
                    <a:ext cx="616671" cy="877824"/>
                  </a:xfrm>
                  <a:prstGeom prst="rect">
                    <a:avLst/>
                  </a:prstGeom>
                  <a:noFill/>
                </p:spPr>
              </p:pic>
              <p:pic>
                <p:nvPicPr>
                  <p:cNvPr id="58" name="Picture 6" descr="C:\Users\AWalkden.HILL\Downloads\network_database_alone_400_clr_7007.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031529" y="6284976"/>
                    <a:ext cx="616671" cy="877824"/>
                  </a:xfrm>
                  <a:prstGeom prst="rect">
                    <a:avLst/>
                  </a:prstGeom>
                  <a:noFill/>
                </p:spPr>
              </p:pic>
            </p:grpSp>
            <p:sp>
              <p:nvSpPr>
                <p:cNvPr id="67" name="TextBox 66"/>
                <p:cNvSpPr txBox="1"/>
                <p:nvPr/>
              </p:nvSpPr>
              <p:spPr>
                <a:xfrm>
                  <a:off x="-4167492" y="5562600"/>
                  <a:ext cx="848484" cy="410215"/>
                </a:xfrm>
                <a:prstGeom prst="rect">
                  <a:avLst/>
                </a:prstGeom>
                <a:noFill/>
              </p:spPr>
              <p:txBody>
                <a:bodyPr wrap="none" rtlCol="0">
                  <a:spAutoFit/>
                </a:bodyPr>
                <a:lstStyle/>
                <a:p>
                  <a:pPr algn="ctr"/>
                  <a:r>
                    <a:rPr lang="en-US" sz="2700" dirty="0"/>
                    <a:t>Storage</a:t>
                  </a:r>
                </a:p>
              </p:txBody>
            </p:sp>
          </p:grpSp>
          <p:grpSp>
            <p:nvGrpSpPr>
              <p:cNvPr id="72" name="Group 71"/>
              <p:cNvGrpSpPr/>
              <p:nvPr/>
            </p:nvGrpSpPr>
            <p:grpSpPr>
              <a:xfrm>
                <a:off x="7231929" y="5650468"/>
                <a:ext cx="1378671" cy="1096015"/>
                <a:chOff x="1981200" y="4495800"/>
                <a:chExt cx="1378671" cy="1096015"/>
              </a:xfrm>
            </p:grpSpPr>
            <p:grpSp>
              <p:nvGrpSpPr>
                <p:cNvPr id="68" name="Group 67"/>
                <p:cNvGrpSpPr/>
                <p:nvPr/>
              </p:nvGrpSpPr>
              <p:grpSpPr>
                <a:xfrm>
                  <a:off x="1981200" y="4495800"/>
                  <a:ext cx="1378671" cy="877824"/>
                  <a:chOff x="6781800" y="5675376"/>
                  <a:chExt cx="1378671" cy="877824"/>
                </a:xfrm>
              </p:grpSpPr>
              <p:pic>
                <p:nvPicPr>
                  <p:cNvPr id="61" name="Picture 6" descr="C:\Users\AWalkden.HILL\Downloads\network_database_alone_400_clr_7007.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781800" y="5675376"/>
                    <a:ext cx="616671" cy="877824"/>
                  </a:xfrm>
                  <a:prstGeom prst="rect">
                    <a:avLst/>
                  </a:prstGeom>
                  <a:noFill/>
                </p:spPr>
              </p:pic>
              <p:pic>
                <p:nvPicPr>
                  <p:cNvPr id="62" name="Picture 6" descr="C:\Users\AWalkden.HILL\Downloads\network_database_alone_400_clr_7007.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162800" y="5675376"/>
                    <a:ext cx="616671" cy="877824"/>
                  </a:xfrm>
                  <a:prstGeom prst="rect">
                    <a:avLst/>
                  </a:prstGeom>
                  <a:noFill/>
                </p:spPr>
              </p:pic>
              <p:pic>
                <p:nvPicPr>
                  <p:cNvPr id="63" name="Picture 6" descr="C:\Users\AWalkden.HILL\Downloads\network_database_alone_400_clr_7007.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543800" y="5675376"/>
                    <a:ext cx="616671" cy="877824"/>
                  </a:xfrm>
                  <a:prstGeom prst="rect">
                    <a:avLst/>
                  </a:prstGeom>
                  <a:noFill/>
                </p:spPr>
              </p:pic>
            </p:grpSp>
            <p:sp>
              <p:nvSpPr>
                <p:cNvPr id="69" name="TextBox 68"/>
                <p:cNvSpPr txBox="1"/>
                <p:nvPr/>
              </p:nvSpPr>
              <p:spPr>
                <a:xfrm>
                  <a:off x="2246293" y="5181600"/>
                  <a:ext cx="848484" cy="410215"/>
                </a:xfrm>
                <a:prstGeom prst="rect">
                  <a:avLst/>
                </a:prstGeom>
                <a:noFill/>
              </p:spPr>
              <p:txBody>
                <a:bodyPr wrap="none" rtlCol="0">
                  <a:spAutoFit/>
                </a:bodyPr>
                <a:lstStyle/>
                <a:p>
                  <a:pPr algn="ctr"/>
                  <a:r>
                    <a:rPr lang="en-US" sz="2700" dirty="0"/>
                    <a:t>Storage</a:t>
                  </a:r>
                </a:p>
              </p:txBody>
            </p:sp>
          </p:grpSp>
          <p:grpSp>
            <p:nvGrpSpPr>
              <p:cNvPr id="76" name="Group 75"/>
              <p:cNvGrpSpPr/>
              <p:nvPr/>
            </p:nvGrpSpPr>
            <p:grpSpPr>
              <a:xfrm>
                <a:off x="4159291" y="5524500"/>
                <a:ext cx="952500" cy="1210315"/>
                <a:chOff x="-1396238" y="4457700"/>
                <a:chExt cx="952500" cy="1210315"/>
              </a:xfrm>
            </p:grpSpPr>
            <p:pic>
              <p:nvPicPr>
                <p:cNvPr id="71" name="Picture 2" descr="C:\Users\AWalkden.HILL\Downloads\computer_modem_400_clr_6736.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396238" y="4457700"/>
                  <a:ext cx="952500" cy="907256"/>
                </a:xfrm>
                <a:prstGeom prst="rect">
                  <a:avLst/>
                </a:prstGeom>
                <a:noFill/>
              </p:spPr>
            </p:pic>
            <p:sp>
              <p:nvSpPr>
                <p:cNvPr id="74" name="TextBox 73"/>
                <p:cNvSpPr txBox="1"/>
                <p:nvPr/>
              </p:nvSpPr>
              <p:spPr>
                <a:xfrm>
                  <a:off x="-1394451" y="5257800"/>
                  <a:ext cx="948928" cy="410215"/>
                </a:xfrm>
                <a:prstGeom prst="rect">
                  <a:avLst/>
                </a:prstGeom>
                <a:noFill/>
              </p:spPr>
              <p:txBody>
                <a:bodyPr wrap="none" rtlCol="0">
                  <a:spAutoFit/>
                </a:bodyPr>
                <a:lstStyle/>
                <a:p>
                  <a:pPr algn="ctr"/>
                  <a:r>
                    <a:rPr lang="en-US" sz="2700" dirty="0"/>
                    <a:t>Network</a:t>
                  </a:r>
                </a:p>
              </p:txBody>
            </p:sp>
          </p:grpSp>
          <p:grpSp>
            <p:nvGrpSpPr>
              <p:cNvPr id="77" name="Group 76"/>
              <p:cNvGrpSpPr/>
              <p:nvPr/>
            </p:nvGrpSpPr>
            <p:grpSpPr>
              <a:xfrm>
                <a:off x="2680706" y="5524500"/>
                <a:ext cx="952500" cy="1210315"/>
                <a:chOff x="-2874823" y="4457700"/>
                <a:chExt cx="952500" cy="1210315"/>
              </a:xfrm>
            </p:grpSpPr>
            <p:pic>
              <p:nvPicPr>
                <p:cNvPr id="1026" name="Picture 2" descr="C:\Users\AWalkden.HILL\Downloads\computer_modem_400_clr_6736.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2874823" y="4457700"/>
                  <a:ext cx="952500" cy="907256"/>
                </a:xfrm>
                <a:prstGeom prst="rect">
                  <a:avLst/>
                </a:prstGeom>
                <a:noFill/>
              </p:spPr>
            </p:pic>
            <p:sp>
              <p:nvSpPr>
                <p:cNvPr id="75" name="TextBox 74"/>
                <p:cNvSpPr txBox="1"/>
                <p:nvPr/>
              </p:nvSpPr>
              <p:spPr>
                <a:xfrm>
                  <a:off x="-2873036" y="5257800"/>
                  <a:ext cx="948928" cy="410215"/>
                </a:xfrm>
                <a:prstGeom prst="rect">
                  <a:avLst/>
                </a:prstGeom>
                <a:noFill/>
              </p:spPr>
              <p:txBody>
                <a:bodyPr wrap="none" rtlCol="0">
                  <a:spAutoFit/>
                </a:bodyPr>
                <a:lstStyle/>
                <a:p>
                  <a:pPr algn="ctr"/>
                  <a:r>
                    <a:rPr lang="en-US" sz="2700" dirty="0"/>
                    <a:t>Network</a:t>
                  </a:r>
                </a:p>
              </p:txBody>
            </p:sp>
          </p:grpSp>
          <p:pic>
            <p:nvPicPr>
              <p:cNvPr id="50" name="towers 3" descr="C:\Users\AWalkden.HILL\Downloads\computer_towers_aligned_400_clr_6507.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126529" y="4800600"/>
                <a:ext cx="1905000" cy="1190625"/>
              </a:xfrm>
              <a:prstGeom prst="rect">
                <a:avLst/>
              </a:prstGeom>
              <a:noFill/>
            </p:spPr>
          </p:pic>
          <p:pic>
            <p:nvPicPr>
              <p:cNvPr id="51" name="towers 3" descr="C:\Users\AWalkden.HILL\Downloads\computer_towers_aligned_400_clr_6507.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879129" y="4800600"/>
                <a:ext cx="1905000" cy="1190625"/>
              </a:xfrm>
              <a:prstGeom prst="rect">
                <a:avLst/>
              </a:prstGeom>
              <a:noFill/>
            </p:spPr>
          </p:pic>
          <p:pic>
            <p:nvPicPr>
              <p:cNvPr id="52" name="towers 3" descr="C:\Users\AWalkden.HILL\Downloads\computer_towers_aligned_400_clr_6507.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5631729" y="4876800"/>
                <a:ext cx="1905000" cy="1190625"/>
              </a:xfrm>
              <a:prstGeom prst="rect">
                <a:avLst/>
              </a:prstGeom>
              <a:noFill/>
            </p:spPr>
          </p:pic>
        </p:grpSp>
        <p:pic>
          <p:nvPicPr>
            <p:cNvPr id="1027" name="Picture 3" descr="C:\Users\AWalkden.HILL\Downloads\group_casual_people_silhouette_400_clr_3838.png"/>
            <p:cNvPicPr>
              <a:picLocks noChangeAspect="1" noChangeArrowheads="1"/>
            </p:cNvPicPr>
            <p:nvPr>
              <p:custDataLst>
                <p:tags r:id="rId7"/>
              </p:custDataLst>
            </p:nvPr>
          </p:nvPicPr>
          <p:blipFill>
            <a:blip r:embed="rId15" cstate="email">
              <a:extLst>
                <a:ext uri="{28A0092B-C50C-407E-A947-70E740481C1C}">
                  <a14:useLocalDpi xmlns:a14="http://schemas.microsoft.com/office/drawing/2010/main"/>
                </a:ext>
              </a:extLst>
            </a:blip>
            <a:srcRect/>
            <a:stretch>
              <a:fillRect/>
            </a:stretch>
          </p:blipFill>
          <p:spPr bwMode="auto">
            <a:xfrm>
              <a:off x="1572944" y="1201703"/>
              <a:ext cx="1308100" cy="894197"/>
            </a:xfrm>
            <a:prstGeom prst="rect">
              <a:avLst/>
            </a:prstGeom>
            <a:noFill/>
          </p:spPr>
        </p:pic>
        <p:pic>
          <p:nvPicPr>
            <p:cNvPr id="96" name="PPTShape_0" descr="C:\Users\AWalkden.HILL\Downloads\group_casual_people_silhouette_400_clr_3838.png"/>
            <p:cNvPicPr>
              <a:picLocks noChangeAspect="1" noChangeArrowheads="1"/>
            </p:cNvPicPr>
            <p:nvPr>
              <p:custDataLst>
                <p:tags r:id="rId8"/>
              </p:custDataLst>
            </p:nvPr>
          </p:nvPicPr>
          <p:blipFill>
            <a:blip r:embed="rId15" cstate="email">
              <a:extLst>
                <a:ext uri="{28A0092B-C50C-407E-A947-70E740481C1C}">
                  <a14:useLocalDpi xmlns:a14="http://schemas.microsoft.com/office/drawing/2010/main"/>
                </a:ext>
              </a:extLst>
            </a:blip>
            <a:srcRect/>
            <a:stretch>
              <a:fillRect/>
            </a:stretch>
          </p:blipFill>
          <p:spPr bwMode="auto">
            <a:xfrm>
              <a:off x="3890149" y="1201703"/>
              <a:ext cx="1308100" cy="894197"/>
            </a:xfrm>
            <a:prstGeom prst="rect">
              <a:avLst/>
            </a:prstGeom>
            <a:noFill/>
          </p:spPr>
        </p:pic>
        <p:pic>
          <p:nvPicPr>
            <p:cNvPr id="97" name="PPTShape_1" descr="C:\Users\AWalkden.HILL\Downloads\group_casual_people_silhouette_400_clr_3838.png"/>
            <p:cNvPicPr>
              <a:picLocks noChangeAspect="1" noChangeArrowheads="1"/>
            </p:cNvPicPr>
            <p:nvPr>
              <p:custDataLst>
                <p:tags r:id="rId9"/>
              </p:custDataLst>
            </p:nvPr>
          </p:nvPicPr>
          <p:blipFill>
            <a:blip r:embed="rId15" cstate="email">
              <a:extLst>
                <a:ext uri="{28A0092B-C50C-407E-A947-70E740481C1C}">
                  <a14:useLocalDpi xmlns:a14="http://schemas.microsoft.com/office/drawing/2010/main"/>
                </a:ext>
              </a:extLst>
            </a:blip>
            <a:srcRect/>
            <a:stretch>
              <a:fillRect/>
            </a:stretch>
          </p:blipFill>
          <p:spPr bwMode="auto">
            <a:xfrm>
              <a:off x="6207355" y="1201703"/>
              <a:ext cx="1308100" cy="894197"/>
            </a:xfrm>
            <a:prstGeom prst="rect">
              <a:avLst/>
            </a:prstGeom>
            <a:noFill/>
          </p:spPr>
        </p:pic>
      </p:grpSp>
    </p:spTree>
    <p:custDataLst>
      <p:tags r:id="rId1"/>
    </p:custDataLst>
    <p:extLst>
      <p:ext uri="{BB962C8B-B14F-4D97-AF65-F5344CB8AC3E}">
        <p14:creationId xmlns:p14="http://schemas.microsoft.com/office/powerpoint/2010/main" val="3269320020"/>
      </p:ext>
    </p:extLst>
  </p:cSld>
  <p:clrMapOvr>
    <a:masterClrMapping/>
  </p:clrMapOvr>
  <p:transition spd="slow"/>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Cloud Services</a:t>
            </a:r>
          </a:p>
        </p:txBody>
      </p:sp>
      <p:sp>
        <p:nvSpPr>
          <p:cNvPr id="3" name="Content Placeholder 2"/>
          <p:cNvSpPr>
            <a:spLocks noGrp="1"/>
          </p:cNvSpPr>
          <p:nvPr>
            <p:ph idx="1"/>
          </p:nvPr>
        </p:nvSpPr>
        <p:spPr/>
        <p:txBody>
          <a:bodyPr>
            <a:normAutofit fontScale="92500" lnSpcReduction="20000"/>
          </a:bodyPr>
          <a:lstStyle/>
          <a:p>
            <a:r>
              <a:rPr lang="en-US" dirty="0"/>
              <a:t>Moving applications and/or infrastructure to an external data center owned and run by a third party</a:t>
            </a:r>
          </a:p>
          <a:p>
            <a:r>
              <a:rPr lang="en-US" dirty="0"/>
              <a:t>Various services are available</a:t>
            </a:r>
          </a:p>
          <a:p>
            <a:pPr lvl="1"/>
            <a:r>
              <a:rPr lang="en-US" dirty="0"/>
              <a:t>Infrastructure as a Service (IaaS)</a:t>
            </a:r>
          </a:p>
          <a:p>
            <a:pPr lvl="1"/>
            <a:r>
              <a:rPr lang="en-US" dirty="0"/>
              <a:t>Platform as a Service (PaaS)</a:t>
            </a:r>
          </a:p>
          <a:p>
            <a:pPr lvl="1"/>
            <a:r>
              <a:rPr lang="en-US" dirty="0"/>
              <a:t>Software as a Service (SaaS)</a:t>
            </a:r>
          </a:p>
          <a:p>
            <a:pPr lvl="1"/>
            <a:r>
              <a:rPr lang="en-US" dirty="0"/>
              <a:t>Storage as a Service (SaaS)</a:t>
            </a:r>
          </a:p>
          <a:p>
            <a:pPr lvl="1"/>
            <a:r>
              <a:rPr lang="en-US" dirty="0"/>
              <a:t>Desktop as a Service (</a:t>
            </a:r>
            <a:r>
              <a:rPr lang="en-US" dirty="0" err="1"/>
              <a:t>DaaS</a:t>
            </a:r>
            <a:r>
              <a:rPr lang="en-US" dirty="0"/>
              <a:t>)</a:t>
            </a:r>
          </a:p>
          <a:p>
            <a:pPr lvl="1"/>
            <a:r>
              <a:rPr lang="en-US" dirty="0"/>
              <a:t>Communication as a Service (</a:t>
            </a:r>
            <a:r>
              <a:rPr lang="en-US" dirty="0" err="1"/>
              <a:t>CaaS</a:t>
            </a:r>
            <a:r>
              <a:rPr lang="en-US" dirty="0"/>
              <a:t>)</a:t>
            </a:r>
          </a:p>
          <a:p>
            <a:pPr lvl="1"/>
            <a:r>
              <a:rPr lang="en-US" dirty="0"/>
              <a:t>Everything as a Service (</a:t>
            </a:r>
            <a:r>
              <a:rPr lang="en-US" dirty="0" err="1"/>
              <a:t>XaaS</a:t>
            </a:r>
            <a:r>
              <a:rPr lang="en-US" dirty="0"/>
              <a:t>)</a:t>
            </a:r>
          </a:p>
          <a:p>
            <a:r>
              <a:rPr lang="en-US" dirty="0"/>
              <a:t>Virtualization technology has made cloud services cost effective versus hardware and/or software ownership</a:t>
            </a:r>
          </a:p>
          <a:p>
            <a:r>
              <a:rPr lang="en-US" dirty="0"/>
              <a:t>Security is sometimes raised as a concern for cloud services</a:t>
            </a:r>
          </a:p>
        </p:txBody>
      </p:sp>
      <p:sp>
        <p:nvSpPr>
          <p:cNvPr id="4" name="Slide Number Placeholder 3"/>
          <p:cNvSpPr>
            <a:spLocks noGrp="1"/>
          </p:cNvSpPr>
          <p:nvPr>
            <p:ph type="sldNum" sz="quarter" idx="10"/>
          </p:nvPr>
        </p:nvSpPr>
        <p:spPr>
          <a:prstGeom prst="rect">
            <a:avLst/>
          </a:prstGeom>
        </p:spPr>
        <p:txBody>
          <a:bodyPr/>
          <a:lstStyle/>
          <a:p>
            <a:fld id="{76E8DCF4-EBDD-4FE1-8465-FD383573D554}" type="slidenum">
              <a:rPr lang="en-US" smtClean="0"/>
              <a:pPr/>
              <a:t>203</a:t>
            </a:fld>
            <a:endParaRPr lang="en-US"/>
          </a:p>
        </p:txBody>
      </p:sp>
    </p:spTree>
    <p:custDataLst>
      <p:tags r:id="rId1"/>
    </p:custDataLst>
    <p:extLst>
      <p:ext uri="{BB962C8B-B14F-4D97-AF65-F5344CB8AC3E}">
        <p14:creationId xmlns:p14="http://schemas.microsoft.com/office/powerpoint/2010/main" val="376692406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Cloud Models</a:t>
            </a:r>
          </a:p>
        </p:txBody>
      </p:sp>
      <p:sp>
        <p:nvSpPr>
          <p:cNvPr id="3" name="Content Placeholder 2"/>
          <p:cNvSpPr>
            <a:spLocks noGrp="1"/>
          </p:cNvSpPr>
          <p:nvPr>
            <p:ph idx="1"/>
          </p:nvPr>
        </p:nvSpPr>
        <p:spPr/>
        <p:txBody>
          <a:bodyPr/>
          <a:lstStyle/>
          <a:p>
            <a:r>
              <a:rPr lang="en-US" dirty="0"/>
              <a:t>Cloud services come in three variants: public, private, and hybrid</a:t>
            </a:r>
          </a:p>
          <a:p>
            <a:r>
              <a:rPr lang="en-US" dirty="0"/>
              <a:t>Many organizations use cloud services for select applications</a:t>
            </a:r>
          </a:p>
          <a:p>
            <a:r>
              <a:rPr lang="en-US" dirty="0"/>
              <a:t>Over time more applications move to the cloud</a:t>
            </a:r>
          </a:p>
        </p:txBody>
      </p:sp>
      <p:sp>
        <p:nvSpPr>
          <p:cNvPr id="4" name="Slide Number Placeholder 3"/>
          <p:cNvSpPr>
            <a:spLocks noGrp="1"/>
          </p:cNvSpPr>
          <p:nvPr>
            <p:ph type="sldNum" sz="quarter" idx="10"/>
          </p:nvPr>
        </p:nvSpPr>
        <p:spPr>
          <a:xfrm>
            <a:off x="1257300" y="9607210"/>
            <a:ext cx="3330454" cy="475003"/>
          </a:xfrm>
          <a:prstGeom prst="rect">
            <a:avLst/>
          </a:prstGeom>
        </p:spPr>
        <p:txBody>
          <a:bodyPr/>
          <a:lstStyle/>
          <a:p>
            <a:fld id="{76E8DCF4-EBDD-4FE1-8465-FD383573D554}" type="slidenum">
              <a:rPr lang="en-US" smtClean="0"/>
              <a:pPr/>
              <a:t>204</a:t>
            </a:fld>
            <a:endParaRPr lang="en-US"/>
          </a:p>
        </p:txBody>
      </p:sp>
      <p:grpSp>
        <p:nvGrpSpPr>
          <p:cNvPr id="5" name="Group 50"/>
          <p:cNvGrpSpPr>
            <a:grpSpLocks/>
          </p:cNvGrpSpPr>
          <p:nvPr/>
        </p:nvGrpSpPr>
        <p:grpSpPr bwMode="auto">
          <a:xfrm>
            <a:off x="7315200" y="5272644"/>
            <a:ext cx="5735782" cy="4578789"/>
            <a:chOff x="1600" y="1664"/>
            <a:chExt cx="2286" cy="1576"/>
          </a:xfrm>
          <a:solidFill>
            <a:srgbClr val="FBDE81"/>
          </a:solidFill>
        </p:grpSpPr>
        <p:sp>
          <p:nvSpPr>
            <p:cNvPr id="6" name="Cloud"/>
            <p:cNvSpPr>
              <a:spLocks noChangeAspect="1" noEditPoints="1" noChangeArrowheads="1"/>
            </p:cNvSpPr>
            <p:nvPr/>
          </p:nvSpPr>
          <p:spPr bwMode="auto">
            <a:xfrm>
              <a:off x="1600" y="1664"/>
              <a:ext cx="2286" cy="1576"/>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pFill/>
            <a:ln w="28575">
              <a:solidFill>
                <a:schemeClr val="bg2"/>
              </a:solidFill>
              <a:miter lim="800000"/>
              <a:headEnd/>
              <a:tailEnd/>
            </a:ln>
            <a:effectLst/>
          </p:spPr>
          <p:txBody>
            <a:bodyPr/>
            <a:lstStyle/>
            <a:p>
              <a:endParaRPr lang="en-US" sz="2700" dirty="0"/>
            </a:p>
          </p:txBody>
        </p:sp>
        <p:sp>
          <p:nvSpPr>
            <p:cNvPr id="7" name="Text Box 49"/>
            <p:cNvSpPr txBox="1">
              <a:spLocks noChangeArrowheads="1"/>
            </p:cNvSpPr>
            <p:nvPr/>
          </p:nvSpPr>
          <p:spPr bwMode="auto">
            <a:xfrm>
              <a:off x="2676" y="2232"/>
              <a:ext cx="60" cy="152"/>
            </a:xfrm>
            <a:prstGeom prst="rect">
              <a:avLst/>
            </a:prstGeom>
            <a:grpFill/>
            <a:ln w="28575" algn="ctr">
              <a:noFill/>
              <a:miter lim="800000"/>
              <a:headEnd/>
              <a:tailEnd/>
            </a:ln>
            <a:effectLst/>
          </p:spPr>
          <p:txBody>
            <a:bodyPr wrap="none">
              <a:spAutoFit/>
            </a:bodyPr>
            <a:lstStyle/>
            <a:p>
              <a:endParaRPr lang="en-US" sz="2700" b="1" dirty="0"/>
            </a:p>
          </p:txBody>
        </p:sp>
      </p:grpSp>
      <p:sp>
        <p:nvSpPr>
          <p:cNvPr id="9" name="Cloud"/>
          <p:cNvSpPr>
            <a:spLocks noChangeAspect="1" noEditPoints="1" noChangeArrowheads="1"/>
          </p:cNvSpPr>
          <p:nvPr/>
        </p:nvSpPr>
        <p:spPr bwMode="auto">
          <a:xfrm>
            <a:off x="4250602" y="5315161"/>
            <a:ext cx="5551337" cy="4578789"/>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00B0F0">
              <a:alpha val="60000"/>
            </a:srgbClr>
          </a:solidFill>
          <a:ln w="28575">
            <a:solidFill>
              <a:schemeClr val="bg2"/>
            </a:solidFill>
            <a:miter lim="800000"/>
            <a:headEnd/>
            <a:tailEnd/>
          </a:ln>
          <a:effectLst/>
        </p:spPr>
        <p:txBody>
          <a:bodyPr/>
          <a:lstStyle/>
          <a:p>
            <a:endParaRPr lang="en-US" sz="2700" dirty="0"/>
          </a:p>
        </p:txBody>
      </p:sp>
      <p:sp>
        <p:nvSpPr>
          <p:cNvPr id="11" name="TextBox 10"/>
          <p:cNvSpPr txBox="1"/>
          <p:nvPr/>
        </p:nvSpPr>
        <p:spPr>
          <a:xfrm>
            <a:off x="7959582" y="7096725"/>
            <a:ext cx="1334686" cy="507831"/>
          </a:xfrm>
          <a:prstGeom prst="rect">
            <a:avLst/>
          </a:prstGeom>
          <a:noFill/>
        </p:spPr>
        <p:txBody>
          <a:bodyPr wrap="square" rtlCol="0">
            <a:spAutoFit/>
          </a:bodyPr>
          <a:lstStyle/>
          <a:p>
            <a:r>
              <a:rPr lang="en-US" sz="2700" dirty="0"/>
              <a:t>Hybrid</a:t>
            </a:r>
          </a:p>
        </p:txBody>
      </p:sp>
      <p:sp>
        <p:nvSpPr>
          <p:cNvPr id="12" name="TextBox 11"/>
          <p:cNvSpPr txBox="1"/>
          <p:nvPr/>
        </p:nvSpPr>
        <p:spPr>
          <a:xfrm>
            <a:off x="9938650" y="6696796"/>
            <a:ext cx="2670318" cy="507831"/>
          </a:xfrm>
          <a:prstGeom prst="rect">
            <a:avLst/>
          </a:prstGeom>
          <a:noFill/>
        </p:spPr>
        <p:txBody>
          <a:bodyPr wrap="square" rtlCol="0">
            <a:spAutoFit/>
          </a:bodyPr>
          <a:lstStyle/>
          <a:p>
            <a:r>
              <a:rPr lang="en-US" sz="2700" dirty="0"/>
              <a:t>Internet / public</a:t>
            </a:r>
          </a:p>
        </p:txBody>
      </p:sp>
      <p:sp>
        <p:nvSpPr>
          <p:cNvPr id="13" name="TextBox 12"/>
          <p:cNvSpPr txBox="1"/>
          <p:nvPr/>
        </p:nvSpPr>
        <p:spPr>
          <a:xfrm>
            <a:off x="5315510" y="6696796"/>
            <a:ext cx="1579685" cy="507831"/>
          </a:xfrm>
          <a:prstGeom prst="rect">
            <a:avLst/>
          </a:prstGeom>
          <a:noFill/>
        </p:spPr>
        <p:txBody>
          <a:bodyPr wrap="square" rtlCol="0">
            <a:spAutoFit/>
          </a:bodyPr>
          <a:lstStyle/>
          <a:p>
            <a:r>
              <a:rPr lang="en-US" sz="2700" dirty="0"/>
              <a:t>Private</a:t>
            </a:r>
          </a:p>
        </p:txBody>
      </p:sp>
      <p:grpSp>
        <p:nvGrpSpPr>
          <p:cNvPr id="8" name="Group 7">
            <a:extLst>
              <a:ext uri="{FF2B5EF4-FFF2-40B4-BE49-F238E27FC236}">
                <a16:creationId xmlns:a16="http://schemas.microsoft.com/office/drawing/2014/main" id="{6A2C7947-DBFB-6147-94BB-9D4134E516AA}"/>
              </a:ext>
            </a:extLst>
          </p:cNvPr>
          <p:cNvGrpSpPr/>
          <p:nvPr/>
        </p:nvGrpSpPr>
        <p:grpSpPr>
          <a:xfrm>
            <a:off x="4162920" y="8024596"/>
            <a:ext cx="2322368" cy="914400"/>
            <a:chOff x="4162920" y="8024596"/>
            <a:chExt cx="2322368" cy="914400"/>
          </a:xfrm>
        </p:grpSpPr>
        <p:pic>
          <p:nvPicPr>
            <p:cNvPr id="18" name="Picture 17">
              <a:extLst>
                <a:ext uri="{FF2B5EF4-FFF2-40B4-BE49-F238E27FC236}">
                  <a16:creationId xmlns:a16="http://schemas.microsoft.com/office/drawing/2014/main" id="{69DDFEE4-DD1C-C74E-BC87-8DB78928BC9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42338" y="8024596"/>
              <a:ext cx="742950" cy="914400"/>
            </a:xfrm>
            <a:prstGeom prst="rect">
              <a:avLst/>
            </a:prstGeom>
          </p:spPr>
        </p:pic>
        <p:pic>
          <p:nvPicPr>
            <p:cNvPr id="19" name="Picture 18">
              <a:extLst>
                <a:ext uri="{FF2B5EF4-FFF2-40B4-BE49-F238E27FC236}">
                  <a16:creationId xmlns:a16="http://schemas.microsoft.com/office/drawing/2014/main" id="{8C812BC8-10B2-D64F-8A29-DAEDCA3E459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15866" y="8024596"/>
              <a:ext cx="742950" cy="914400"/>
            </a:xfrm>
            <a:prstGeom prst="rect">
              <a:avLst/>
            </a:prstGeom>
          </p:spPr>
        </p:pic>
        <p:pic>
          <p:nvPicPr>
            <p:cNvPr id="20" name="Picture 19">
              <a:extLst>
                <a:ext uri="{FF2B5EF4-FFF2-40B4-BE49-F238E27FC236}">
                  <a16:creationId xmlns:a16="http://schemas.microsoft.com/office/drawing/2014/main" id="{8B6F2BA7-626E-3840-88DE-511F97A71BE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89393" y="8024596"/>
              <a:ext cx="742950" cy="914400"/>
            </a:xfrm>
            <a:prstGeom prst="rect">
              <a:avLst/>
            </a:prstGeom>
          </p:spPr>
        </p:pic>
        <p:pic>
          <p:nvPicPr>
            <p:cNvPr id="21" name="Picture 20">
              <a:extLst>
                <a:ext uri="{FF2B5EF4-FFF2-40B4-BE49-F238E27FC236}">
                  <a16:creationId xmlns:a16="http://schemas.microsoft.com/office/drawing/2014/main" id="{4A5CF66D-93EE-D342-954C-5CA0F08DB40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62920" y="8024596"/>
              <a:ext cx="742950" cy="914400"/>
            </a:xfrm>
            <a:prstGeom prst="rect">
              <a:avLst/>
            </a:prstGeom>
          </p:spPr>
        </p:pic>
      </p:grpSp>
      <p:grpSp>
        <p:nvGrpSpPr>
          <p:cNvPr id="22" name="Group 21">
            <a:extLst>
              <a:ext uri="{FF2B5EF4-FFF2-40B4-BE49-F238E27FC236}">
                <a16:creationId xmlns:a16="http://schemas.microsoft.com/office/drawing/2014/main" id="{19B612F4-A8DF-CB4C-BE5C-C0061D355238}"/>
              </a:ext>
            </a:extLst>
          </p:cNvPr>
          <p:cNvGrpSpPr/>
          <p:nvPr/>
        </p:nvGrpSpPr>
        <p:grpSpPr>
          <a:xfrm>
            <a:off x="4162920" y="7179468"/>
            <a:ext cx="2322368" cy="914400"/>
            <a:chOff x="4162920" y="8024596"/>
            <a:chExt cx="2322368" cy="914400"/>
          </a:xfrm>
        </p:grpSpPr>
        <p:pic>
          <p:nvPicPr>
            <p:cNvPr id="23" name="Picture 22">
              <a:extLst>
                <a:ext uri="{FF2B5EF4-FFF2-40B4-BE49-F238E27FC236}">
                  <a16:creationId xmlns:a16="http://schemas.microsoft.com/office/drawing/2014/main" id="{997A0801-D92D-284F-A77D-4E82C88B20B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42338" y="8024596"/>
              <a:ext cx="742950" cy="914400"/>
            </a:xfrm>
            <a:prstGeom prst="rect">
              <a:avLst/>
            </a:prstGeom>
          </p:spPr>
        </p:pic>
        <p:pic>
          <p:nvPicPr>
            <p:cNvPr id="24" name="Picture 23">
              <a:extLst>
                <a:ext uri="{FF2B5EF4-FFF2-40B4-BE49-F238E27FC236}">
                  <a16:creationId xmlns:a16="http://schemas.microsoft.com/office/drawing/2014/main" id="{92B4CEED-DD16-0D4B-888E-4DBF85D8684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15866" y="8024596"/>
              <a:ext cx="742950" cy="914400"/>
            </a:xfrm>
            <a:prstGeom prst="rect">
              <a:avLst/>
            </a:prstGeom>
          </p:spPr>
        </p:pic>
        <p:pic>
          <p:nvPicPr>
            <p:cNvPr id="25" name="Picture 24">
              <a:extLst>
                <a:ext uri="{FF2B5EF4-FFF2-40B4-BE49-F238E27FC236}">
                  <a16:creationId xmlns:a16="http://schemas.microsoft.com/office/drawing/2014/main" id="{51E4DB50-A63D-3148-8B54-074D7947329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89393" y="8024596"/>
              <a:ext cx="742950" cy="914400"/>
            </a:xfrm>
            <a:prstGeom prst="rect">
              <a:avLst/>
            </a:prstGeom>
          </p:spPr>
        </p:pic>
        <p:pic>
          <p:nvPicPr>
            <p:cNvPr id="26" name="Picture 25">
              <a:extLst>
                <a:ext uri="{FF2B5EF4-FFF2-40B4-BE49-F238E27FC236}">
                  <a16:creationId xmlns:a16="http://schemas.microsoft.com/office/drawing/2014/main" id="{AF67FF7B-A9A4-6642-9131-7580987508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62920" y="8024596"/>
              <a:ext cx="742950" cy="914400"/>
            </a:xfrm>
            <a:prstGeom prst="rect">
              <a:avLst/>
            </a:prstGeom>
          </p:spPr>
        </p:pic>
      </p:grpSp>
      <p:grpSp>
        <p:nvGrpSpPr>
          <p:cNvPr id="10" name="Group 9">
            <a:extLst>
              <a:ext uri="{FF2B5EF4-FFF2-40B4-BE49-F238E27FC236}">
                <a16:creationId xmlns:a16="http://schemas.microsoft.com/office/drawing/2014/main" id="{30231C36-18BA-024D-89D8-725C66BC4F02}"/>
              </a:ext>
            </a:extLst>
          </p:cNvPr>
          <p:cNvGrpSpPr/>
          <p:nvPr/>
        </p:nvGrpSpPr>
        <p:grpSpPr>
          <a:xfrm>
            <a:off x="11246697" y="7310796"/>
            <a:ext cx="1619840" cy="1720776"/>
            <a:chOff x="11246697" y="7310796"/>
            <a:chExt cx="1619840" cy="1720776"/>
          </a:xfrm>
        </p:grpSpPr>
        <p:grpSp>
          <p:nvGrpSpPr>
            <p:cNvPr id="27" name="Group 26">
              <a:extLst>
                <a:ext uri="{FF2B5EF4-FFF2-40B4-BE49-F238E27FC236}">
                  <a16:creationId xmlns:a16="http://schemas.microsoft.com/office/drawing/2014/main" id="{E3A62EB0-D66D-8642-BAA9-8CFB8762AE7E}"/>
                </a:ext>
              </a:extLst>
            </p:cNvPr>
            <p:cNvGrpSpPr/>
            <p:nvPr/>
          </p:nvGrpSpPr>
          <p:grpSpPr>
            <a:xfrm>
              <a:off x="12091824" y="7310796"/>
              <a:ext cx="774713" cy="293759"/>
              <a:chOff x="4162920" y="8024596"/>
              <a:chExt cx="2322368" cy="914400"/>
            </a:xfrm>
          </p:grpSpPr>
          <p:pic>
            <p:nvPicPr>
              <p:cNvPr id="28" name="Picture 27">
                <a:extLst>
                  <a:ext uri="{FF2B5EF4-FFF2-40B4-BE49-F238E27FC236}">
                    <a16:creationId xmlns:a16="http://schemas.microsoft.com/office/drawing/2014/main" id="{7887CD92-1881-C04D-803F-36C98B765EA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42338" y="8024596"/>
                <a:ext cx="742950" cy="914400"/>
              </a:xfrm>
              <a:prstGeom prst="rect">
                <a:avLst/>
              </a:prstGeom>
            </p:spPr>
          </p:pic>
          <p:pic>
            <p:nvPicPr>
              <p:cNvPr id="29" name="Picture 28">
                <a:extLst>
                  <a:ext uri="{FF2B5EF4-FFF2-40B4-BE49-F238E27FC236}">
                    <a16:creationId xmlns:a16="http://schemas.microsoft.com/office/drawing/2014/main" id="{94BA2C14-6E54-204D-8DD3-7B8112E12E8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15866" y="8024596"/>
                <a:ext cx="742950" cy="914400"/>
              </a:xfrm>
              <a:prstGeom prst="rect">
                <a:avLst/>
              </a:prstGeom>
            </p:spPr>
          </p:pic>
          <p:pic>
            <p:nvPicPr>
              <p:cNvPr id="30" name="Picture 29">
                <a:extLst>
                  <a:ext uri="{FF2B5EF4-FFF2-40B4-BE49-F238E27FC236}">
                    <a16:creationId xmlns:a16="http://schemas.microsoft.com/office/drawing/2014/main" id="{A13AA3AC-1B0B-9C4A-9EAC-ED0CA6E16B8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89393" y="8024596"/>
                <a:ext cx="742950" cy="914400"/>
              </a:xfrm>
              <a:prstGeom prst="rect">
                <a:avLst/>
              </a:prstGeom>
            </p:spPr>
          </p:pic>
          <p:pic>
            <p:nvPicPr>
              <p:cNvPr id="31" name="Picture 30">
                <a:extLst>
                  <a:ext uri="{FF2B5EF4-FFF2-40B4-BE49-F238E27FC236}">
                    <a16:creationId xmlns:a16="http://schemas.microsoft.com/office/drawing/2014/main" id="{247C789B-832B-8849-9C30-3D653F53FD1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62920" y="8024596"/>
                <a:ext cx="742950" cy="914400"/>
              </a:xfrm>
              <a:prstGeom prst="rect">
                <a:avLst/>
              </a:prstGeom>
            </p:spPr>
          </p:pic>
        </p:grpSp>
        <p:grpSp>
          <p:nvGrpSpPr>
            <p:cNvPr id="32" name="Group 31">
              <a:extLst>
                <a:ext uri="{FF2B5EF4-FFF2-40B4-BE49-F238E27FC236}">
                  <a16:creationId xmlns:a16="http://schemas.microsoft.com/office/drawing/2014/main" id="{2EB9147D-91F1-E44F-BEE1-75DFE554209B}"/>
                </a:ext>
              </a:extLst>
            </p:cNvPr>
            <p:cNvGrpSpPr/>
            <p:nvPr/>
          </p:nvGrpSpPr>
          <p:grpSpPr>
            <a:xfrm>
              <a:off x="11246697" y="7310796"/>
              <a:ext cx="774713" cy="293759"/>
              <a:chOff x="4162920" y="8024596"/>
              <a:chExt cx="2322368" cy="914400"/>
            </a:xfrm>
          </p:grpSpPr>
          <p:pic>
            <p:nvPicPr>
              <p:cNvPr id="33" name="Picture 32">
                <a:extLst>
                  <a:ext uri="{FF2B5EF4-FFF2-40B4-BE49-F238E27FC236}">
                    <a16:creationId xmlns:a16="http://schemas.microsoft.com/office/drawing/2014/main" id="{191AE69F-B962-D543-8D48-439C28492A3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42338" y="8024596"/>
                <a:ext cx="742950" cy="914400"/>
              </a:xfrm>
              <a:prstGeom prst="rect">
                <a:avLst/>
              </a:prstGeom>
            </p:spPr>
          </p:pic>
          <p:pic>
            <p:nvPicPr>
              <p:cNvPr id="34" name="Picture 33">
                <a:extLst>
                  <a:ext uri="{FF2B5EF4-FFF2-40B4-BE49-F238E27FC236}">
                    <a16:creationId xmlns:a16="http://schemas.microsoft.com/office/drawing/2014/main" id="{045C7B8B-A19C-DD47-B601-55EDA0B560C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15866" y="8024596"/>
                <a:ext cx="742950" cy="914400"/>
              </a:xfrm>
              <a:prstGeom prst="rect">
                <a:avLst/>
              </a:prstGeom>
            </p:spPr>
          </p:pic>
          <p:pic>
            <p:nvPicPr>
              <p:cNvPr id="35" name="Picture 34">
                <a:extLst>
                  <a:ext uri="{FF2B5EF4-FFF2-40B4-BE49-F238E27FC236}">
                    <a16:creationId xmlns:a16="http://schemas.microsoft.com/office/drawing/2014/main" id="{A033A328-A25D-4344-A301-424D9F3ACC1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89393" y="8024596"/>
                <a:ext cx="742950" cy="914400"/>
              </a:xfrm>
              <a:prstGeom prst="rect">
                <a:avLst/>
              </a:prstGeom>
            </p:spPr>
          </p:pic>
          <p:pic>
            <p:nvPicPr>
              <p:cNvPr id="36" name="Picture 35">
                <a:extLst>
                  <a:ext uri="{FF2B5EF4-FFF2-40B4-BE49-F238E27FC236}">
                    <a16:creationId xmlns:a16="http://schemas.microsoft.com/office/drawing/2014/main" id="{9B111BD5-347C-3A4D-BB96-FD872D97123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62920" y="8024596"/>
                <a:ext cx="742950" cy="914400"/>
              </a:xfrm>
              <a:prstGeom prst="rect">
                <a:avLst/>
              </a:prstGeom>
            </p:spPr>
          </p:pic>
        </p:grpSp>
        <p:grpSp>
          <p:nvGrpSpPr>
            <p:cNvPr id="37" name="Group 36">
              <a:extLst>
                <a:ext uri="{FF2B5EF4-FFF2-40B4-BE49-F238E27FC236}">
                  <a16:creationId xmlns:a16="http://schemas.microsoft.com/office/drawing/2014/main" id="{F0C631DB-F6F0-5D42-8C1E-B7823648C1E1}"/>
                </a:ext>
              </a:extLst>
            </p:cNvPr>
            <p:cNvGrpSpPr/>
            <p:nvPr/>
          </p:nvGrpSpPr>
          <p:grpSpPr>
            <a:xfrm>
              <a:off x="12091824" y="7684868"/>
              <a:ext cx="774713" cy="293759"/>
              <a:chOff x="4162920" y="8024596"/>
              <a:chExt cx="2322368" cy="914400"/>
            </a:xfrm>
          </p:grpSpPr>
          <p:pic>
            <p:nvPicPr>
              <p:cNvPr id="38" name="Picture 37">
                <a:extLst>
                  <a:ext uri="{FF2B5EF4-FFF2-40B4-BE49-F238E27FC236}">
                    <a16:creationId xmlns:a16="http://schemas.microsoft.com/office/drawing/2014/main" id="{19C254F1-A308-7740-B9A6-3A8A8982D5A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42338" y="8024596"/>
                <a:ext cx="742950" cy="914400"/>
              </a:xfrm>
              <a:prstGeom prst="rect">
                <a:avLst/>
              </a:prstGeom>
            </p:spPr>
          </p:pic>
          <p:pic>
            <p:nvPicPr>
              <p:cNvPr id="39" name="Picture 38">
                <a:extLst>
                  <a:ext uri="{FF2B5EF4-FFF2-40B4-BE49-F238E27FC236}">
                    <a16:creationId xmlns:a16="http://schemas.microsoft.com/office/drawing/2014/main" id="{2F3D45E9-301E-4146-BFC9-28E12F2CDFB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15866" y="8024596"/>
                <a:ext cx="742950" cy="914400"/>
              </a:xfrm>
              <a:prstGeom prst="rect">
                <a:avLst/>
              </a:prstGeom>
            </p:spPr>
          </p:pic>
          <p:pic>
            <p:nvPicPr>
              <p:cNvPr id="40" name="Picture 39">
                <a:extLst>
                  <a:ext uri="{FF2B5EF4-FFF2-40B4-BE49-F238E27FC236}">
                    <a16:creationId xmlns:a16="http://schemas.microsoft.com/office/drawing/2014/main" id="{19B0C8B9-9961-7242-A216-52ED0281933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89393" y="8024596"/>
                <a:ext cx="742950" cy="914400"/>
              </a:xfrm>
              <a:prstGeom prst="rect">
                <a:avLst/>
              </a:prstGeom>
            </p:spPr>
          </p:pic>
          <p:pic>
            <p:nvPicPr>
              <p:cNvPr id="41" name="Picture 40">
                <a:extLst>
                  <a:ext uri="{FF2B5EF4-FFF2-40B4-BE49-F238E27FC236}">
                    <a16:creationId xmlns:a16="http://schemas.microsoft.com/office/drawing/2014/main" id="{5D783975-7195-254B-BCB9-4251086D798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62920" y="8024596"/>
                <a:ext cx="742950" cy="914400"/>
              </a:xfrm>
              <a:prstGeom prst="rect">
                <a:avLst/>
              </a:prstGeom>
            </p:spPr>
          </p:pic>
        </p:grpSp>
        <p:grpSp>
          <p:nvGrpSpPr>
            <p:cNvPr id="42" name="Group 41">
              <a:extLst>
                <a:ext uri="{FF2B5EF4-FFF2-40B4-BE49-F238E27FC236}">
                  <a16:creationId xmlns:a16="http://schemas.microsoft.com/office/drawing/2014/main" id="{A195B0CA-19F0-F842-9EBF-CF6388418BA6}"/>
                </a:ext>
              </a:extLst>
            </p:cNvPr>
            <p:cNvGrpSpPr/>
            <p:nvPr/>
          </p:nvGrpSpPr>
          <p:grpSpPr>
            <a:xfrm>
              <a:off x="11246697" y="7684868"/>
              <a:ext cx="774713" cy="293759"/>
              <a:chOff x="4162920" y="8024596"/>
              <a:chExt cx="2322368" cy="914400"/>
            </a:xfrm>
          </p:grpSpPr>
          <p:pic>
            <p:nvPicPr>
              <p:cNvPr id="43" name="Picture 42">
                <a:extLst>
                  <a:ext uri="{FF2B5EF4-FFF2-40B4-BE49-F238E27FC236}">
                    <a16:creationId xmlns:a16="http://schemas.microsoft.com/office/drawing/2014/main" id="{4BD96535-7734-F24C-AFBA-0D676D676C1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42338" y="8024596"/>
                <a:ext cx="742950" cy="914400"/>
              </a:xfrm>
              <a:prstGeom prst="rect">
                <a:avLst/>
              </a:prstGeom>
            </p:spPr>
          </p:pic>
          <p:pic>
            <p:nvPicPr>
              <p:cNvPr id="44" name="Picture 43">
                <a:extLst>
                  <a:ext uri="{FF2B5EF4-FFF2-40B4-BE49-F238E27FC236}">
                    <a16:creationId xmlns:a16="http://schemas.microsoft.com/office/drawing/2014/main" id="{F2149D60-B15B-8441-9D63-AD8C23FE1A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15866" y="8024596"/>
                <a:ext cx="742950" cy="914400"/>
              </a:xfrm>
              <a:prstGeom prst="rect">
                <a:avLst/>
              </a:prstGeom>
            </p:spPr>
          </p:pic>
          <p:pic>
            <p:nvPicPr>
              <p:cNvPr id="45" name="Picture 44">
                <a:extLst>
                  <a:ext uri="{FF2B5EF4-FFF2-40B4-BE49-F238E27FC236}">
                    <a16:creationId xmlns:a16="http://schemas.microsoft.com/office/drawing/2014/main" id="{6277BC67-0DDA-A942-9384-C03DCE1E1DD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89393" y="8024596"/>
                <a:ext cx="742950" cy="914400"/>
              </a:xfrm>
              <a:prstGeom prst="rect">
                <a:avLst/>
              </a:prstGeom>
            </p:spPr>
          </p:pic>
          <p:pic>
            <p:nvPicPr>
              <p:cNvPr id="46" name="Picture 45">
                <a:extLst>
                  <a:ext uri="{FF2B5EF4-FFF2-40B4-BE49-F238E27FC236}">
                    <a16:creationId xmlns:a16="http://schemas.microsoft.com/office/drawing/2014/main" id="{637C09D7-15C7-1C48-8489-4FCA25D8EB2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62920" y="8024596"/>
                <a:ext cx="742950" cy="914400"/>
              </a:xfrm>
              <a:prstGeom prst="rect">
                <a:avLst/>
              </a:prstGeom>
            </p:spPr>
          </p:pic>
        </p:grpSp>
        <p:grpSp>
          <p:nvGrpSpPr>
            <p:cNvPr id="47" name="Group 46">
              <a:extLst>
                <a:ext uri="{FF2B5EF4-FFF2-40B4-BE49-F238E27FC236}">
                  <a16:creationId xmlns:a16="http://schemas.microsoft.com/office/drawing/2014/main" id="{45859C80-C599-E648-B431-6E68625FD275}"/>
                </a:ext>
              </a:extLst>
            </p:cNvPr>
            <p:cNvGrpSpPr/>
            <p:nvPr/>
          </p:nvGrpSpPr>
          <p:grpSpPr>
            <a:xfrm>
              <a:off x="12091824" y="8072795"/>
              <a:ext cx="774713" cy="293759"/>
              <a:chOff x="4162920" y="8024596"/>
              <a:chExt cx="2322368" cy="914400"/>
            </a:xfrm>
          </p:grpSpPr>
          <p:pic>
            <p:nvPicPr>
              <p:cNvPr id="48" name="Picture 47">
                <a:extLst>
                  <a:ext uri="{FF2B5EF4-FFF2-40B4-BE49-F238E27FC236}">
                    <a16:creationId xmlns:a16="http://schemas.microsoft.com/office/drawing/2014/main" id="{B4EE39C4-01B4-FD4A-83C2-E53B9DEFC9B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42338" y="8024596"/>
                <a:ext cx="742950" cy="914400"/>
              </a:xfrm>
              <a:prstGeom prst="rect">
                <a:avLst/>
              </a:prstGeom>
            </p:spPr>
          </p:pic>
          <p:pic>
            <p:nvPicPr>
              <p:cNvPr id="49" name="Picture 48">
                <a:extLst>
                  <a:ext uri="{FF2B5EF4-FFF2-40B4-BE49-F238E27FC236}">
                    <a16:creationId xmlns:a16="http://schemas.microsoft.com/office/drawing/2014/main" id="{D0D5523E-4A19-CC4B-B448-90B3AD903D2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15866" y="8024596"/>
                <a:ext cx="742950" cy="914400"/>
              </a:xfrm>
              <a:prstGeom prst="rect">
                <a:avLst/>
              </a:prstGeom>
            </p:spPr>
          </p:pic>
          <p:pic>
            <p:nvPicPr>
              <p:cNvPr id="50" name="Picture 49">
                <a:extLst>
                  <a:ext uri="{FF2B5EF4-FFF2-40B4-BE49-F238E27FC236}">
                    <a16:creationId xmlns:a16="http://schemas.microsoft.com/office/drawing/2014/main" id="{CF33C6CF-4AB2-FC4F-8F7F-EBC0BE6DE49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89393" y="8024596"/>
                <a:ext cx="742950" cy="914400"/>
              </a:xfrm>
              <a:prstGeom prst="rect">
                <a:avLst/>
              </a:prstGeom>
            </p:spPr>
          </p:pic>
          <p:pic>
            <p:nvPicPr>
              <p:cNvPr id="51" name="Picture 50">
                <a:extLst>
                  <a:ext uri="{FF2B5EF4-FFF2-40B4-BE49-F238E27FC236}">
                    <a16:creationId xmlns:a16="http://schemas.microsoft.com/office/drawing/2014/main" id="{A7745517-94A8-354E-8972-0945A6E75F3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62920" y="8024596"/>
                <a:ext cx="742950" cy="914400"/>
              </a:xfrm>
              <a:prstGeom prst="rect">
                <a:avLst/>
              </a:prstGeom>
            </p:spPr>
          </p:pic>
        </p:grpSp>
        <p:grpSp>
          <p:nvGrpSpPr>
            <p:cNvPr id="52" name="Group 51">
              <a:extLst>
                <a:ext uri="{FF2B5EF4-FFF2-40B4-BE49-F238E27FC236}">
                  <a16:creationId xmlns:a16="http://schemas.microsoft.com/office/drawing/2014/main" id="{54714614-26F7-A048-85A5-9C9F571DB258}"/>
                </a:ext>
              </a:extLst>
            </p:cNvPr>
            <p:cNvGrpSpPr/>
            <p:nvPr/>
          </p:nvGrpSpPr>
          <p:grpSpPr>
            <a:xfrm>
              <a:off x="11246697" y="8072795"/>
              <a:ext cx="774713" cy="293759"/>
              <a:chOff x="4162920" y="8024596"/>
              <a:chExt cx="2322368" cy="914400"/>
            </a:xfrm>
          </p:grpSpPr>
          <p:pic>
            <p:nvPicPr>
              <p:cNvPr id="53" name="Picture 52">
                <a:extLst>
                  <a:ext uri="{FF2B5EF4-FFF2-40B4-BE49-F238E27FC236}">
                    <a16:creationId xmlns:a16="http://schemas.microsoft.com/office/drawing/2014/main" id="{EC0975DC-A559-4242-92AD-2AE011664FB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42338" y="8024596"/>
                <a:ext cx="742950" cy="914400"/>
              </a:xfrm>
              <a:prstGeom prst="rect">
                <a:avLst/>
              </a:prstGeom>
            </p:spPr>
          </p:pic>
          <p:pic>
            <p:nvPicPr>
              <p:cNvPr id="54" name="Picture 53">
                <a:extLst>
                  <a:ext uri="{FF2B5EF4-FFF2-40B4-BE49-F238E27FC236}">
                    <a16:creationId xmlns:a16="http://schemas.microsoft.com/office/drawing/2014/main" id="{D3545EA0-D308-0142-B927-303DAA3782C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15866" y="8024596"/>
                <a:ext cx="742950" cy="914400"/>
              </a:xfrm>
              <a:prstGeom prst="rect">
                <a:avLst/>
              </a:prstGeom>
            </p:spPr>
          </p:pic>
          <p:pic>
            <p:nvPicPr>
              <p:cNvPr id="55" name="Picture 54">
                <a:extLst>
                  <a:ext uri="{FF2B5EF4-FFF2-40B4-BE49-F238E27FC236}">
                    <a16:creationId xmlns:a16="http://schemas.microsoft.com/office/drawing/2014/main" id="{E16AD10F-2837-674F-B2D8-5B407DC3E66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89393" y="8024596"/>
                <a:ext cx="742950" cy="914400"/>
              </a:xfrm>
              <a:prstGeom prst="rect">
                <a:avLst/>
              </a:prstGeom>
            </p:spPr>
          </p:pic>
          <p:pic>
            <p:nvPicPr>
              <p:cNvPr id="56" name="Picture 55">
                <a:extLst>
                  <a:ext uri="{FF2B5EF4-FFF2-40B4-BE49-F238E27FC236}">
                    <a16:creationId xmlns:a16="http://schemas.microsoft.com/office/drawing/2014/main" id="{51E7B8E8-9984-0841-B8A0-D76F988D6B0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62920" y="8024596"/>
                <a:ext cx="742950" cy="914400"/>
              </a:xfrm>
              <a:prstGeom prst="rect">
                <a:avLst/>
              </a:prstGeom>
            </p:spPr>
          </p:pic>
        </p:grpSp>
        <p:grpSp>
          <p:nvGrpSpPr>
            <p:cNvPr id="57" name="Group 56">
              <a:extLst>
                <a:ext uri="{FF2B5EF4-FFF2-40B4-BE49-F238E27FC236}">
                  <a16:creationId xmlns:a16="http://schemas.microsoft.com/office/drawing/2014/main" id="{BC3E619F-93CB-094D-9EAE-993B0CD394B2}"/>
                </a:ext>
              </a:extLst>
            </p:cNvPr>
            <p:cNvGrpSpPr/>
            <p:nvPr/>
          </p:nvGrpSpPr>
          <p:grpSpPr>
            <a:xfrm>
              <a:off x="12091824" y="8405304"/>
              <a:ext cx="774713" cy="293759"/>
              <a:chOff x="4162920" y="8024596"/>
              <a:chExt cx="2322368" cy="914400"/>
            </a:xfrm>
          </p:grpSpPr>
          <p:pic>
            <p:nvPicPr>
              <p:cNvPr id="58" name="Picture 57">
                <a:extLst>
                  <a:ext uri="{FF2B5EF4-FFF2-40B4-BE49-F238E27FC236}">
                    <a16:creationId xmlns:a16="http://schemas.microsoft.com/office/drawing/2014/main" id="{583DDF23-0224-5E46-91D6-1C71E493027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42338" y="8024596"/>
                <a:ext cx="742950" cy="914400"/>
              </a:xfrm>
              <a:prstGeom prst="rect">
                <a:avLst/>
              </a:prstGeom>
            </p:spPr>
          </p:pic>
          <p:pic>
            <p:nvPicPr>
              <p:cNvPr id="59" name="Picture 58">
                <a:extLst>
                  <a:ext uri="{FF2B5EF4-FFF2-40B4-BE49-F238E27FC236}">
                    <a16:creationId xmlns:a16="http://schemas.microsoft.com/office/drawing/2014/main" id="{0119C933-B8D5-E54F-AB91-97363ACBC86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15866" y="8024596"/>
                <a:ext cx="742950" cy="914400"/>
              </a:xfrm>
              <a:prstGeom prst="rect">
                <a:avLst/>
              </a:prstGeom>
            </p:spPr>
          </p:pic>
          <p:pic>
            <p:nvPicPr>
              <p:cNvPr id="60" name="Picture 59">
                <a:extLst>
                  <a:ext uri="{FF2B5EF4-FFF2-40B4-BE49-F238E27FC236}">
                    <a16:creationId xmlns:a16="http://schemas.microsoft.com/office/drawing/2014/main" id="{8C5DE6B6-7BCD-BA49-99DD-C2E808A3396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89393" y="8024596"/>
                <a:ext cx="742950" cy="914400"/>
              </a:xfrm>
              <a:prstGeom prst="rect">
                <a:avLst/>
              </a:prstGeom>
            </p:spPr>
          </p:pic>
          <p:pic>
            <p:nvPicPr>
              <p:cNvPr id="61" name="Picture 60">
                <a:extLst>
                  <a:ext uri="{FF2B5EF4-FFF2-40B4-BE49-F238E27FC236}">
                    <a16:creationId xmlns:a16="http://schemas.microsoft.com/office/drawing/2014/main" id="{6EF7585E-1BE8-1E4D-8C36-5BA6D2EDAD1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62920" y="8024596"/>
                <a:ext cx="742950" cy="914400"/>
              </a:xfrm>
              <a:prstGeom prst="rect">
                <a:avLst/>
              </a:prstGeom>
            </p:spPr>
          </p:pic>
        </p:grpSp>
        <p:grpSp>
          <p:nvGrpSpPr>
            <p:cNvPr id="62" name="Group 61">
              <a:extLst>
                <a:ext uri="{FF2B5EF4-FFF2-40B4-BE49-F238E27FC236}">
                  <a16:creationId xmlns:a16="http://schemas.microsoft.com/office/drawing/2014/main" id="{2A6B61FF-A321-2B4F-96DB-7CA43E961BF3}"/>
                </a:ext>
              </a:extLst>
            </p:cNvPr>
            <p:cNvGrpSpPr/>
            <p:nvPr/>
          </p:nvGrpSpPr>
          <p:grpSpPr>
            <a:xfrm>
              <a:off x="11246697" y="8405304"/>
              <a:ext cx="774713" cy="293759"/>
              <a:chOff x="4162920" y="8024596"/>
              <a:chExt cx="2322368" cy="914400"/>
            </a:xfrm>
          </p:grpSpPr>
          <p:pic>
            <p:nvPicPr>
              <p:cNvPr id="63" name="Picture 62">
                <a:extLst>
                  <a:ext uri="{FF2B5EF4-FFF2-40B4-BE49-F238E27FC236}">
                    <a16:creationId xmlns:a16="http://schemas.microsoft.com/office/drawing/2014/main" id="{6B3604AA-5128-2A42-9F4F-335B5ABEA5A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42338" y="8024596"/>
                <a:ext cx="742950" cy="914400"/>
              </a:xfrm>
              <a:prstGeom prst="rect">
                <a:avLst/>
              </a:prstGeom>
            </p:spPr>
          </p:pic>
          <p:pic>
            <p:nvPicPr>
              <p:cNvPr id="64" name="Picture 63">
                <a:extLst>
                  <a:ext uri="{FF2B5EF4-FFF2-40B4-BE49-F238E27FC236}">
                    <a16:creationId xmlns:a16="http://schemas.microsoft.com/office/drawing/2014/main" id="{E6D562A6-FF30-1243-9128-6AFABFF8805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15866" y="8024596"/>
                <a:ext cx="742950" cy="914400"/>
              </a:xfrm>
              <a:prstGeom prst="rect">
                <a:avLst/>
              </a:prstGeom>
            </p:spPr>
          </p:pic>
          <p:pic>
            <p:nvPicPr>
              <p:cNvPr id="65" name="Picture 64">
                <a:extLst>
                  <a:ext uri="{FF2B5EF4-FFF2-40B4-BE49-F238E27FC236}">
                    <a16:creationId xmlns:a16="http://schemas.microsoft.com/office/drawing/2014/main" id="{45707A8E-8CC9-EB43-8236-1AF49FB127D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89393" y="8024596"/>
                <a:ext cx="742950" cy="914400"/>
              </a:xfrm>
              <a:prstGeom prst="rect">
                <a:avLst/>
              </a:prstGeom>
            </p:spPr>
          </p:pic>
          <p:pic>
            <p:nvPicPr>
              <p:cNvPr id="66" name="Picture 65">
                <a:extLst>
                  <a:ext uri="{FF2B5EF4-FFF2-40B4-BE49-F238E27FC236}">
                    <a16:creationId xmlns:a16="http://schemas.microsoft.com/office/drawing/2014/main" id="{88AE616A-4D58-DB44-BE29-E4C07700BDE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62920" y="8024596"/>
                <a:ext cx="742950" cy="914400"/>
              </a:xfrm>
              <a:prstGeom prst="rect">
                <a:avLst/>
              </a:prstGeom>
            </p:spPr>
          </p:pic>
        </p:grpSp>
        <p:grpSp>
          <p:nvGrpSpPr>
            <p:cNvPr id="67" name="Group 66">
              <a:extLst>
                <a:ext uri="{FF2B5EF4-FFF2-40B4-BE49-F238E27FC236}">
                  <a16:creationId xmlns:a16="http://schemas.microsoft.com/office/drawing/2014/main" id="{B35F7FF1-4DA3-914C-B2EF-4A0F8398B21C}"/>
                </a:ext>
              </a:extLst>
            </p:cNvPr>
            <p:cNvGrpSpPr/>
            <p:nvPr/>
          </p:nvGrpSpPr>
          <p:grpSpPr>
            <a:xfrm>
              <a:off x="12091824" y="8737813"/>
              <a:ext cx="774713" cy="293759"/>
              <a:chOff x="4162920" y="8024596"/>
              <a:chExt cx="2322368" cy="914400"/>
            </a:xfrm>
          </p:grpSpPr>
          <p:pic>
            <p:nvPicPr>
              <p:cNvPr id="68" name="Picture 67">
                <a:extLst>
                  <a:ext uri="{FF2B5EF4-FFF2-40B4-BE49-F238E27FC236}">
                    <a16:creationId xmlns:a16="http://schemas.microsoft.com/office/drawing/2014/main" id="{D4B60C95-FBE3-EB49-AEA6-C35D3809C12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42338" y="8024596"/>
                <a:ext cx="742950" cy="914400"/>
              </a:xfrm>
              <a:prstGeom prst="rect">
                <a:avLst/>
              </a:prstGeom>
            </p:spPr>
          </p:pic>
          <p:pic>
            <p:nvPicPr>
              <p:cNvPr id="69" name="Picture 68">
                <a:extLst>
                  <a:ext uri="{FF2B5EF4-FFF2-40B4-BE49-F238E27FC236}">
                    <a16:creationId xmlns:a16="http://schemas.microsoft.com/office/drawing/2014/main" id="{ECE439F8-CE59-6E4D-90F7-71CCCBEBD9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15866" y="8024596"/>
                <a:ext cx="742950" cy="914400"/>
              </a:xfrm>
              <a:prstGeom prst="rect">
                <a:avLst/>
              </a:prstGeom>
            </p:spPr>
          </p:pic>
          <p:pic>
            <p:nvPicPr>
              <p:cNvPr id="70" name="Picture 69">
                <a:extLst>
                  <a:ext uri="{FF2B5EF4-FFF2-40B4-BE49-F238E27FC236}">
                    <a16:creationId xmlns:a16="http://schemas.microsoft.com/office/drawing/2014/main" id="{A13CA420-8164-3548-8414-F887043386A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89393" y="8024596"/>
                <a:ext cx="742950" cy="914400"/>
              </a:xfrm>
              <a:prstGeom prst="rect">
                <a:avLst/>
              </a:prstGeom>
            </p:spPr>
          </p:pic>
          <p:pic>
            <p:nvPicPr>
              <p:cNvPr id="71" name="Picture 70">
                <a:extLst>
                  <a:ext uri="{FF2B5EF4-FFF2-40B4-BE49-F238E27FC236}">
                    <a16:creationId xmlns:a16="http://schemas.microsoft.com/office/drawing/2014/main" id="{4EDEFBAD-B4B7-DD43-BD12-28699EAAB98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62920" y="8024596"/>
                <a:ext cx="742950" cy="914400"/>
              </a:xfrm>
              <a:prstGeom prst="rect">
                <a:avLst/>
              </a:prstGeom>
            </p:spPr>
          </p:pic>
        </p:grpSp>
        <p:grpSp>
          <p:nvGrpSpPr>
            <p:cNvPr id="72" name="Group 71">
              <a:extLst>
                <a:ext uri="{FF2B5EF4-FFF2-40B4-BE49-F238E27FC236}">
                  <a16:creationId xmlns:a16="http://schemas.microsoft.com/office/drawing/2014/main" id="{73DD55E1-235D-A744-81B6-428772BB945C}"/>
                </a:ext>
              </a:extLst>
            </p:cNvPr>
            <p:cNvGrpSpPr/>
            <p:nvPr/>
          </p:nvGrpSpPr>
          <p:grpSpPr>
            <a:xfrm>
              <a:off x="11246697" y="8737813"/>
              <a:ext cx="774713" cy="293759"/>
              <a:chOff x="4162920" y="8024596"/>
              <a:chExt cx="2322368" cy="914400"/>
            </a:xfrm>
          </p:grpSpPr>
          <p:pic>
            <p:nvPicPr>
              <p:cNvPr id="73" name="Picture 72">
                <a:extLst>
                  <a:ext uri="{FF2B5EF4-FFF2-40B4-BE49-F238E27FC236}">
                    <a16:creationId xmlns:a16="http://schemas.microsoft.com/office/drawing/2014/main" id="{515797C7-1A73-0B48-A9F6-A0F6D858EB0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42338" y="8024596"/>
                <a:ext cx="742950" cy="914400"/>
              </a:xfrm>
              <a:prstGeom prst="rect">
                <a:avLst/>
              </a:prstGeom>
            </p:spPr>
          </p:pic>
          <p:pic>
            <p:nvPicPr>
              <p:cNvPr id="74" name="Picture 73">
                <a:extLst>
                  <a:ext uri="{FF2B5EF4-FFF2-40B4-BE49-F238E27FC236}">
                    <a16:creationId xmlns:a16="http://schemas.microsoft.com/office/drawing/2014/main" id="{3C2601C5-292A-5E45-9404-659FA3D8D68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15866" y="8024596"/>
                <a:ext cx="742950" cy="914400"/>
              </a:xfrm>
              <a:prstGeom prst="rect">
                <a:avLst/>
              </a:prstGeom>
            </p:spPr>
          </p:pic>
          <p:pic>
            <p:nvPicPr>
              <p:cNvPr id="75" name="Picture 74">
                <a:extLst>
                  <a:ext uri="{FF2B5EF4-FFF2-40B4-BE49-F238E27FC236}">
                    <a16:creationId xmlns:a16="http://schemas.microsoft.com/office/drawing/2014/main" id="{49F68EA8-2DC4-3D4C-957C-AD69C2DCB43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89393" y="8024596"/>
                <a:ext cx="742950" cy="914400"/>
              </a:xfrm>
              <a:prstGeom prst="rect">
                <a:avLst/>
              </a:prstGeom>
            </p:spPr>
          </p:pic>
          <p:pic>
            <p:nvPicPr>
              <p:cNvPr id="76" name="Picture 75">
                <a:extLst>
                  <a:ext uri="{FF2B5EF4-FFF2-40B4-BE49-F238E27FC236}">
                    <a16:creationId xmlns:a16="http://schemas.microsoft.com/office/drawing/2014/main" id="{5A3A3B93-A3D3-3142-BA3A-73E238D46E4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62920" y="8024596"/>
                <a:ext cx="742950" cy="914400"/>
              </a:xfrm>
              <a:prstGeom prst="rect">
                <a:avLst/>
              </a:prstGeom>
            </p:spPr>
          </p:pic>
        </p:grpSp>
      </p:grpSp>
    </p:spTree>
    <p:custDataLst>
      <p:tags r:id="rId1"/>
    </p:custDataLst>
    <p:extLst>
      <p:ext uri="{BB962C8B-B14F-4D97-AF65-F5344CB8AC3E}">
        <p14:creationId xmlns:p14="http://schemas.microsoft.com/office/powerpoint/2010/main" val="291880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D9B57-3A76-0A49-9BB9-64D558A13ABE}"/>
              </a:ext>
            </a:extLst>
          </p:cNvPr>
          <p:cNvSpPr>
            <a:spLocks noGrp="1"/>
          </p:cNvSpPr>
          <p:nvPr>
            <p:ph type="title"/>
          </p:nvPr>
        </p:nvSpPr>
        <p:spPr>
          <a:xfrm>
            <a:off x="584438" y="204786"/>
            <a:ext cx="17246359" cy="1988345"/>
          </a:xfrm>
        </p:spPr>
        <p:txBody>
          <a:bodyPr/>
          <a:lstStyle/>
          <a:p>
            <a:r>
              <a:rPr lang="en-US" dirty="0"/>
              <a:t>The Software-Powered Cloud Changes Everything</a:t>
            </a:r>
          </a:p>
        </p:txBody>
      </p:sp>
      <p:sp>
        <p:nvSpPr>
          <p:cNvPr id="4" name="Slide Number Placeholder 3">
            <a:extLst>
              <a:ext uri="{FF2B5EF4-FFF2-40B4-BE49-F238E27FC236}">
                <a16:creationId xmlns:a16="http://schemas.microsoft.com/office/drawing/2014/main" id="{20E9E978-5D0B-8440-ADCE-B894B7762BC7}"/>
              </a:ext>
            </a:extLst>
          </p:cNvPr>
          <p:cNvSpPr>
            <a:spLocks noGrp="1"/>
          </p:cNvSpPr>
          <p:nvPr>
            <p:ph type="sldNum" sz="quarter" idx="10"/>
          </p:nvPr>
        </p:nvSpPr>
        <p:spPr/>
        <p:txBody>
          <a:bodyPr/>
          <a:lstStyle/>
          <a:p>
            <a:fld id="{76E8DCF4-EBDD-4FE1-8465-FD383573D554}" type="slidenum">
              <a:rPr lang="en-US" smtClean="0"/>
              <a:pPr/>
              <a:t>205</a:t>
            </a:fld>
            <a:endParaRPr lang="en-US"/>
          </a:p>
        </p:txBody>
      </p:sp>
      <p:pic>
        <p:nvPicPr>
          <p:cNvPr id="1026" name="Picture 2" descr="Image result for AWS logo">
            <a:extLst>
              <a:ext uri="{FF2B5EF4-FFF2-40B4-BE49-F238E27FC236}">
                <a16:creationId xmlns:a16="http://schemas.microsoft.com/office/drawing/2014/main" id="{88474062-ABE3-594F-BD45-0257393FF0D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586967" y="2121417"/>
            <a:ext cx="2398965" cy="143937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oracle cloud logo">
            <a:extLst>
              <a:ext uri="{FF2B5EF4-FFF2-40B4-BE49-F238E27FC236}">
                <a16:creationId xmlns:a16="http://schemas.microsoft.com/office/drawing/2014/main" id="{F7F29346-6E30-9F42-93FA-B088A99FB3D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610074" y="5832720"/>
            <a:ext cx="4167188" cy="269979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aliyun logo">
            <a:extLst>
              <a:ext uri="{FF2B5EF4-FFF2-40B4-BE49-F238E27FC236}">
                <a16:creationId xmlns:a16="http://schemas.microsoft.com/office/drawing/2014/main" id="{E5776CD8-2005-B445-9A7D-D33D256E5E7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484461" y="8612953"/>
            <a:ext cx="3724275" cy="11202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azure logo transparent">
            <a:extLst>
              <a:ext uri="{FF2B5EF4-FFF2-40B4-BE49-F238E27FC236}">
                <a16:creationId xmlns:a16="http://schemas.microsoft.com/office/drawing/2014/main" id="{D7871C0B-D4AA-2944-9FEF-818180AAA0F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3376364" y="4603839"/>
            <a:ext cx="3400898" cy="188687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ibm cloud logo">
            <a:extLst>
              <a:ext uri="{FF2B5EF4-FFF2-40B4-BE49-F238E27FC236}">
                <a16:creationId xmlns:a16="http://schemas.microsoft.com/office/drawing/2014/main" id="{7241F014-8EF8-0942-9AAA-3ECF29051AB2}"/>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4906624" y="5832720"/>
            <a:ext cx="4152900" cy="254365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CA5D4A1-786A-A641-BC98-C94E11BCC7CB}"/>
              </a:ext>
            </a:extLst>
          </p:cNvPr>
          <p:cNvSpPr>
            <a:spLocks noGrp="1"/>
          </p:cNvSpPr>
          <p:nvPr>
            <p:ph idx="1"/>
          </p:nvPr>
        </p:nvSpPr>
        <p:spPr>
          <a:xfrm>
            <a:off x="457202" y="2171700"/>
            <a:ext cx="13147962" cy="8115300"/>
          </a:xfrm>
        </p:spPr>
        <p:txBody>
          <a:bodyPr>
            <a:normAutofit fontScale="77500" lnSpcReduction="20000"/>
          </a:bodyPr>
          <a:lstStyle/>
          <a:p>
            <a:pPr>
              <a:spcAft>
                <a:spcPts val="600"/>
              </a:spcAft>
            </a:pPr>
            <a:r>
              <a:rPr lang="en-US" dirty="0"/>
              <a:t>This plus massive compute = cloud computing wins every race.</a:t>
            </a:r>
          </a:p>
          <a:p>
            <a:pPr lvl="1">
              <a:spcAft>
                <a:spcPts val="600"/>
              </a:spcAft>
            </a:pPr>
            <a:r>
              <a:rPr lang="en-US" dirty="0"/>
              <a:t>Economies of scale make computing incredibly cheap (and profitable.)</a:t>
            </a:r>
          </a:p>
          <a:p>
            <a:pPr lvl="1">
              <a:spcAft>
                <a:spcPts val="600"/>
              </a:spcAft>
            </a:pPr>
            <a:r>
              <a:rPr lang="en-US" dirty="0"/>
              <a:t>Security and privacy are just tricky but solvable computing problems.</a:t>
            </a:r>
          </a:p>
          <a:p>
            <a:pPr>
              <a:spcAft>
                <a:spcPts val="600"/>
              </a:spcAft>
            </a:pPr>
            <a:r>
              <a:rPr lang="en-US" dirty="0"/>
              <a:t>Who really must still run their own data centers? Really?</a:t>
            </a:r>
          </a:p>
          <a:p>
            <a:pPr lvl="1">
              <a:spcAft>
                <a:spcPts val="600"/>
              </a:spcAft>
            </a:pPr>
            <a:r>
              <a:rPr lang="en-US" dirty="0"/>
              <a:t>US DOD is a huge customer of GCP, AWS, Azure. Privacy is solved.</a:t>
            </a:r>
          </a:p>
          <a:p>
            <a:pPr>
              <a:spcAft>
                <a:spcPts val="600"/>
              </a:spcAft>
            </a:pPr>
            <a:r>
              <a:rPr lang="en-US" dirty="0"/>
              <a:t>Infrastructure as a service (IaaS) has progressed.</a:t>
            </a:r>
          </a:p>
          <a:p>
            <a:pPr lvl="1">
              <a:spcAft>
                <a:spcPts val="600"/>
              </a:spcAft>
            </a:pPr>
            <a:r>
              <a:rPr lang="en-US" dirty="0"/>
              <a:t>Through Platform as a Service (PaaS) to Software as a Service (SaaS).</a:t>
            </a:r>
          </a:p>
          <a:p>
            <a:pPr>
              <a:spcAft>
                <a:spcPts val="600"/>
              </a:spcAft>
            </a:pPr>
            <a:r>
              <a:rPr lang="en-US" dirty="0"/>
              <a:t>Layers of abstraction mean that whole systems can be simulated.</a:t>
            </a:r>
          </a:p>
          <a:p>
            <a:pPr lvl="1">
              <a:spcAft>
                <a:spcPts val="600"/>
              </a:spcAft>
            </a:pPr>
            <a:r>
              <a:rPr lang="en-US" dirty="0"/>
              <a:t>Virtual machines, Containers, Kubernetes are the new “infrastructure.”</a:t>
            </a:r>
          </a:p>
          <a:p>
            <a:pPr lvl="1">
              <a:spcAft>
                <a:spcPts val="600"/>
              </a:spcAft>
            </a:pPr>
            <a:r>
              <a:rPr lang="en-US" dirty="0"/>
              <a:t>“Serverless” applications means users need only know their apps.</a:t>
            </a:r>
          </a:p>
        </p:txBody>
      </p:sp>
      <p:pic>
        <p:nvPicPr>
          <p:cNvPr id="1030" name="Picture 6" descr="Image result for gcp logo transparent">
            <a:extLst>
              <a:ext uri="{FF2B5EF4-FFF2-40B4-BE49-F238E27FC236}">
                <a16:creationId xmlns:a16="http://schemas.microsoft.com/office/drawing/2014/main" id="{7656B7D0-C5A7-1143-BC54-C0CD383126F0}"/>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5346599" y="3161425"/>
            <a:ext cx="3272951" cy="1847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55533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38BAD-CF10-9443-B1B0-FB7AC4F84BF8}"/>
              </a:ext>
            </a:extLst>
          </p:cNvPr>
          <p:cNvSpPr>
            <a:spLocks noGrp="1"/>
          </p:cNvSpPr>
          <p:nvPr>
            <p:ph type="title"/>
          </p:nvPr>
        </p:nvSpPr>
        <p:spPr>
          <a:xfrm>
            <a:off x="584439" y="204786"/>
            <a:ext cx="16884412" cy="1988345"/>
          </a:xfrm>
        </p:spPr>
        <p:txBody>
          <a:bodyPr/>
          <a:lstStyle/>
          <a:p>
            <a:r>
              <a:rPr lang="en-US" dirty="0"/>
              <a:t>Not just Much Cheaper, the cloud is Much Better.</a:t>
            </a:r>
          </a:p>
        </p:txBody>
      </p:sp>
      <p:sp>
        <p:nvSpPr>
          <p:cNvPr id="3" name="Content Placeholder 2">
            <a:extLst>
              <a:ext uri="{FF2B5EF4-FFF2-40B4-BE49-F238E27FC236}">
                <a16:creationId xmlns:a16="http://schemas.microsoft.com/office/drawing/2014/main" id="{91083FD8-064D-214B-8B2C-0248A2DA815E}"/>
              </a:ext>
            </a:extLst>
          </p:cNvPr>
          <p:cNvSpPr>
            <a:spLocks noGrp="1"/>
          </p:cNvSpPr>
          <p:nvPr>
            <p:ph idx="1"/>
          </p:nvPr>
        </p:nvSpPr>
        <p:spPr>
          <a:xfrm>
            <a:off x="8000999" y="2393867"/>
            <a:ext cx="9467852" cy="6293718"/>
          </a:xfrm>
        </p:spPr>
        <p:txBody>
          <a:bodyPr>
            <a:normAutofit fontScale="77500" lnSpcReduction="20000"/>
          </a:bodyPr>
          <a:lstStyle/>
          <a:p>
            <a:r>
              <a:rPr lang="en-US" dirty="0"/>
              <a:t>Performance, Business Continuity, and Disaster Recovery can all be improved by a cloud approach. </a:t>
            </a:r>
          </a:p>
          <a:p>
            <a:pPr lvl="1"/>
            <a:r>
              <a:rPr lang="en-US" dirty="0"/>
              <a:t>Geographic diversity, fate-sharing, availability risk of all kinds is well-addressed in the hyperscale clouds.</a:t>
            </a:r>
          </a:p>
          <a:p>
            <a:pPr lvl="1"/>
            <a:r>
              <a:rPr lang="en-US" dirty="0"/>
              <a:t>Things better centralized, like compliance, become much easier with a single point of access.</a:t>
            </a:r>
          </a:p>
          <a:p>
            <a:r>
              <a:rPr lang="en-US" dirty="0"/>
              <a:t>The advantages are worth the risks (to most.)</a:t>
            </a:r>
          </a:p>
          <a:p>
            <a:pPr lvl="1"/>
            <a:r>
              <a:rPr lang="en-US" dirty="0"/>
              <a:t>Security is still a concern, but being addressed by advances in e.g. authentication and encryption.</a:t>
            </a:r>
          </a:p>
          <a:p>
            <a:pPr lvl="1"/>
            <a:r>
              <a:rPr lang="en-US" dirty="0"/>
              <a:t>More comprehensive, better correlated customer data can improve outcomes for banks and customers.</a:t>
            </a:r>
          </a:p>
        </p:txBody>
      </p:sp>
      <p:sp>
        <p:nvSpPr>
          <p:cNvPr id="4" name="Slide Number Placeholder 3">
            <a:extLst>
              <a:ext uri="{FF2B5EF4-FFF2-40B4-BE49-F238E27FC236}">
                <a16:creationId xmlns:a16="http://schemas.microsoft.com/office/drawing/2014/main" id="{38E5B121-3E78-3247-975F-0C8850AAAC69}"/>
              </a:ext>
            </a:extLst>
          </p:cNvPr>
          <p:cNvSpPr>
            <a:spLocks noGrp="1"/>
          </p:cNvSpPr>
          <p:nvPr>
            <p:ph type="sldNum" sz="quarter" idx="10"/>
          </p:nvPr>
        </p:nvSpPr>
        <p:spPr/>
        <p:txBody>
          <a:bodyPr/>
          <a:lstStyle/>
          <a:p>
            <a:fld id="{76E8DCF4-EBDD-4FE1-8465-FD383573D554}" type="slidenum">
              <a:rPr lang="en-US" smtClean="0"/>
              <a:pPr/>
              <a:t>206</a:t>
            </a:fld>
            <a:endParaRPr lang="en-US"/>
          </a:p>
        </p:txBody>
      </p:sp>
      <p:sp>
        <p:nvSpPr>
          <p:cNvPr id="5" name="TextBox 4">
            <a:extLst>
              <a:ext uri="{FF2B5EF4-FFF2-40B4-BE49-F238E27FC236}">
                <a16:creationId xmlns:a16="http://schemas.microsoft.com/office/drawing/2014/main" id="{929C1323-36E6-9745-903B-2F26E5921730}"/>
              </a:ext>
            </a:extLst>
          </p:cNvPr>
          <p:cNvSpPr txBox="1"/>
          <p:nvPr/>
        </p:nvSpPr>
        <p:spPr>
          <a:xfrm>
            <a:off x="3314700" y="8327888"/>
            <a:ext cx="11227620" cy="1754326"/>
          </a:xfrm>
          <a:prstGeom prst="rect">
            <a:avLst/>
          </a:prstGeom>
          <a:noFill/>
        </p:spPr>
        <p:txBody>
          <a:bodyPr wrap="square" rtlCol="0">
            <a:spAutoFit/>
          </a:bodyPr>
          <a:lstStyle/>
          <a:p>
            <a:pPr marL="514350" indent="-514350">
              <a:buFont typeface="Arial" panose="020B0604020202020204" pitchFamily="34" charset="0"/>
              <a:buChar char="•"/>
            </a:pPr>
            <a:r>
              <a:rPr lang="en-US" sz="2700" i="1" dirty="0"/>
              <a:t>These benefits come with a new reliance on the network.</a:t>
            </a:r>
          </a:p>
          <a:p>
            <a:pPr marL="514350" indent="-514350">
              <a:buFont typeface="Arial" panose="020B0604020202020204" pitchFamily="34" charset="0"/>
              <a:buChar char="•"/>
            </a:pPr>
            <a:r>
              <a:rPr lang="en-US" sz="2700" i="1" dirty="0"/>
              <a:t>Which is why telecom and data communications are such important topics for banks and regulators.</a:t>
            </a:r>
          </a:p>
          <a:p>
            <a:pPr algn="l"/>
            <a:endParaRPr lang="en-US" sz="2700" dirty="0"/>
          </a:p>
        </p:txBody>
      </p:sp>
      <p:sp>
        <p:nvSpPr>
          <p:cNvPr id="6" name="TextBox 5">
            <a:extLst>
              <a:ext uri="{FF2B5EF4-FFF2-40B4-BE49-F238E27FC236}">
                <a16:creationId xmlns:a16="http://schemas.microsoft.com/office/drawing/2014/main" id="{09AFE4EC-8263-0E4F-AC76-5FADC1CF3DCC}"/>
              </a:ext>
            </a:extLst>
          </p:cNvPr>
          <p:cNvSpPr txBox="1"/>
          <p:nvPr/>
        </p:nvSpPr>
        <p:spPr>
          <a:xfrm>
            <a:off x="584439" y="2425677"/>
            <a:ext cx="8458200" cy="5170646"/>
          </a:xfrm>
          <a:prstGeom prst="rect">
            <a:avLst/>
          </a:prstGeom>
          <a:noFill/>
        </p:spPr>
        <p:txBody>
          <a:bodyPr wrap="square" rtlCol="0">
            <a:spAutoFit/>
          </a:bodyPr>
          <a:lstStyle/>
          <a:p>
            <a:pPr algn="l"/>
            <a:r>
              <a:rPr lang="en-US" sz="3600" dirty="0">
                <a:solidFill>
                  <a:schemeClr val="bg1">
                    <a:lumMod val="50000"/>
                  </a:schemeClr>
                </a:solidFill>
              </a:rPr>
              <a:t>21</a:t>
            </a:r>
            <a:r>
              <a:rPr lang="en-US" sz="3600" baseline="30000" dirty="0">
                <a:solidFill>
                  <a:schemeClr val="bg1">
                    <a:lumMod val="50000"/>
                  </a:schemeClr>
                </a:solidFill>
              </a:rPr>
              <a:t>st</a:t>
            </a:r>
            <a:r>
              <a:rPr lang="en-US" sz="3600" dirty="0">
                <a:solidFill>
                  <a:schemeClr val="bg1">
                    <a:lumMod val="50000"/>
                  </a:schemeClr>
                </a:solidFill>
              </a:rPr>
              <a:t> Century bank IT To-dos:</a:t>
            </a:r>
          </a:p>
          <a:p>
            <a:pPr algn="l"/>
            <a:endParaRPr lang="en-US" sz="2400" dirty="0">
              <a:solidFill>
                <a:schemeClr val="bg1">
                  <a:lumMod val="50000"/>
                </a:schemeClr>
              </a:solidFill>
            </a:endParaRPr>
          </a:p>
          <a:p>
            <a:pPr marL="514350" indent="-514350">
              <a:buFont typeface="Arial" panose="020B0604020202020204" pitchFamily="34" charset="0"/>
              <a:buChar char="•"/>
            </a:pPr>
            <a:r>
              <a:rPr lang="en-US" sz="2700" strike="sngStrike" dirty="0">
                <a:solidFill>
                  <a:schemeClr val="bg1">
                    <a:lumMod val="50000"/>
                  </a:schemeClr>
                </a:solidFill>
              </a:rPr>
              <a:t>Build new data center.</a:t>
            </a:r>
          </a:p>
          <a:p>
            <a:pPr marL="514350" indent="-514350">
              <a:buFont typeface="Arial" panose="020B0604020202020204" pitchFamily="34" charset="0"/>
              <a:buChar char="•"/>
            </a:pPr>
            <a:r>
              <a:rPr lang="en-US" sz="2700" strike="sngStrike" dirty="0">
                <a:solidFill>
                  <a:schemeClr val="bg1">
                    <a:lumMod val="50000"/>
                  </a:schemeClr>
                </a:solidFill>
              </a:rPr>
              <a:t>Buy and deploy new servers.</a:t>
            </a:r>
          </a:p>
          <a:p>
            <a:pPr marL="514350" indent="-514350">
              <a:buFont typeface="Arial" panose="020B0604020202020204" pitchFamily="34" charset="0"/>
              <a:buChar char="•"/>
            </a:pPr>
            <a:r>
              <a:rPr lang="en-US" sz="2700" strike="sngStrike" dirty="0">
                <a:solidFill>
                  <a:schemeClr val="bg1">
                    <a:lumMod val="50000"/>
                  </a:schemeClr>
                </a:solidFill>
              </a:rPr>
              <a:t>Acquire offside DR location.</a:t>
            </a:r>
          </a:p>
          <a:p>
            <a:pPr marL="514350" indent="-514350">
              <a:buFont typeface="Arial" panose="020B0604020202020204" pitchFamily="34" charset="0"/>
              <a:buChar char="•"/>
            </a:pPr>
            <a:r>
              <a:rPr lang="en-US" sz="2700" strike="sngStrike" dirty="0">
                <a:solidFill>
                  <a:schemeClr val="bg1">
                    <a:lumMod val="50000"/>
                  </a:schemeClr>
                </a:solidFill>
              </a:rPr>
              <a:t>Reinvent the wheel. Again.</a:t>
            </a:r>
          </a:p>
          <a:p>
            <a:pPr marL="514350" indent="-514350">
              <a:buFont typeface="Arial" panose="020B0604020202020204" pitchFamily="34" charset="0"/>
              <a:buChar char="•"/>
            </a:pPr>
            <a:r>
              <a:rPr lang="en-US" sz="2700" dirty="0">
                <a:solidFill>
                  <a:schemeClr val="bg1">
                    <a:lumMod val="50000"/>
                  </a:schemeClr>
                </a:solidFill>
              </a:rPr>
              <a:t>Take an application-focused approach.</a:t>
            </a:r>
          </a:p>
          <a:p>
            <a:pPr marL="514350" indent="-514350">
              <a:buFont typeface="Arial" panose="020B0604020202020204" pitchFamily="34" charset="0"/>
              <a:buChar char="•"/>
            </a:pPr>
            <a:r>
              <a:rPr lang="en-US" sz="2700" dirty="0">
                <a:solidFill>
                  <a:schemeClr val="bg1">
                    <a:lumMod val="50000"/>
                  </a:schemeClr>
                </a:solidFill>
              </a:rPr>
              <a:t>Support innovation for the bank.</a:t>
            </a:r>
          </a:p>
          <a:p>
            <a:pPr marL="514350" indent="-514350">
              <a:buFont typeface="Arial" panose="020B0604020202020204" pitchFamily="34" charset="0"/>
              <a:buChar char="•"/>
            </a:pPr>
            <a:r>
              <a:rPr lang="en-US" sz="2700" dirty="0">
                <a:solidFill>
                  <a:schemeClr val="bg1">
                    <a:lumMod val="50000"/>
                  </a:schemeClr>
                </a:solidFill>
              </a:rPr>
              <a:t>Access the same tools as the big guys.</a:t>
            </a:r>
          </a:p>
          <a:p>
            <a:pPr marL="514350" indent="-514350">
              <a:buFont typeface="Arial" panose="020B0604020202020204" pitchFamily="34" charset="0"/>
              <a:buChar char="•"/>
            </a:pPr>
            <a:r>
              <a:rPr lang="en-US" sz="2700" dirty="0">
                <a:solidFill>
                  <a:schemeClr val="bg1">
                    <a:lumMod val="50000"/>
                  </a:schemeClr>
                </a:solidFill>
              </a:rPr>
              <a:t>Use data to remain competitive.</a:t>
            </a:r>
          </a:p>
          <a:p>
            <a:pPr marL="514350" indent="-514350">
              <a:buFont typeface="Arial" panose="020B0604020202020204" pitchFamily="34" charset="0"/>
              <a:buChar char="•"/>
            </a:pPr>
            <a:r>
              <a:rPr lang="en-US" sz="2700" dirty="0">
                <a:solidFill>
                  <a:schemeClr val="bg1">
                    <a:lumMod val="50000"/>
                  </a:schemeClr>
                </a:solidFill>
              </a:rPr>
              <a:t>Lower expenses, owned&gt;hybrid&gt;public. </a:t>
            </a:r>
          </a:p>
          <a:p>
            <a:pPr marL="514350" indent="-514350">
              <a:buFont typeface="Arial" panose="020B0604020202020204" pitchFamily="34" charset="0"/>
              <a:buChar char="•"/>
            </a:pPr>
            <a:r>
              <a:rPr lang="en-US" sz="2700" dirty="0">
                <a:solidFill>
                  <a:schemeClr val="bg1">
                    <a:lumMod val="50000"/>
                  </a:schemeClr>
                </a:solidFill>
              </a:rPr>
              <a:t>Improve and secure network access.</a:t>
            </a:r>
          </a:p>
        </p:txBody>
      </p:sp>
    </p:spTree>
    <p:extLst>
      <p:ext uri="{BB962C8B-B14F-4D97-AF65-F5344CB8AC3E}">
        <p14:creationId xmlns:p14="http://schemas.microsoft.com/office/powerpoint/2010/main" val="31067582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AEF30-0B42-B140-89D6-1113B9071709}"/>
              </a:ext>
            </a:extLst>
          </p:cNvPr>
          <p:cNvSpPr>
            <a:spLocks noGrp="1"/>
          </p:cNvSpPr>
          <p:nvPr>
            <p:ph type="title"/>
          </p:nvPr>
        </p:nvSpPr>
        <p:spPr/>
        <p:txBody>
          <a:bodyPr/>
          <a:lstStyle/>
          <a:p>
            <a:r>
              <a:rPr lang="en-US" dirty="0"/>
              <a:t>Banking and Cloud Economics</a:t>
            </a:r>
          </a:p>
        </p:txBody>
      </p:sp>
      <p:sp>
        <p:nvSpPr>
          <p:cNvPr id="3" name="Content Placeholder 2">
            <a:extLst>
              <a:ext uri="{FF2B5EF4-FFF2-40B4-BE49-F238E27FC236}">
                <a16:creationId xmlns:a16="http://schemas.microsoft.com/office/drawing/2014/main" id="{E561BB6D-8939-D24F-9031-A4EE074744E5}"/>
              </a:ext>
            </a:extLst>
          </p:cNvPr>
          <p:cNvSpPr>
            <a:spLocks noGrp="1"/>
          </p:cNvSpPr>
          <p:nvPr>
            <p:ph idx="1"/>
          </p:nvPr>
        </p:nvSpPr>
        <p:spPr>
          <a:xfrm>
            <a:off x="457202" y="2171700"/>
            <a:ext cx="13125581" cy="7658100"/>
          </a:xfrm>
        </p:spPr>
        <p:txBody>
          <a:bodyPr>
            <a:normAutofit fontScale="77500" lnSpcReduction="20000"/>
          </a:bodyPr>
          <a:lstStyle/>
          <a:p>
            <a:r>
              <a:rPr lang="en-US" dirty="0"/>
              <a:t>Even the conservative banking sector is yielding to financial reality.</a:t>
            </a:r>
          </a:p>
          <a:p>
            <a:pPr lvl="1"/>
            <a:r>
              <a:rPr lang="en-US" dirty="0"/>
              <a:t>Lower operational expense is the initial draw in many cases, but agility, elasticity, better data correlation all await cloud implementers.</a:t>
            </a:r>
          </a:p>
          <a:p>
            <a:pPr lvl="1"/>
            <a:r>
              <a:rPr lang="en-US" dirty="0"/>
              <a:t>Ultimately even small banks face issues of competitiveness and even survival.</a:t>
            </a:r>
          </a:p>
          <a:p>
            <a:r>
              <a:rPr lang="en-US" dirty="0"/>
              <a:t>Fintech is in rapid cloud evolution for core processors and everyone else.</a:t>
            </a:r>
          </a:p>
          <a:p>
            <a:pPr lvl="1"/>
            <a:r>
              <a:rPr lang="en-US" dirty="0"/>
              <a:t>Finastra’s deal with IBM for cloud-based core functions.</a:t>
            </a:r>
          </a:p>
          <a:p>
            <a:pPr lvl="1"/>
            <a:r>
              <a:rPr lang="en-US" dirty="0"/>
              <a:t>Jack Henry offering a Gladiator private banking cloud as a service.</a:t>
            </a:r>
          </a:p>
          <a:p>
            <a:pPr lvl="1"/>
            <a:r>
              <a:rPr lang="en-US" dirty="0"/>
              <a:t>Many other moves outside the traditional spheres of banking.</a:t>
            </a:r>
          </a:p>
          <a:p>
            <a:pPr lvl="1"/>
            <a:r>
              <a:rPr lang="en-US" dirty="0"/>
              <a:t>Access to Machine Learning and other analysis for even smaller players.</a:t>
            </a:r>
          </a:p>
          <a:p>
            <a:pPr lvl="1"/>
            <a:r>
              <a:rPr lang="en-US" dirty="0"/>
              <a:t>Who will take on the big players to keep their business local?</a:t>
            </a:r>
          </a:p>
          <a:p>
            <a:r>
              <a:rPr lang="en-US" dirty="0"/>
              <a:t>Functions outside core are already overwhelmingly cloud-provided</a:t>
            </a:r>
          </a:p>
          <a:p>
            <a:pPr lvl="1"/>
            <a:r>
              <a:rPr lang="en-US" dirty="0"/>
              <a:t>Sales: Salesforce SaaS, </a:t>
            </a:r>
            <a:r>
              <a:rPr lang="en-US" dirty="0" err="1"/>
              <a:t>Hubspot</a:t>
            </a:r>
            <a:r>
              <a:rPr lang="en-US" dirty="0"/>
              <a:t>, </a:t>
            </a:r>
            <a:r>
              <a:rPr lang="en-US" dirty="0" err="1"/>
              <a:t>Zoho</a:t>
            </a:r>
            <a:r>
              <a:rPr lang="en-US" dirty="0"/>
              <a:t>, Agile CRM.</a:t>
            </a:r>
          </a:p>
          <a:p>
            <a:pPr lvl="1"/>
            <a:r>
              <a:rPr lang="en-US" dirty="0"/>
              <a:t>HR: PeopleSoft, APS, </a:t>
            </a:r>
            <a:r>
              <a:rPr lang="en-US" dirty="0" err="1"/>
              <a:t>Ceridium</a:t>
            </a:r>
            <a:r>
              <a:rPr lang="en-US" dirty="0"/>
              <a:t>, Gusto, Zenefits.</a:t>
            </a:r>
          </a:p>
          <a:p>
            <a:pPr lvl="1"/>
            <a:r>
              <a:rPr lang="en-US" dirty="0"/>
              <a:t>Office Productivity: Microsoft Office 365.</a:t>
            </a:r>
          </a:p>
        </p:txBody>
      </p:sp>
      <p:sp>
        <p:nvSpPr>
          <p:cNvPr id="4" name="Slide Number Placeholder 3">
            <a:extLst>
              <a:ext uri="{FF2B5EF4-FFF2-40B4-BE49-F238E27FC236}">
                <a16:creationId xmlns:a16="http://schemas.microsoft.com/office/drawing/2014/main" id="{3B241ABF-B227-2744-985B-E4109F1DF2D0}"/>
              </a:ext>
            </a:extLst>
          </p:cNvPr>
          <p:cNvSpPr>
            <a:spLocks noGrp="1"/>
          </p:cNvSpPr>
          <p:nvPr>
            <p:ph type="sldNum" sz="quarter" idx="10"/>
          </p:nvPr>
        </p:nvSpPr>
        <p:spPr/>
        <p:txBody>
          <a:bodyPr/>
          <a:lstStyle/>
          <a:p>
            <a:fld id="{76E8DCF4-EBDD-4FE1-8465-FD383573D554}" type="slidenum">
              <a:rPr lang="en-US" smtClean="0"/>
              <a:pPr/>
              <a:t>207</a:t>
            </a:fld>
            <a:endParaRPr lang="en-US"/>
          </a:p>
        </p:txBody>
      </p:sp>
      <p:pic>
        <p:nvPicPr>
          <p:cNvPr id="2050" name="Picture 2" descr="Image result for jack henry logo">
            <a:extLst>
              <a:ext uri="{FF2B5EF4-FFF2-40B4-BE49-F238E27FC236}">
                <a16:creationId xmlns:a16="http://schemas.microsoft.com/office/drawing/2014/main" id="{AC0AB982-DA7A-CA4C-A025-6BD97C01ACB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4799581" y="3862083"/>
            <a:ext cx="3359874" cy="11109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fiserv logo">
            <a:extLst>
              <a:ext uri="{FF2B5EF4-FFF2-40B4-BE49-F238E27FC236}">
                <a16:creationId xmlns:a16="http://schemas.microsoft.com/office/drawing/2014/main" id="{AC6BE50F-D67B-0144-9C06-739B5AE5894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333478" y="2320017"/>
            <a:ext cx="3750845" cy="16573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salesforce logo">
            <a:extLst>
              <a:ext uri="{FF2B5EF4-FFF2-40B4-BE49-F238E27FC236}">
                <a16:creationId xmlns:a16="http://schemas.microsoft.com/office/drawing/2014/main" id="{23571BBA-CA7F-144A-9A83-C531DCD470E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207856" y="6933519"/>
            <a:ext cx="2216874" cy="155258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finastra logo">
            <a:extLst>
              <a:ext uri="{FF2B5EF4-FFF2-40B4-BE49-F238E27FC236}">
                <a16:creationId xmlns:a16="http://schemas.microsoft.com/office/drawing/2014/main" id="{E8C5CADD-357C-F841-95D6-2B9AD49B548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3714775" y="5069954"/>
            <a:ext cx="2390775" cy="117579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Related image">
            <a:extLst>
              <a:ext uri="{FF2B5EF4-FFF2-40B4-BE49-F238E27FC236}">
                <a16:creationId xmlns:a16="http://schemas.microsoft.com/office/drawing/2014/main" id="{B1F30F8B-9012-4C49-9772-8361914FF16F}"/>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887700" y="5807181"/>
            <a:ext cx="2216874" cy="166179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Image result for office 365 logo">
            <a:extLst>
              <a:ext uri="{FF2B5EF4-FFF2-40B4-BE49-F238E27FC236}">
                <a16:creationId xmlns:a16="http://schemas.microsoft.com/office/drawing/2014/main" id="{5CDF4C6B-72BD-CC45-9F20-D32C19057D0D}"/>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2103047" y="8644738"/>
            <a:ext cx="2959472" cy="1134866"/>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Image result for hubspot crm logo">
            <a:extLst>
              <a:ext uri="{FF2B5EF4-FFF2-40B4-BE49-F238E27FC236}">
                <a16:creationId xmlns:a16="http://schemas.microsoft.com/office/drawing/2014/main" id="{B3CAB69D-ED0A-C744-A39D-2FFCF0A22107}"/>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5373133" y="7407291"/>
            <a:ext cx="2699612" cy="2157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00178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6527" name="Rectangle 15"/>
          <p:cNvSpPr>
            <a:spLocks noGrp="1" noChangeArrowheads="1"/>
          </p:cNvSpPr>
          <p:nvPr>
            <p:ph type="ctrTitle"/>
          </p:nvPr>
        </p:nvSpPr>
        <p:spPr/>
        <p:txBody>
          <a:bodyPr>
            <a:normAutofit/>
          </a:bodyPr>
          <a:lstStyle/>
          <a:p>
            <a:r>
              <a:rPr lang="en-US" b="1" dirty="0">
                <a:latin typeface="Helvetica Neue Condensed" panose="02000503000000020004" pitchFamily="2" charset="0"/>
                <a:ea typeface="Helvetica Neue Condensed" panose="02000503000000020004" pitchFamily="2" charset="0"/>
                <a:cs typeface="Helvetica Neue Condensed" panose="02000503000000020004" pitchFamily="2" charset="0"/>
              </a:rPr>
              <a:t>Bank Network Futures</a:t>
            </a:r>
          </a:p>
        </p:txBody>
      </p:sp>
      <p:sp>
        <p:nvSpPr>
          <p:cNvPr id="3776528" name="Rectangle 16"/>
          <p:cNvSpPr>
            <a:spLocks noGrp="1" noChangeArrowheads="1"/>
          </p:cNvSpPr>
          <p:nvPr>
            <p:ph type="subTitle" idx="1"/>
          </p:nvPr>
        </p:nvSpPr>
        <p:spPr/>
        <p:txBody>
          <a:bodyPr/>
          <a:lstStyle/>
          <a:p>
            <a:endParaRPr lang="en-US" dirty="0"/>
          </a:p>
        </p:txBody>
      </p:sp>
    </p:spTree>
    <p:custDataLst>
      <p:tags r:id="rId1"/>
    </p:custDataLst>
    <p:extLst>
      <p:ext uri="{BB962C8B-B14F-4D97-AF65-F5344CB8AC3E}">
        <p14:creationId xmlns:p14="http://schemas.microsoft.com/office/powerpoint/2010/main" val="3056901363"/>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ABE94-C776-E140-BFDA-5D6FE388C2BD}"/>
              </a:ext>
            </a:extLst>
          </p:cNvPr>
          <p:cNvSpPr>
            <a:spLocks noGrp="1"/>
          </p:cNvSpPr>
          <p:nvPr>
            <p:ph type="title"/>
          </p:nvPr>
        </p:nvSpPr>
        <p:spPr/>
        <p:txBody>
          <a:bodyPr/>
          <a:lstStyle/>
          <a:p>
            <a:r>
              <a:rPr lang="en-US" dirty="0"/>
              <a:t>Core Processing in the Cloud</a:t>
            </a:r>
          </a:p>
        </p:txBody>
      </p:sp>
      <p:sp>
        <p:nvSpPr>
          <p:cNvPr id="3" name="Content Placeholder 2">
            <a:extLst>
              <a:ext uri="{FF2B5EF4-FFF2-40B4-BE49-F238E27FC236}">
                <a16:creationId xmlns:a16="http://schemas.microsoft.com/office/drawing/2014/main" id="{167A03D1-0ECB-7147-BF93-F91F832EE6F7}"/>
              </a:ext>
            </a:extLst>
          </p:cNvPr>
          <p:cNvSpPr>
            <a:spLocks noGrp="1"/>
          </p:cNvSpPr>
          <p:nvPr>
            <p:ph idx="1"/>
          </p:nvPr>
        </p:nvSpPr>
        <p:spPr>
          <a:xfrm>
            <a:off x="1257300" y="2193131"/>
            <a:ext cx="9797143" cy="7326426"/>
          </a:xfrm>
        </p:spPr>
        <p:txBody>
          <a:bodyPr>
            <a:normAutofit/>
          </a:bodyPr>
          <a:lstStyle/>
          <a:p>
            <a:r>
              <a:rPr lang="en-US" dirty="0"/>
              <a:t>Historically, Core Processing was owned by a handful of specialized companies</a:t>
            </a:r>
          </a:p>
          <a:p>
            <a:r>
              <a:rPr lang="en-US" dirty="0"/>
              <a:t>Moving to the cloud poses both advantages and risks for core processors</a:t>
            </a:r>
          </a:p>
          <a:p>
            <a:r>
              <a:rPr lang="en-US" dirty="0"/>
              <a:t>Fintech solutions can rapidly add new capabilities and change what “core” means</a:t>
            </a:r>
          </a:p>
          <a:p>
            <a:r>
              <a:rPr lang="en-US" dirty="0"/>
              <a:t>Will the cloud come to the core before the core comes to the cloud?</a:t>
            </a:r>
          </a:p>
        </p:txBody>
      </p:sp>
      <p:pic>
        <p:nvPicPr>
          <p:cNvPr id="5122" name="Picture 2" descr="Jack Henry Banking logo">
            <a:hlinkClick r:id="rId3"/>
            <a:extLst>
              <a:ext uri="{FF2B5EF4-FFF2-40B4-BE49-F238E27FC236}">
                <a16:creationId xmlns:a16="http://schemas.microsoft.com/office/drawing/2014/main" id="{6EE2C50B-E96F-4144-89BD-44EB6943844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988125" y="1616628"/>
            <a:ext cx="4972278" cy="2064513"/>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a:extLst>
              <a:ext uri="{FF2B5EF4-FFF2-40B4-BE49-F238E27FC236}">
                <a16:creationId xmlns:a16="http://schemas.microsoft.com/office/drawing/2014/main" id="{1719E9A8-FC37-FB4B-8328-7E8ADE34AB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677673" y="3704628"/>
            <a:ext cx="2282730" cy="1154793"/>
          </a:xfrm>
          <a:prstGeom prst="rect">
            <a:avLst/>
          </a:prstGeom>
        </p:spPr>
      </p:pic>
      <p:pic>
        <p:nvPicPr>
          <p:cNvPr id="5130" name="Picture 10" descr="Finastra">
            <a:hlinkClick r:id="rId7" tooltip="Finastra"/>
            <a:extLst>
              <a:ext uri="{FF2B5EF4-FFF2-40B4-BE49-F238E27FC236}">
                <a16:creationId xmlns:a16="http://schemas.microsoft.com/office/drawing/2014/main" id="{A97C0B0A-2B07-3A43-98FB-7520D378CE3F}"/>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2057067" y="5092983"/>
            <a:ext cx="2881086" cy="1416928"/>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12" descr="Nymbus">
            <a:hlinkClick r:id="rId9"/>
            <a:extLst>
              <a:ext uri="{FF2B5EF4-FFF2-40B4-BE49-F238E27FC236}">
                <a16:creationId xmlns:a16="http://schemas.microsoft.com/office/drawing/2014/main" id="{79EA0750-5093-D54A-8755-1E70779E9F77}"/>
              </a:ext>
            </a:extLst>
          </p:cNvPr>
          <p:cNvSpPr>
            <a:spLocks noChangeAspect="1" noChangeArrowheads="1"/>
          </p:cNvSpPr>
          <p:nvPr/>
        </p:nvSpPr>
        <p:spPr bwMode="auto">
          <a:xfrm>
            <a:off x="1270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3" descr="Nymbus">
            <a:extLst>
              <a:ext uri="{FF2B5EF4-FFF2-40B4-BE49-F238E27FC236}">
                <a16:creationId xmlns:a16="http://schemas.microsoft.com/office/drawing/2014/main" id="{8F439D39-DDE5-E441-ADE5-6DBB603DFDAD}"/>
              </a:ext>
            </a:extLst>
          </p:cNvPr>
          <p:cNvSpPr>
            <a:spLocks noChangeAspect="1" noChangeArrowheads="1"/>
          </p:cNvSpPr>
          <p:nvPr/>
        </p:nvSpPr>
        <p:spPr bwMode="auto">
          <a:xfrm>
            <a:off x="6508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16">
            <a:extLst>
              <a:ext uri="{FF2B5EF4-FFF2-40B4-BE49-F238E27FC236}">
                <a16:creationId xmlns:a16="http://schemas.microsoft.com/office/drawing/2014/main" id="{7691825E-B203-E548-B5D5-233ECD9B113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4885588" y="6956553"/>
            <a:ext cx="1866900" cy="965200"/>
          </a:xfrm>
          <a:prstGeom prst="rect">
            <a:avLst/>
          </a:prstGeom>
        </p:spPr>
      </p:pic>
    </p:spTree>
    <p:extLst>
      <p:ext uri="{BB962C8B-B14F-4D97-AF65-F5344CB8AC3E}">
        <p14:creationId xmlns:p14="http://schemas.microsoft.com/office/powerpoint/2010/main" val="420911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 the Bottom: The Network Interface Layer</a:t>
            </a:r>
          </a:p>
        </p:txBody>
      </p:sp>
      <p:sp>
        <p:nvSpPr>
          <p:cNvPr id="4" name="Content Placeholder 3"/>
          <p:cNvSpPr>
            <a:spLocks noGrp="1"/>
          </p:cNvSpPr>
          <p:nvPr>
            <p:ph idx="1"/>
          </p:nvPr>
        </p:nvSpPr>
        <p:spPr/>
        <p:txBody>
          <a:bodyPr>
            <a:normAutofit fontScale="92500" lnSpcReduction="20000"/>
          </a:bodyPr>
          <a:lstStyle/>
          <a:p>
            <a:r>
              <a:rPr lang="en-US" dirty="0"/>
              <a:t>Moving bits across a physical path</a:t>
            </a:r>
          </a:p>
          <a:p>
            <a:r>
              <a:rPr lang="en-US" dirty="0"/>
              <a:t>Speed and distance</a:t>
            </a:r>
          </a:p>
          <a:p>
            <a:r>
              <a:rPr lang="en-US" dirty="0"/>
              <a:t>Physical media</a:t>
            </a:r>
          </a:p>
          <a:p>
            <a:pPr lvl="1"/>
            <a:r>
              <a:rPr lang="en-US" dirty="0"/>
              <a:t>Cables</a:t>
            </a:r>
          </a:p>
          <a:p>
            <a:pPr lvl="2"/>
            <a:r>
              <a:rPr lang="en-US" dirty="0"/>
              <a:t>Fiber, Coax, Twisted pair</a:t>
            </a:r>
          </a:p>
          <a:p>
            <a:pPr lvl="1"/>
            <a:r>
              <a:rPr lang="en-US" dirty="0"/>
              <a:t>Wireless</a:t>
            </a:r>
          </a:p>
          <a:p>
            <a:pPr lvl="2"/>
            <a:r>
              <a:rPr lang="en-US" dirty="0" err="1"/>
              <a:t>WiFi</a:t>
            </a:r>
            <a:r>
              <a:rPr lang="en-US" dirty="0"/>
              <a:t>, Bluetooth, Cellular</a:t>
            </a:r>
          </a:p>
          <a:p>
            <a:r>
              <a:rPr lang="en-US" dirty="0"/>
              <a:t>Media access control</a:t>
            </a:r>
          </a:p>
          <a:p>
            <a:pPr lvl="1"/>
            <a:r>
              <a:rPr lang="en-US" dirty="0"/>
              <a:t>Controlling priority</a:t>
            </a:r>
          </a:p>
          <a:p>
            <a:pPr lvl="1"/>
            <a:r>
              <a:rPr lang="en-US" dirty="0"/>
              <a:t>Basic error checking (typically no correction)</a:t>
            </a:r>
          </a:p>
          <a:p>
            <a:pPr lvl="1"/>
            <a:r>
              <a:rPr lang="en-US" dirty="0"/>
              <a:t>Ethernet, PPP, DOCSIS</a:t>
            </a:r>
          </a:p>
          <a:p>
            <a:r>
              <a:rPr lang="en-US" dirty="0"/>
              <a:t>Transport mechanism</a:t>
            </a:r>
          </a:p>
          <a:p>
            <a:pPr lvl="1"/>
            <a:r>
              <a:rPr lang="en-US" dirty="0"/>
              <a:t>Significant in handling throughput</a:t>
            </a:r>
          </a:p>
          <a:p>
            <a:pPr lvl="1"/>
            <a:r>
              <a:rPr lang="en-US" dirty="0"/>
              <a:t>Not significant in the world of firewalls other than capacity</a:t>
            </a:r>
          </a:p>
          <a:p>
            <a:pPr lvl="1"/>
            <a:endParaRPr lang="en-US" dirty="0"/>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379569" y="3138741"/>
            <a:ext cx="4299438" cy="3571222"/>
          </a:xfrm>
          <a:prstGeom prst="rect">
            <a:avLst/>
          </a:prstGeom>
        </p:spPr>
      </p:pic>
    </p:spTree>
    <p:custDataLst>
      <p:tags r:id="rId1"/>
    </p:custDataLst>
    <p:extLst>
      <p:ext uri="{BB962C8B-B14F-4D97-AF65-F5344CB8AC3E}">
        <p14:creationId xmlns:p14="http://schemas.microsoft.com/office/powerpoint/2010/main" val="55077985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8A39D-E77D-BC48-A6CA-A4C0FD34334E}"/>
              </a:ext>
            </a:extLst>
          </p:cNvPr>
          <p:cNvSpPr>
            <a:spLocks noGrp="1"/>
          </p:cNvSpPr>
          <p:nvPr>
            <p:ph type="title"/>
          </p:nvPr>
        </p:nvSpPr>
        <p:spPr/>
        <p:txBody>
          <a:bodyPr/>
          <a:lstStyle/>
          <a:p>
            <a:r>
              <a:rPr lang="en-US" dirty="0"/>
              <a:t>Network Talent and Trust as Risks</a:t>
            </a:r>
          </a:p>
        </p:txBody>
      </p:sp>
      <p:sp>
        <p:nvSpPr>
          <p:cNvPr id="3" name="Content Placeholder 2">
            <a:extLst>
              <a:ext uri="{FF2B5EF4-FFF2-40B4-BE49-F238E27FC236}">
                <a16:creationId xmlns:a16="http://schemas.microsoft.com/office/drawing/2014/main" id="{A5400E8E-E4DD-D34F-A55D-A5CC10B43263}"/>
              </a:ext>
            </a:extLst>
          </p:cNvPr>
          <p:cNvSpPr>
            <a:spLocks noGrp="1"/>
          </p:cNvSpPr>
          <p:nvPr>
            <p:ph idx="1"/>
          </p:nvPr>
        </p:nvSpPr>
        <p:spPr>
          <a:xfrm>
            <a:off x="1257300" y="2193131"/>
            <a:ext cx="9893300" cy="6967198"/>
          </a:xfrm>
        </p:spPr>
        <p:txBody>
          <a:bodyPr>
            <a:normAutofit lnSpcReduction="10000"/>
          </a:bodyPr>
          <a:lstStyle/>
          <a:p>
            <a:r>
              <a:rPr lang="en-US" dirty="0"/>
              <a:t>As network service become more powerful, they become more complex</a:t>
            </a:r>
          </a:p>
          <a:p>
            <a:r>
              <a:rPr lang="en-US" dirty="0"/>
              <a:t>Management software and AI should make things easier</a:t>
            </a:r>
          </a:p>
          <a:p>
            <a:r>
              <a:rPr lang="en-US" dirty="0"/>
              <a:t>But understanding and trusting solutions is still important</a:t>
            </a:r>
          </a:p>
          <a:p>
            <a:r>
              <a:rPr lang="en-US" dirty="0"/>
              <a:t>What happens if the one person at the bank who understands the network quits?</a:t>
            </a:r>
          </a:p>
          <a:p>
            <a:r>
              <a:rPr lang="en-US" dirty="0"/>
              <a:t>What happens if the bank can’t trust an outsourcing provider?</a:t>
            </a:r>
          </a:p>
        </p:txBody>
      </p:sp>
      <p:sp>
        <p:nvSpPr>
          <p:cNvPr id="4" name="TextBox 3">
            <a:extLst>
              <a:ext uri="{FF2B5EF4-FFF2-40B4-BE49-F238E27FC236}">
                <a16:creationId xmlns:a16="http://schemas.microsoft.com/office/drawing/2014/main" id="{22CDED85-FD1A-5C4B-BCA8-35F1CDE17293}"/>
              </a:ext>
            </a:extLst>
          </p:cNvPr>
          <p:cNvSpPr txBox="1"/>
          <p:nvPr/>
        </p:nvSpPr>
        <p:spPr>
          <a:xfrm>
            <a:off x="13233400" y="2743200"/>
            <a:ext cx="4356100" cy="4031873"/>
          </a:xfrm>
          <a:prstGeom prst="rect">
            <a:avLst/>
          </a:prstGeom>
          <a:noFill/>
        </p:spPr>
        <p:txBody>
          <a:bodyPr wrap="square" rtlCol="0">
            <a:spAutoFit/>
          </a:bodyPr>
          <a:lstStyle/>
          <a:p>
            <a:pPr marL="457200" indent="-457200">
              <a:buFont typeface="Arial" panose="020B0604020202020204" pitchFamily="34" charset="0"/>
              <a:buChar char="•"/>
            </a:pPr>
            <a:r>
              <a:rPr lang="en-US" sz="32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Education</a:t>
            </a:r>
          </a:p>
          <a:p>
            <a:pPr marL="457200" indent="-457200">
              <a:buFont typeface="Arial" panose="020B0604020202020204" pitchFamily="34" charset="0"/>
              <a:buChar char="•"/>
            </a:pPr>
            <a:r>
              <a:rPr lang="en-US" sz="32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Certification</a:t>
            </a:r>
          </a:p>
          <a:p>
            <a:pPr marL="457200" indent="-457200">
              <a:buFont typeface="Arial" panose="020B0604020202020204" pitchFamily="34" charset="0"/>
              <a:buChar char="•"/>
            </a:pPr>
            <a:r>
              <a:rPr lang="en-US" sz="32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Standards</a:t>
            </a:r>
          </a:p>
          <a:p>
            <a:pPr marL="457200" indent="-457200">
              <a:buFont typeface="Arial" panose="020B0604020202020204" pitchFamily="34" charset="0"/>
              <a:buChar char="•"/>
            </a:pPr>
            <a:r>
              <a:rPr lang="en-US" sz="32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Cross-training</a:t>
            </a:r>
          </a:p>
          <a:p>
            <a:pPr marL="457200" indent="-457200">
              <a:buFont typeface="Arial" panose="020B0604020202020204" pitchFamily="34" charset="0"/>
              <a:buChar char="•"/>
            </a:pPr>
            <a:r>
              <a:rPr lang="en-US" sz="32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Knowledge in Depth</a:t>
            </a:r>
          </a:p>
          <a:p>
            <a:pPr marL="457200" indent="-457200">
              <a:buFont typeface="Arial" panose="020B0604020202020204" pitchFamily="34" charset="0"/>
              <a:buChar char="•"/>
            </a:pPr>
            <a:r>
              <a:rPr lang="en-US" sz="32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Outside opinions</a:t>
            </a:r>
          </a:p>
          <a:p>
            <a:pPr marL="457200" indent="-457200">
              <a:buFont typeface="Arial" panose="020B0604020202020204" pitchFamily="34" charset="0"/>
              <a:buChar char="•"/>
            </a:pPr>
            <a:r>
              <a:rPr lang="en-US" sz="32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What else?</a:t>
            </a:r>
          </a:p>
          <a:p>
            <a:pPr marL="457200" indent="-457200">
              <a:buFont typeface="Arial" panose="020B0604020202020204" pitchFamily="34" charset="0"/>
              <a:buChar char="•"/>
            </a:pPr>
            <a:endParaRPr lang="en-US" sz="3200" b="1" dirty="0">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Tree>
    <p:extLst>
      <p:ext uri="{BB962C8B-B14F-4D97-AF65-F5344CB8AC3E}">
        <p14:creationId xmlns:p14="http://schemas.microsoft.com/office/powerpoint/2010/main" val="135532125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FEF11-69C7-5843-BA39-6F4484BEF4AB}"/>
              </a:ext>
            </a:extLst>
          </p:cNvPr>
          <p:cNvSpPr>
            <a:spLocks noGrp="1"/>
          </p:cNvSpPr>
          <p:nvPr>
            <p:ph type="title"/>
          </p:nvPr>
        </p:nvSpPr>
        <p:spPr/>
        <p:txBody>
          <a:bodyPr/>
          <a:lstStyle/>
          <a:p>
            <a:r>
              <a:rPr lang="en-US" dirty="0"/>
              <a:t>Community Bank Innovation</a:t>
            </a:r>
          </a:p>
        </p:txBody>
      </p:sp>
      <p:sp>
        <p:nvSpPr>
          <p:cNvPr id="3" name="Content Placeholder 2">
            <a:extLst>
              <a:ext uri="{FF2B5EF4-FFF2-40B4-BE49-F238E27FC236}">
                <a16:creationId xmlns:a16="http://schemas.microsoft.com/office/drawing/2014/main" id="{0304FB42-B99C-2B44-90F3-209D1225D2C5}"/>
              </a:ext>
            </a:extLst>
          </p:cNvPr>
          <p:cNvSpPr>
            <a:spLocks noGrp="1"/>
          </p:cNvSpPr>
          <p:nvPr>
            <p:ph idx="1"/>
          </p:nvPr>
        </p:nvSpPr>
        <p:spPr>
          <a:xfrm>
            <a:off x="1257300" y="2193131"/>
            <a:ext cx="11976100" cy="6967198"/>
          </a:xfrm>
        </p:spPr>
        <p:txBody>
          <a:bodyPr/>
          <a:lstStyle/>
          <a:p>
            <a:r>
              <a:rPr lang="en-US" dirty="0"/>
              <a:t>Small banks are conservative followers, right?</a:t>
            </a:r>
          </a:p>
          <a:p>
            <a:pPr lvl="1"/>
            <a:r>
              <a:rPr lang="en-US" dirty="0"/>
              <a:t>They better not be, or they will lose!</a:t>
            </a:r>
          </a:p>
          <a:p>
            <a:r>
              <a:rPr lang="en-US" dirty="0"/>
              <a:t>Many big bank tools are available to all banks</a:t>
            </a:r>
          </a:p>
          <a:p>
            <a:pPr lvl="1"/>
            <a:r>
              <a:rPr lang="en-US" dirty="0"/>
              <a:t>Big Data</a:t>
            </a:r>
          </a:p>
          <a:p>
            <a:pPr lvl="1"/>
            <a:r>
              <a:rPr lang="en-US" dirty="0"/>
              <a:t>Artificial Intelligence / Machine Learning</a:t>
            </a:r>
          </a:p>
          <a:p>
            <a:pPr lvl="1"/>
            <a:r>
              <a:rPr lang="en-US" dirty="0"/>
              <a:t>Modern tools + personal service</a:t>
            </a:r>
          </a:p>
          <a:p>
            <a:pPr lvl="1"/>
            <a:endParaRPr lang="en-US" dirty="0"/>
          </a:p>
          <a:p>
            <a:r>
              <a:rPr lang="en-US" dirty="0"/>
              <a:t>The speed and capability of these depend on the network</a:t>
            </a:r>
          </a:p>
        </p:txBody>
      </p:sp>
    </p:spTree>
    <p:extLst>
      <p:ext uri="{BB962C8B-B14F-4D97-AF65-F5344CB8AC3E}">
        <p14:creationId xmlns:p14="http://schemas.microsoft.com/office/powerpoint/2010/main" val="356040271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6527" name="Rectangle 15"/>
          <p:cNvSpPr>
            <a:spLocks noGrp="1" noChangeArrowheads="1"/>
          </p:cNvSpPr>
          <p:nvPr>
            <p:ph type="ctrTitle"/>
          </p:nvPr>
        </p:nvSpPr>
        <p:spPr/>
        <p:txBody>
          <a:bodyPr>
            <a:normAutofit/>
          </a:bodyPr>
          <a:lstStyle/>
          <a:p>
            <a:r>
              <a:rPr lang="en-US" b="1" dirty="0">
                <a:latin typeface="Helvetica Neue Condensed" panose="02000503000000020004" pitchFamily="2" charset="0"/>
                <a:ea typeface="Helvetica Neue Condensed" panose="02000503000000020004" pitchFamily="2" charset="0"/>
                <a:cs typeface="Helvetica Neue Condensed" panose="02000503000000020004" pitchFamily="2" charset="0"/>
              </a:rPr>
              <a:t>Thus </a:t>
            </a:r>
            <a:r>
              <a:rPr lang="en-US" b="1" dirty="0" err="1">
                <a:latin typeface="Helvetica Neue Condensed" panose="02000503000000020004" pitchFamily="2" charset="0"/>
                <a:ea typeface="Helvetica Neue Condensed" panose="02000503000000020004" pitchFamily="2" charset="0"/>
                <a:cs typeface="Helvetica Neue Condensed" panose="02000503000000020004" pitchFamily="2" charset="0"/>
              </a:rPr>
              <a:t>Endeth</a:t>
            </a:r>
            <a:r>
              <a:rPr lang="en-US" b="1" dirty="0">
                <a:latin typeface="Helvetica Neue Condensed" panose="02000503000000020004" pitchFamily="2" charset="0"/>
                <a:ea typeface="Helvetica Neue Condensed" panose="02000503000000020004" pitchFamily="2" charset="0"/>
                <a:cs typeface="Helvetica Neue Condensed" panose="02000503000000020004" pitchFamily="2" charset="0"/>
              </a:rPr>
              <a:t> the Lessons</a:t>
            </a:r>
          </a:p>
        </p:txBody>
      </p:sp>
      <p:sp>
        <p:nvSpPr>
          <p:cNvPr id="3776528" name="Rectangle 16"/>
          <p:cNvSpPr>
            <a:spLocks noGrp="1" noChangeArrowheads="1"/>
          </p:cNvSpPr>
          <p:nvPr>
            <p:ph type="subTitle" idx="1"/>
          </p:nvPr>
        </p:nvSpPr>
        <p:spPr/>
        <p:txBody>
          <a:bodyPr/>
          <a:lstStyle/>
          <a:p>
            <a:r>
              <a:rPr lang="en-US" dirty="0"/>
              <a:t>Congratulations on a completing a big three days!</a:t>
            </a:r>
          </a:p>
        </p:txBody>
      </p:sp>
    </p:spTree>
    <p:custDataLst>
      <p:tags r:id="rId1"/>
    </p:custDataLst>
    <p:extLst>
      <p:ext uri="{BB962C8B-B14F-4D97-AF65-F5344CB8AC3E}">
        <p14:creationId xmlns:p14="http://schemas.microsoft.com/office/powerpoint/2010/main" val="528680325"/>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6527" name="Rectangle 15"/>
          <p:cNvSpPr>
            <a:spLocks noGrp="1" noChangeArrowheads="1"/>
          </p:cNvSpPr>
          <p:nvPr>
            <p:ph type="ctrTitle"/>
          </p:nvPr>
        </p:nvSpPr>
        <p:spPr>
          <a:xfrm>
            <a:off x="-1560788" y="3352800"/>
            <a:ext cx="13716000" cy="3581400"/>
          </a:xfrm>
        </p:spPr>
        <p:txBody>
          <a:bodyPr>
            <a:normAutofit/>
          </a:bodyPr>
          <a:lstStyle/>
          <a:p>
            <a:r>
              <a:rPr lang="en-US" b="1" dirty="0">
                <a:latin typeface="Helvetica Neue Condensed" panose="02000503000000020004" pitchFamily="2" charset="0"/>
                <a:ea typeface="Helvetica Neue Condensed" panose="02000503000000020004" pitchFamily="2" charset="0"/>
                <a:cs typeface="Helvetica Neue Condensed" panose="02000503000000020004" pitchFamily="2" charset="0"/>
              </a:rPr>
              <a:t>Thank You!</a:t>
            </a:r>
          </a:p>
        </p:txBody>
      </p:sp>
      <p:pic>
        <p:nvPicPr>
          <p:cNvPr id="4" name="Picture 3">
            <a:extLst>
              <a:ext uri="{FF2B5EF4-FFF2-40B4-BE49-F238E27FC236}">
                <a16:creationId xmlns:a16="http://schemas.microsoft.com/office/drawing/2014/main" id="{04CBB715-8F5F-6841-B189-CFB0E023824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06663" y="2251472"/>
            <a:ext cx="3981099" cy="2202657"/>
          </a:xfrm>
          <a:prstGeom prst="rect">
            <a:avLst/>
          </a:prstGeom>
        </p:spPr>
      </p:pic>
      <p:sp>
        <p:nvSpPr>
          <p:cNvPr id="3" name="TextBox 2">
            <a:extLst>
              <a:ext uri="{FF2B5EF4-FFF2-40B4-BE49-F238E27FC236}">
                <a16:creationId xmlns:a16="http://schemas.microsoft.com/office/drawing/2014/main" id="{1A2142B8-811C-854F-A43C-822049310D39}"/>
              </a:ext>
            </a:extLst>
          </p:cNvPr>
          <p:cNvSpPr txBox="1"/>
          <p:nvPr/>
        </p:nvSpPr>
        <p:spPr>
          <a:xfrm>
            <a:off x="10984474" y="1894791"/>
            <a:ext cx="5805802" cy="7848302"/>
          </a:xfrm>
          <a:prstGeom prst="rect">
            <a:avLst/>
          </a:prstGeom>
          <a:noFill/>
        </p:spPr>
        <p:txBody>
          <a:bodyPr wrap="square" rtlCol="0">
            <a:spAutoFit/>
          </a:bodyPr>
          <a:lstStyle/>
          <a:p>
            <a:r>
              <a:rPr lang="en-US" sz="3600" b="1" dirty="0"/>
              <a:t>Matt Kolon</a:t>
            </a:r>
          </a:p>
          <a:p>
            <a:r>
              <a:rPr lang="en-US" sz="3600" dirty="0" err="1"/>
              <a:t>matt@hillvt.com</a:t>
            </a:r>
            <a:endParaRPr lang="en-US" sz="3600" dirty="0"/>
          </a:p>
          <a:p>
            <a:r>
              <a:rPr lang="en-US" sz="3600" dirty="0"/>
              <a:t>(802) 899-0704</a:t>
            </a:r>
          </a:p>
          <a:p>
            <a:endParaRPr lang="en-US" sz="3600" dirty="0"/>
          </a:p>
          <a:p>
            <a:r>
              <a:rPr lang="en-US" sz="3600" dirty="0"/>
              <a:t>I’m @</a:t>
            </a:r>
            <a:r>
              <a:rPr lang="en-US" sz="3600" dirty="0" err="1"/>
              <a:t>boingit</a:t>
            </a:r>
            <a:r>
              <a:rPr lang="en-US" sz="3600" dirty="0"/>
              <a:t> on </a:t>
            </a:r>
            <a:r>
              <a:rPr lang="en-US" sz="3600" b="1" dirty="0"/>
              <a:t>Telegram</a:t>
            </a:r>
          </a:p>
          <a:p>
            <a:endParaRPr lang="en-US" sz="3600" dirty="0"/>
          </a:p>
          <a:p>
            <a:r>
              <a:rPr lang="en-US" sz="3600" dirty="0"/>
              <a:t>I’m also on </a:t>
            </a:r>
            <a:r>
              <a:rPr lang="en-US" sz="3600" b="1" dirty="0"/>
              <a:t>Strava</a:t>
            </a:r>
            <a:r>
              <a:rPr lang="en-US" sz="3600" dirty="0"/>
              <a:t>, I’ll follow you back! </a:t>
            </a:r>
            <a:r>
              <a:rPr lang="en-US" sz="3600" dirty="0">
                <a:sym typeface="Wingdings" pitchFamily="2" charset="2"/>
              </a:rPr>
              <a:t></a:t>
            </a:r>
          </a:p>
          <a:p>
            <a:endParaRPr lang="en-US" sz="3600" dirty="0">
              <a:sym typeface="Wingdings" pitchFamily="2" charset="2"/>
            </a:endParaRPr>
          </a:p>
          <a:p>
            <a:r>
              <a:rPr lang="en-US" sz="3600" dirty="0">
                <a:sym typeface="Wingdings" pitchFamily="2" charset="2"/>
              </a:rPr>
              <a:t>And there’s always </a:t>
            </a:r>
            <a:r>
              <a:rPr lang="en-US" sz="3600" b="1" dirty="0">
                <a:sym typeface="Wingdings" pitchFamily="2" charset="2"/>
              </a:rPr>
              <a:t>LinkedIn</a:t>
            </a:r>
            <a:r>
              <a:rPr lang="en-US" sz="3600" dirty="0">
                <a:sym typeface="Wingdings" pitchFamily="2" charset="2"/>
              </a:rPr>
              <a:t>…</a:t>
            </a:r>
          </a:p>
          <a:p>
            <a:endParaRPr lang="en-US" sz="3600" dirty="0"/>
          </a:p>
          <a:p>
            <a:r>
              <a:rPr lang="en-US" sz="3600" dirty="0"/>
              <a:t>The </a:t>
            </a:r>
            <a:r>
              <a:rPr lang="en-US" sz="3600" b="1" dirty="0" err="1"/>
              <a:t>class.hillvt.com</a:t>
            </a:r>
            <a:r>
              <a:rPr lang="en-US" sz="3600" dirty="0"/>
              <a:t> site will be up for a couple weeks at least</a:t>
            </a:r>
          </a:p>
        </p:txBody>
      </p:sp>
    </p:spTree>
    <p:custDataLst>
      <p:tags r:id="rId1"/>
    </p:custDataLst>
    <p:extLst>
      <p:ext uri="{BB962C8B-B14F-4D97-AF65-F5344CB8AC3E}">
        <p14:creationId xmlns:p14="http://schemas.microsoft.com/office/powerpoint/2010/main" val="2714140963"/>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6210" name="Rectangle 2"/>
          <p:cNvSpPr>
            <a:spLocks noGrp="1" noChangeArrowheads="1"/>
          </p:cNvSpPr>
          <p:nvPr>
            <p:ph type="title"/>
          </p:nvPr>
        </p:nvSpPr>
        <p:spPr/>
        <p:txBody>
          <a:bodyPr/>
          <a:lstStyle/>
          <a:p>
            <a:r>
              <a:rPr lang="en-US"/>
              <a:t>Who We Are</a:t>
            </a:r>
          </a:p>
        </p:txBody>
      </p:sp>
      <p:sp>
        <p:nvSpPr>
          <p:cNvPr id="3806211" name="Rectangle 3"/>
          <p:cNvSpPr>
            <a:spLocks noGrp="1" noChangeArrowheads="1"/>
          </p:cNvSpPr>
          <p:nvPr>
            <p:ph sz="half" idx="1"/>
          </p:nvPr>
        </p:nvSpPr>
        <p:spPr>
          <a:xfrm>
            <a:off x="8445500" y="6155148"/>
            <a:ext cx="6172200" cy="3676650"/>
          </a:xfrm>
        </p:spPr>
        <p:txBody>
          <a:bodyPr/>
          <a:lstStyle/>
          <a:p>
            <a:pPr marL="0" indent="0">
              <a:buNone/>
            </a:pPr>
            <a:endParaRPr lang="en-US" sz="3000" dirty="0"/>
          </a:p>
          <a:p>
            <a:pPr marL="578645" lvl="1" indent="0">
              <a:buNone/>
            </a:pPr>
            <a:r>
              <a:rPr lang="en-US" sz="2550" dirty="0"/>
              <a:t>Hill Associates, Inc.</a:t>
            </a:r>
          </a:p>
          <a:p>
            <a:pPr marL="578645" lvl="1" indent="0">
              <a:buNone/>
            </a:pPr>
            <a:r>
              <a:rPr lang="en-US" sz="2550" dirty="0"/>
              <a:t>PO Box 9 </a:t>
            </a:r>
          </a:p>
          <a:p>
            <a:pPr marL="578645" lvl="1" indent="0">
              <a:buNone/>
            </a:pPr>
            <a:r>
              <a:rPr lang="en-US" sz="2550" dirty="0"/>
              <a:t>Milton, VT 05468</a:t>
            </a:r>
          </a:p>
          <a:p>
            <a:pPr marL="578645" lvl="1" indent="0">
              <a:buNone/>
            </a:pPr>
            <a:r>
              <a:rPr lang="en-US" sz="2550" dirty="0"/>
              <a:t>+1.802.655.0940</a:t>
            </a:r>
            <a:endParaRPr lang="en-US" sz="3000" dirty="0"/>
          </a:p>
        </p:txBody>
      </p:sp>
      <p:sp>
        <p:nvSpPr>
          <p:cNvPr id="3806214" name="Text Box 6"/>
          <p:cNvSpPr txBox="1">
            <a:spLocks noChangeArrowheads="1"/>
          </p:cNvSpPr>
          <p:nvPr/>
        </p:nvSpPr>
        <p:spPr bwMode="auto">
          <a:xfrm>
            <a:off x="2078832" y="2882834"/>
            <a:ext cx="12201525" cy="2925513"/>
          </a:xfrm>
          <a:prstGeom prst="rect">
            <a:avLst/>
          </a:prstGeom>
          <a:solidFill>
            <a:schemeClr val="bg1">
              <a:lumMod val="75000"/>
            </a:schemeClr>
          </a:solidFill>
          <a:ln w="9525">
            <a:solidFill>
              <a:schemeClr val="accent2">
                <a:lumMod val="20000"/>
                <a:lumOff val="80000"/>
              </a:schemeClr>
            </a:solidFill>
            <a:miter lim="800000"/>
            <a:headEnd/>
            <a:tailEnd/>
          </a:ln>
          <a:effectLst/>
          <a:scene3d>
            <a:camera prst="orthographicFront"/>
            <a:lightRig rig="threePt" dir="t"/>
          </a:scene3d>
          <a:sp3d>
            <a:bevelT w="165100" prst="coolSlant"/>
          </a:sp3d>
        </p:spPr>
        <p:txBody>
          <a:bodyPr wrap="square" lIns="154014" tIns="77010" rIns="154014" bIns="77010" anchor="ctr" anchorCtr="0">
            <a:spAutoFit/>
          </a:bodyPr>
          <a:lstStyle/>
          <a:p>
            <a:pPr defTabSz="1540670">
              <a:spcBef>
                <a:spcPct val="5000"/>
              </a:spcBef>
              <a:spcAft>
                <a:spcPct val="5000"/>
              </a:spcAft>
            </a:pPr>
            <a:r>
              <a:rPr lang="en-US" sz="3000" i="1" dirty="0"/>
              <a:t>At Hill Associates, we excel at creating custom talent development programs.  </a:t>
            </a:r>
            <a:br>
              <a:rPr lang="en-US" sz="3000" i="1" dirty="0"/>
            </a:br>
            <a:r>
              <a:rPr lang="en-US" sz="3000" i="1" dirty="0"/>
              <a:t>Our experts help identify and assess your needs, and create training and educational programs that exactly meet those needs. Though we specialize in information technology, we’ve strengthened companies and organizations in a wide range of industries for over 30 years. Let us help you create a world-class talent development program that moves your business forward.</a:t>
            </a:r>
          </a:p>
        </p:txBody>
      </p:sp>
    </p:spTree>
    <p:custDataLst>
      <p:tags r:id="rId1"/>
    </p:custDataLst>
    <p:extLst>
      <p:ext uri="{BB962C8B-B14F-4D97-AF65-F5344CB8AC3E}">
        <p14:creationId xmlns:p14="http://schemas.microsoft.com/office/powerpoint/2010/main" val="2009154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Network Interface Frame</a:t>
            </a:r>
          </a:p>
        </p:txBody>
      </p:sp>
      <p:sp>
        <p:nvSpPr>
          <p:cNvPr id="3" name="Content Placeholder 2"/>
          <p:cNvSpPr>
            <a:spLocks noGrp="1"/>
          </p:cNvSpPr>
          <p:nvPr>
            <p:ph idx="1"/>
          </p:nvPr>
        </p:nvSpPr>
        <p:spPr/>
        <p:txBody>
          <a:bodyPr/>
          <a:lstStyle/>
          <a:p>
            <a:r>
              <a:rPr lang="en-US" dirty="0"/>
              <a:t>The informational unit of the network interface layer</a:t>
            </a:r>
          </a:p>
          <a:p>
            <a:r>
              <a:rPr lang="en-US" dirty="0"/>
              <a:t>Contains the packet from the layer above</a:t>
            </a:r>
          </a:p>
          <a:p>
            <a:r>
              <a:rPr lang="en-US" dirty="0"/>
              <a:t>Header contains the “hardware address” (MAC address) for the physical interface to recognize</a:t>
            </a:r>
          </a:p>
          <a:p>
            <a:pPr lvl="1"/>
            <a:r>
              <a:rPr lang="en-US" dirty="0"/>
              <a:t>For Ethernet the address is “burned in” by manufacturer</a:t>
            </a:r>
          </a:p>
          <a:p>
            <a:pPr lvl="1"/>
            <a:r>
              <a:rPr lang="en-US" dirty="0"/>
              <a:t>Globally unique (but can be spoofed)</a:t>
            </a:r>
          </a:p>
          <a:p>
            <a:r>
              <a:rPr lang="en-US" dirty="0"/>
              <a:t>Trailer has basic error detection information (e.g., CRC)</a:t>
            </a:r>
          </a:p>
          <a:p>
            <a:endParaRPr lang="en-US" dirty="0"/>
          </a:p>
        </p:txBody>
      </p:sp>
      <p:sp>
        <p:nvSpPr>
          <p:cNvPr id="5" name="Rectangle 4"/>
          <p:cNvSpPr/>
          <p:nvPr/>
        </p:nvSpPr>
        <p:spPr bwMode="auto">
          <a:xfrm>
            <a:off x="3543300" y="8025840"/>
            <a:ext cx="11087100" cy="1371600"/>
          </a:xfrm>
          <a:prstGeom prst="rect">
            <a:avLst/>
          </a:prstGeom>
          <a:solidFill>
            <a:schemeClr val="accent1">
              <a:lumMod val="40000"/>
              <a:lumOff val="60000"/>
            </a:schemeClr>
          </a:solidFill>
          <a:ln>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none" lIns="137160" tIns="68580" rIns="137160" bIns="68580" numCol="1" rtlCol="0" anchor="ctr" anchorCtr="0" compatLnSpc="1">
            <a:prstTxWarp prst="textNoShape">
              <a:avLst/>
            </a:prstTxWarp>
            <a:noAutofit/>
          </a:bodyPr>
          <a:lstStyle/>
          <a:p>
            <a:pPr algn="ctr" defTabSz="1540670" fontAlgn="base">
              <a:lnSpc>
                <a:spcPct val="85000"/>
              </a:lnSpc>
              <a:spcBef>
                <a:spcPct val="0"/>
              </a:spcBef>
              <a:spcAft>
                <a:spcPct val="0"/>
              </a:spcAft>
            </a:pPr>
            <a:r>
              <a:rPr lang="en-US" sz="3300" b="1" dirty="0">
                <a:solidFill>
                  <a:schemeClr val="bg1"/>
                </a:solidFill>
                <a:latin typeface="Arial Narrow" pitchFamily="34" charset="0"/>
              </a:rPr>
              <a:t>IP Packet</a:t>
            </a:r>
          </a:p>
        </p:txBody>
      </p:sp>
      <p:sp>
        <p:nvSpPr>
          <p:cNvPr id="6" name="Rectangle 5"/>
          <p:cNvSpPr/>
          <p:nvPr/>
        </p:nvSpPr>
        <p:spPr bwMode="auto">
          <a:xfrm>
            <a:off x="3543300" y="8025840"/>
            <a:ext cx="1943100" cy="1371600"/>
          </a:xfrm>
          <a:prstGeom prst="rect">
            <a:avLst/>
          </a:prstGeom>
          <a:solidFill>
            <a:schemeClr val="accent6">
              <a:lumMod val="75000"/>
            </a:schemeClr>
          </a:solidFill>
          <a:ln>
            <a:solidFill>
              <a:schemeClr val="accent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37160" tIns="68580" rIns="137160" bIns="68580" numCol="1" rtlCol="0" anchor="ctr" anchorCtr="0" compatLnSpc="1">
            <a:prstTxWarp prst="textNoShape">
              <a:avLst/>
            </a:prstTxWarp>
            <a:noAutofit/>
          </a:bodyPr>
          <a:lstStyle/>
          <a:p>
            <a:pPr algn="ctr" defTabSz="1540670" fontAlgn="base">
              <a:lnSpc>
                <a:spcPct val="85000"/>
              </a:lnSpc>
              <a:spcBef>
                <a:spcPct val="0"/>
              </a:spcBef>
              <a:spcAft>
                <a:spcPct val="0"/>
              </a:spcAft>
            </a:pPr>
            <a:r>
              <a:rPr lang="en-US" sz="3300" b="1">
                <a:solidFill>
                  <a:schemeClr val="bg1"/>
                </a:solidFill>
                <a:latin typeface="Arial Narrow" pitchFamily="34" charset="0"/>
              </a:rPr>
              <a:t>Header</a:t>
            </a:r>
          </a:p>
        </p:txBody>
      </p:sp>
      <p:sp>
        <p:nvSpPr>
          <p:cNvPr id="7" name="Rectangle 6"/>
          <p:cNvSpPr/>
          <p:nvPr/>
        </p:nvSpPr>
        <p:spPr bwMode="auto">
          <a:xfrm>
            <a:off x="13258800" y="8025840"/>
            <a:ext cx="1371600" cy="1371600"/>
          </a:xfrm>
          <a:prstGeom prst="rect">
            <a:avLst/>
          </a:prstGeom>
          <a:solidFill>
            <a:schemeClr val="accent6">
              <a:lumMod val="75000"/>
            </a:schemeClr>
          </a:solidFill>
          <a:ln>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37160" tIns="68580" rIns="137160" bIns="68580" numCol="1" rtlCol="0" anchor="ctr" anchorCtr="0" compatLnSpc="1">
            <a:prstTxWarp prst="textNoShape">
              <a:avLst/>
            </a:prstTxWarp>
            <a:noAutofit/>
          </a:bodyPr>
          <a:lstStyle/>
          <a:p>
            <a:pPr algn="ctr" defTabSz="1540670" fontAlgn="base">
              <a:lnSpc>
                <a:spcPct val="85000"/>
              </a:lnSpc>
              <a:spcBef>
                <a:spcPct val="0"/>
              </a:spcBef>
              <a:spcAft>
                <a:spcPct val="0"/>
              </a:spcAft>
            </a:pPr>
            <a:r>
              <a:rPr lang="en-US" sz="3300" b="1">
                <a:solidFill>
                  <a:schemeClr val="bg1"/>
                </a:solidFill>
                <a:latin typeface="Arial Narrow" pitchFamily="34" charset="0"/>
              </a:rPr>
              <a:t>CRC</a:t>
            </a:r>
          </a:p>
        </p:txBody>
      </p:sp>
      <p:sp>
        <p:nvSpPr>
          <p:cNvPr id="8" name="Right Brace 7"/>
          <p:cNvSpPr/>
          <p:nvPr/>
        </p:nvSpPr>
        <p:spPr bwMode="auto">
          <a:xfrm rot="16200000">
            <a:off x="8801100" y="2196540"/>
            <a:ext cx="571500" cy="11087100"/>
          </a:xfrm>
          <a:prstGeom prst="rightBrace">
            <a:avLst>
              <a:gd name="adj1" fmla="val 103314"/>
              <a:gd name="adj2" fmla="val 50334"/>
            </a:avLst>
          </a:prstGeom>
          <a:noFill/>
          <a:ln w="28575" cap="flat" cmpd="sng" algn="ctr">
            <a:solidFill>
              <a:schemeClr val="tx1"/>
            </a:solidFill>
            <a:prstDash val="solid"/>
            <a:round/>
            <a:headEnd type="none" w="med" len="med"/>
            <a:tailEnd type="none" w="med" len="med"/>
          </a:ln>
          <a:effectLst/>
        </p:spPr>
        <p:txBody>
          <a:bodyPr vert="horz" wrap="none" lIns="137160" tIns="68580" rIns="137160" bIns="68580" numCol="1" rtlCol="0" anchor="t" anchorCtr="0" compatLnSpc="1">
            <a:prstTxWarp prst="textNoShape">
              <a:avLst/>
            </a:prstTxWarp>
            <a:noAutofit/>
          </a:bodyPr>
          <a:lstStyle/>
          <a:p>
            <a:pPr algn="ctr" defTabSz="1540670" fontAlgn="base">
              <a:lnSpc>
                <a:spcPct val="85000"/>
              </a:lnSpc>
              <a:spcBef>
                <a:spcPct val="0"/>
              </a:spcBef>
              <a:spcAft>
                <a:spcPct val="0"/>
              </a:spcAft>
            </a:pPr>
            <a:endParaRPr lang="en-US" sz="3300" b="1">
              <a:latin typeface="Arial Narrow" pitchFamily="34" charset="0"/>
            </a:endParaRPr>
          </a:p>
        </p:txBody>
      </p:sp>
      <p:sp>
        <p:nvSpPr>
          <p:cNvPr id="9" name="TextBox 8"/>
          <p:cNvSpPr txBox="1"/>
          <p:nvPr/>
        </p:nvSpPr>
        <p:spPr>
          <a:xfrm>
            <a:off x="8496675" y="6989063"/>
            <a:ext cx="1064394" cy="507831"/>
          </a:xfrm>
          <a:prstGeom prst="rect">
            <a:avLst/>
          </a:prstGeom>
          <a:noFill/>
        </p:spPr>
        <p:txBody>
          <a:bodyPr wrap="none" rtlCol="0" anchor="ctr">
            <a:spAutoFit/>
          </a:bodyPr>
          <a:lstStyle/>
          <a:p>
            <a:r>
              <a:rPr lang="en-US" sz="2700">
                <a:latin typeface="+mj-lt"/>
              </a:rPr>
              <a:t>Frame</a:t>
            </a:r>
          </a:p>
        </p:txBody>
      </p:sp>
    </p:spTree>
    <p:custDataLst>
      <p:tags r:id="rId1"/>
    </p:custDataLst>
    <p:extLst>
      <p:ext uri="{BB962C8B-B14F-4D97-AF65-F5344CB8AC3E}">
        <p14:creationId xmlns:p14="http://schemas.microsoft.com/office/powerpoint/2010/main" val="40376269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Identifying Addresses</a:t>
            </a:r>
          </a:p>
        </p:txBody>
      </p:sp>
      <p:sp>
        <p:nvSpPr>
          <p:cNvPr id="11" name="Content Placeholder 10"/>
          <p:cNvSpPr>
            <a:spLocks noGrp="1"/>
          </p:cNvSpPr>
          <p:nvPr>
            <p:ph idx="1"/>
          </p:nvPr>
        </p:nvSpPr>
        <p:spPr>
          <a:xfrm>
            <a:off x="1257301" y="2193131"/>
            <a:ext cx="5675128" cy="5823818"/>
          </a:xfrm>
        </p:spPr>
        <p:txBody>
          <a:bodyPr/>
          <a:lstStyle/>
          <a:p>
            <a:r>
              <a:rPr lang="en-US" dirty="0"/>
              <a:t>Check your own computer</a:t>
            </a:r>
          </a:p>
          <a:p>
            <a:r>
              <a:rPr lang="en-US" dirty="0"/>
              <a:t>What do you see?</a:t>
            </a:r>
          </a:p>
          <a:p>
            <a:r>
              <a:rPr lang="en-US" dirty="0"/>
              <a:t>What interfaces appear?</a:t>
            </a:r>
          </a:p>
          <a:p>
            <a:r>
              <a:rPr lang="en-US" dirty="0"/>
              <a:t>How many are there? </a:t>
            </a:r>
          </a:p>
        </p:txBody>
      </p:sp>
      <p:pic>
        <p:nvPicPr>
          <p:cNvPr id="7" name="Picture 2" descr="C:\Users\AWalkden\Downloads\stick_figure_list_weight_400_clr_2008.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37439" y="6653214"/>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57517B6-0C2A-54E8-8686-953D5C413FF1}"/>
              </a:ext>
            </a:extLst>
          </p:cNvPr>
          <p:cNvSpPr txBox="1"/>
          <p:nvPr/>
        </p:nvSpPr>
        <p:spPr>
          <a:xfrm>
            <a:off x="7272670" y="1901229"/>
            <a:ext cx="10653824" cy="8125301"/>
          </a:xfrm>
          <a:prstGeom prst="rect">
            <a:avLst/>
          </a:prstGeom>
          <a:noFill/>
        </p:spPr>
        <p:txBody>
          <a:bodyPr wrap="square" rtlCol="0">
            <a:spAutoFit/>
          </a:bodyPr>
          <a:lstStyle/>
          <a:p>
            <a:r>
              <a:rPr lang="en-US" dirty="0">
                <a:latin typeface="Consolas" panose="020B0609020204030204" pitchFamily="49" charset="0"/>
                <a:cs typeface="Consolas" panose="020B0609020204030204" pitchFamily="49" charset="0"/>
              </a:rPr>
              <a:t>C:\Users\carl&gt;ipconfig /all</a:t>
            </a:r>
          </a:p>
          <a:p>
            <a:endParaRPr lang="en-US" dirty="0">
              <a:latin typeface="Consolas" panose="020B0609020204030204" pitchFamily="49" charset="0"/>
              <a:cs typeface="Consolas" panose="020B0609020204030204" pitchFamily="49" charset="0"/>
            </a:endParaRPr>
          </a:p>
          <a:p>
            <a:r>
              <a:rPr lang="en-US" dirty="0">
                <a:latin typeface="Consolas" panose="020B0609020204030204" pitchFamily="49" charset="0"/>
                <a:cs typeface="Consolas" panose="020B0609020204030204" pitchFamily="49" charset="0"/>
              </a:rPr>
              <a:t>Windows IP Configuration</a:t>
            </a:r>
          </a:p>
          <a:p>
            <a:endParaRPr lang="en-US" dirty="0">
              <a:latin typeface="Consolas" panose="020B0609020204030204" pitchFamily="49" charset="0"/>
              <a:cs typeface="Consolas" panose="020B0609020204030204" pitchFamily="49" charset="0"/>
            </a:endParaRPr>
          </a:p>
          <a:p>
            <a:r>
              <a:rPr lang="en-US" dirty="0">
                <a:latin typeface="Consolas" panose="020B0609020204030204" pitchFamily="49" charset="0"/>
                <a:cs typeface="Consolas" panose="020B0609020204030204" pitchFamily="49" charset="0"/>
              </a:rPr>
              <a:t>   Host Name . . . . . . . . . . . . : WC-HY63VV3</a:t>
            </a:r>
          </a:p>
          <a:p>
            <a:r>
              <a:rPr lang="en-US" dirty="0">
                <a:latin typeface="Consolas" panose="020B0609020204030204" pitchFamily="49" charset="0"/>
                <a:cs typeface="Consolas" panose="020B0609020204030204" pitchFamily="49" charset="0"/>
              </a:rPr>
              <a:t>   Primary </a:t>
            </a:r>
            <a:r>
              <a:rPr lang="en-US" dirty="0" err="1">
                <a:latin typeface="Consolas" panose="020B0609020204030204" pitchFamily="49" charset="0"/>
                <a:cs typeface="Consolas" panose="020B0609020204030204" pitchFamily="49" charset="0"/>
              </a:rPr>
              <a:t>Dns</a:t>
            </a:r>
            <a:r>
              <a:rPr lang="en-US" dirty="0">
                <a:latin typeface="Consolas" panose="020B0609020204030204" pitchFamily="49" charset="0"/>
                <a:cs typeface="Consolas" panose="020B0609020204030204" pitchFamily="49" charset="0"/>
              </a:rPr>
              <a:t> Suffix  . . . . . . . :</a:t>
            </a:r>
          </a:p>
          <a:p>
            <a:r>
              <a:rPr lang="en-US" dirty="0">
                <a:latin typeface="Consolas" panose="020B0609020204030204" pitchFamily="49" charset="0"/>
                <a:cs typeface="Consolas" panose="020B0609020204030204" pitchFamily="49" charset="0"/>
              </a:rPr>
              <a:t>   Node Type . . . . . . . . . . . . : Hybrid</a:t>
            </a:r>
          </a:p>
          <a:p>
            <a:r>
              <a:rPr lang="en-US" dirty="0">
                <a:latin typeface="Consolas" panose="020B0609020204030204" pitchFamily="49" charset="0"/>
                <a:cs typeface="Consolas" panose="020B0609020204030204" pitchFamily="49" charset="0"/>
              </a:rPr>
              <a:t>   IP Routing Enabled. . . . . . . . : No</a:t>
            </a:r>
          </a:p>
          <a:p>
            <a:r>
              <a:rPr lang="en-US" dirty="0">
                <a:latin typeface="Consolas" panose="020B0609020204030204" pitchFamily="49" charset="0"/>
                <a:cs typeface="Consolas" panose="020B0609020204030204" pitchFamily="49" charset="0"/>
              </a:rPr>
              <a:t>   WINS Proxy Enabled. . . . . . . . : No</a:t>
            </a:r>
          </a:p>
          <a:p>
            <a:endParaRPr lang="en-US" dirty="0">
              <a:latin typeface="Consolas" panose="020B0609020204030204" pitchFamily="49" charset="0"/>
              <a:cs typeface="Consolas" panose="020B0609020204030204" pitchFamily="49" charset="0"/>
            </a:endParaRPr>
          </a:p>
          <a:p>
            <a:r>
              <a:rPr lang="en-US" dirty="0">
                <a:latin typeface="Consolas" panose="020B0609020204030204" pitchFamily="49" charset="0"/>
                <a:cs typeface="Consolas" panose="020B0609020204030204" pitchFamily="49" charset="0"/>
              </a:rPr>
              <a:t>U</a:t>
            </a:r>
          </a:p>
          <a:p>
            <a:endParaRPr lang="en-US" dirty="0">
              <a:latin typeface="Consolas" panose="020B0609020204030204" pitchFamily="49" charset="0"/>
              <a:cs typeface="Consolas" panose="020B0609020204030204" pitchFamily="49" charset="0"/>
            </a:endParaRPr>
          </a:p>
          <a:p>
            <a:r>
              <a:rPr lang="en-US" dirty="0">
                <a:latin typeface="Consolas" panose="020B0609020204030204" pitchFamily="49" charset="0"/>
                <a:cs typeface="Consolas" panose="020B0609020204030204" pitchFamily="49" charset="0"/>
              </a:rPr>
              <a:t>Wireless LAN adapter Wi-Fi:</a:t>
            </a:r>
          </a:p>
          <a:p>
            <a:endParaRPr lang="en-US" dirty="0">
              <a:latin typeface="Consolas" panose="020B0609020204030204" pitchFamily="49" charset="0"/>
              <a:cs typeface="Consolas" panose="020B0609020204030204" pitchFamily="49" charset="0"/>
            </a:endParaRPr>
          </a:p>
          <a:p>
            <a:r>
              <a:rPr lang="en-US" dirty="0">
                <a:latin typeface="Consolas" panose="020B0609020204030204" pitchFamily="49" charset="0"/>
                <a:cs typeface="Consolas" panose="020B0609020204030204" pitchFamily="49" charset="0"/>
              </a:rPr>
              <a:t>   Connection-specific DNS Suffix  . :</a:t>
            </a:r>
          </a:p>
          <a:p>
            <a:r>
              <a:rPr lang="en-US" dirty="0">
                <a:latin typeface="Consolas" panose="020B0609020204030204" pitchFamily="49" charset="0"/>
                <a:cs typeface="Consolas" panose="020B0609020204030204" pitchFamily="49" charset="0"/>
              </a:rPr>
              <a:t>   Description . . . . . . . . . . . : Intel(R) Wi-Fi 6E AX211 160MHz</a:t>
            </a:r>
          </a:p>
          <a:p>
            <a:r>
              <a:rPr lang="en-US" dirty="0">
                <a:latin typeface="Consolas" panose="020B0609020204030204" pitchFamily="49" charset="0"/>
                <a:cs typeface="Consolas" panose="020B0609020204030204" pitchFamily="49" charset="0"/>
              </a:rPr>
              <a:t>   Physical Address. . . . . . . . . : 64-49-7D-B6-D1-D1</a:t>
            </a:r>
          </a:p>
          <a:p>
            <a:r>
              <a:rPr lang="en-US" dirty="0">
                <a:latin typeface="Consolas" panose="020B0609020204030204" pitchFamily="49" charset="0"/>
                <a:cs typeface="Consolas" panose="020B0609020204030204" pitchFamily="49" charset="0"/>
              </a:rPr>
              <a:t>   DHCP Enabled. . . . . . . . . . . : Yes</a:t>
            </a:r>
          </a:p>
          <a:p>
            <a:r>
              <a:rPr lang="en-US" dirty="0">
                <a:latin typeface="Consolas" panose="020B0609020204030204" pitchFamily="49" charset="0"/>
                <a:cs typeface="Consolas" panose="020B0609020204030204" pitchFamily="49" charset="0"/>
              </a:rPr>
              <a:t>   Autoconfiguration Enabled . . . . : Yes</a:t>
            </a:r>
          </a:p>
          <a:p>
            <a:r>
              <a:rPr lang="en-US" dirty="0">
                <a:latin typeface="Consolas" panose="020B0609020204030204" pitchFamily="49" charset="0"/>
                <a:cs typeface="Consolas" panose="020B0609020204030204" pitchFamily="49" charset="0"/>
              </a:rPr>
              <a:t>   Link-local IPv6 Address . . . . . : fe80::a7d:5d95:340f:f819%8(Preferred)</a:t>
            </a:r>
          </a:p>
          <a:p>
            <a:r>
              <a:rPr lang="en-US" dirty="0">
                <a:latin typeface="Consolas" panose="020B0609020204030204" pitchFamily="49" charset="0"/>
                <a:cs typeface="Consolas" panose="020B0609020204030204" pitchFamily="49" charset="0"/>
              </a:rPr>
              <a:t>   IPv4 Address. . . . . . . . . . . : 192.168.60.195(Preferred)</a:t>
            </a:r>
          </a:p>
          <a:p>
            <a:r>
              <a:rPr lang="en-US" dirty="0">
                <a:latin typeface="Consolas" panose="020B0609020204030204" pitchFamily="49" charset="0"/>
                <a:cs typeface="Consolas" panose="020B0609020204030204" pitchFamily="49" charset="0"/>
              </a:rPr>
              <a:t>   Subnet Mask . . . . . . . . . . . : 255.255.255.0</a:t>
            </a:r>
          </a:p>
          <a:p>
            <a:r>
              <a:rPr lang="en-US" dirty="0">
                <a:latin typeface="Consolas" panose="020B0609020204030204" pitchFamily="49" charset="0"/>
                <a:cs typeface="Consolas" panose="020B0609020204030204" pitchFamily="49" charset="0"/>
              </a:rPr>
              <a:t>   Lease Obtained. . . . . . . . . . : Wednesday, November 15, 2023 1:01:47 PM</a:t>
            </a:r>
          </a:p>
          <a:p>
            <a:r>
              <a:rPr lang="en-US" dirty="0">
                <a:latin typeface="Consolas" panose="020B0609020204030204" pitchFamily="49" charset="0"/>
                <a:cs typeface="Consolas" panose="020B0609020204030204" pitchFamily="49" charset="0"/>
              </a:rPr>
              <a:t>   Lease Expires . . . . . . . . . . : Wednesday, November 15, 2023 2:01:47 PM</a:t>
            </a:r>
          </a:p>
          <a:p>
            <a:r>
              <a:rPr lang="en-US" dirty="0">
                <a:latin typeface="Consolas" panose="020B0609020204030204" pitchFamily="49" charset="0"/>
                <a:cs typeface="Consolas" panose="020B0609020204030204" pitchFamily="49" charset="0"/>
              </a:rPr>
              <a:t>   Default Gateway . . . . . . . . . : 192.168.60.1</a:t>
            </a:r>
          </a:p>
          <a:p>
            <a:r>
              <a:rPr lang="en-US" dirty="0">
                <a:latin typeface="Consolas" panose="020B0609020204030204" pitchFamily="49" charset="0"/>
                <a:cs typeface="Consolas" panose="020B0609020204030204" pitchFamily="49" charset="0"/>
              </a:rPr>
              <a:t>   DHCP Server . . . . . . . . . . . : 192.168.60.1</a:t>
            </a:r>
          </a:p>
          <a:p>
            <a:r>
              <a:rPr lang="en-US" dirty="0">
                <a:latin typeface="Consolas" panose="020B0609020204030204" pitchFamily="49" charset="0"/>
                <a:cs typeface="Consolas" panose="020B0609020204030204" pitchFamily="49" charset="0"/>
              </a:rPr>
              <a:t>   DHCPv6 IAID . . . . . . . . . . . : 90458493</a:t>
            </a:r>
          </a:p>
          <a:p>
            <a:r>
              <a:rPr lang="en-US" dirty="0">
                <a:latin typeface="Consolas" panose="020B0609020204030204" pitchFamily="49" charset="0"/>
                <a:cs typeface="Consolas" panose="020B0609020204030204" pitchFamily="49" charset="0"/>
              </a:rPr>
              <a:t>   DHCPv6 Client DUID. . . . . . . . : 00-01-00-01-2B-D9-0D-5D-0C-37-96-4A-79-E9</a:t>
            </a:r>
          </a:p>
          <a:p>
            <a:r>
              <a:rPr lang="en-US" dirty="0">
                <a:latin typeface="Consolas" panose="020B0609020204030204" pitchFamily="49" charset="0"/>
                <a:cs typeface="Consolas" panose="020B0609020204030204" pitchFamily="49" charset="0"/>
              </a:rPr>
              <a:t>   DNS Servers . . . . . . . . . . . : 192.168.60.1</a:t>
            </a:r>
          </a:p>
        </p:txBody>
      </p:sp>
    </p:spTree>
    <p:custDataLst>
      <p:tags r:id="rId1"/>
    </p:custDataLst>
    <p:extLst>
      <p:ext uri="{BB962C8B-B14F-4D97-AF65-F5344CB8AC3E}">
        <p14:creationId xmlns:p14="http://schemas.microsoft.com/office/powerpoint/2010/main" val="4059145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42902" y="305641"/>
            <a:ext cx="15773400" cy="1988345"/>
          </a:xfrm>
        </p:spPr>
        <p:txBody>
          <a:bodyPr/>
          <a:lstStyle/>
          <a:p>
            <a:r>
              <a:rPr lang="en-US" b="1">
                <a:latin typeface="Helvetica Neue Condensed" panose="02000503000000020004" pitchFamily="2" charset="0"/>
                <a:ea typeface="Helvetica Neue Condensed" panose="02000503000000020004" pitchFamily="2" charset="0"/>
                <a:cs typeface="Helvetica Neue Condensed" panose="02000503000000020004" pitchFamily="2" charset="0"/>
              </a:rPr>
              <a:t>The Internet Layer</a:t>
            </a:r>
          </a:p>
        </p:txBody>
      </p:sp>
      <p:sp>
        <p:nvSpPr>
          <p:cNvPr id="6" name="Content Placeholder 3">
            <a:extLst>
              <a:ext uri="{FF2B5EF4-FFF2-40B4-BE49-F238E27FC236}">
                <a16:creationId xmlns:a16="http://schemas.microsoft.com/office/drawing/2014/main" id="{0DDED69E-6B4A-D0AD-72D1-F49F01ED7552}"/>
              </a:ext>
            </a:extLst>
          </p:cNvPr>
          <p:cNvSpPr txBox="1">
            <a:spLocks/>
          </p:cNvSpPr>
          <p:nvPr/>
        </p:nvSpPr>
        <p:spPr>
          <a:xfrm>
            <a:off x="1257300" y="5143501"/>
            <a:ext cx="15773400" cy="5207546"/>
          </a:xfrm>
          <a:prstGeom prst="rect">
            <a:avLst/>
          </a:prstGeom>
        </p:spPr>
        <p:txBody>
          <a:bodyPr>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dirty="0"/>
              <a:t>IP is the center of the internet. It’s involved in just about everything.</a:t>
            </a:r>
          </a:p>
          <a:p>
            <a:r>
              <a:rPr lang="en-US" dirty="0"/>
              <a:t>OSPF and BGP are two protocols used by routers to share network reachability information. There are other routing protocols too.</a:t>
            </a:r>
          </a:p>
          <a:p>
            <a:r>
              <a:rPr lang="en-US" dirty="0"/>
              <a:t>ARP and DHCP are IP “helper” protocols</a:t>
            </a:r>
          </a:p>
          <a:p>
            <a:pPr lvl="1"/>
            <a:r>
              <a:rPr lang="en-US" dirty="0"/>
              <a:t>ARP (Address Resolution Protocol) relates MAC addresses to IP addresses</a:t>
            </a:r>
          </a:p>
          <a:p>
            <a:pPr lvl="1"/>
            <a:r>
              <a:rPr lang="en-US" dirty="0"/>
              <a:t>DHCP (Dynamic Host Configuration Protocol) is used to give clients their IP addresses and other information they need to communicate</a:t>
            </a:r>
          </a:p>
        </p:txBody>
      </p:sp>
      <p:pic>
        <p:nvPicPr>
          <p:cNvPr id="8" name="Picture 7" descr="Table&#10;&#10;Description automatically generated">
            <a:extLst>
              <a:ext uri="{FF2B5EF4-FFF2-40B4-BE49-F238E27FC236}">
                <a16:creationId xmlns:a16="http://schemas.microsoft.com/office/drawing/2014/main" id="{F498F05B-4D0B-21DB-D8BA-68B7DBE871E0}"/>
              </a:ext>
            </a:extLst>
          </p:cNvPr>
          <p:cNvPicPr>
            <a:picLocks noChangeAspect="1"/>
          </p:cNvPicPr>
          <p:nvPr/>
        </p:nvPicPr>
        <p:blipFill>
          <a:blip r:embed="rId4"/>
          <a:stretch>
            <a:fillRect/>
          </a:stretch>
        </p:blipFill>
        <p:spPr>
          <a:xfrm>
            <a:off x="3781042" y="2293986"/>
            <a:ext cx="10725916" cy="2313757"/>
          </a:xfrm>
          <a:prstGeom prst="rect">
            <a:avLst/>
          </a:prstGeom>
        </p:spPr>
      </p:pic>
    </p:spTree>
    <p:custDataLst>
      <p:tags r:id="rId1"/>
    </p:custDataLst>
    <p:extLst>
      <p:ext uri="{BB962C8B-B14F-4D97-AF65-F5344CB8AC3E}">
        <p14:creationId xmlns:p14="http://schemas.microsoft.com/office/powerpoint/2010/main" val="2014055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Internet Layer Role</a:t>
            </a:r>
          </a:p>
        </p:txBody>
      </p:sp>
      <p:sp>
        <p:nvSpPr>
          <p:cNvPr id="4" name="Content Placeholder 3"/>
          <p:cNvSpPr>
            <a:spLocks noGrp="1"/>
          </p:cNvSpPr>
          <p:nvPr>
            <p:ph idx="1"/>
          </p:nvPr>
        </p:nvSpPr>
        <p:spPr/>
        <p:txBody>
          <a:bodyPr/>
          <a:lstStyle/>
          <a:p>
            <a:r>
              <a:rPr lang="en-US" dirty="0"/>
              <a:t>IP defines the connectionless, best effort service</a:t>
            </a:r>
          </a:p>
          <a:p>
            <a:pPr lvl="1"/>
            <a:r>
              <a:rPr lang="en-US" dirty="0"/>
              <a:t>Connectionless—“unreliable”</a:t>
            </a:r>
          </a:p>
          <a:p>
            <a:pPr lvl="1"/>
            <a:r>
              <a:rPr lang="en-US" dirty="0"/>
              <a:t>Best effort—no guarantees </a:t>
            </a:r>
          </a:p>
          <a:p>
            <a:pPr lvl="1"/>
            <a:r>
              <a:rPr lang="en-US" dirty="0"/>
              <a:t>Two versions in play today IPv4 (dominant), IPv6 (the replacement)</a:t>
            </a:r>
          </a:p>
          <a:p>
            <a:r>
              <a:rPr lang="en-US" dirty="0"/>
              <a:t>Routing end-to-end across a global network</a:t>
            </a:r>
          </a:p>
          <a:p>
            <a:pPr lvl="1"/>
            <a:r>
              <a:rPr lang="en-US" dirty="0"/>
              <a:t>Using global configured addresses to route packets</a:t>
            </a:r>
          </a:p>
          <a:p>
            <a:r>
              <a:rPr lang="en-US" dirty="0"/>
              <a:t>An IP packet is an IP header plus a transport layer segment</a:t>
            </a:r>
          </a:p>
          <a:p>
            <a:endParaRPr lang="en-US" dirty="0"/>
          </a:p>
          <a:p>
            <a:endParaRPr lang="en-US" dirty="0"/>
          </a:p>
        </p:txBody>
      </p:sp>
      <p:sp>
        <p:nvSpPr>
          <p:cNvPr id="5" name="Rectangle 4"/>
          <p:cNvSpPr/>
          <p:nvPr/>
        </p:nvSpPr>
        <p:spPr bwMode="auto">
          <a:xfrm>
            <a:off x="3600450" y="8264387"/>
            <a:ext cx="11087100" cy="1371600"/>
          </a:xfrm>
          <a:prstGeom prst="rect">
            <a:avLst/>
          </a:prstGeom>
          <a:ln>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137160" tIns="68580" rIns="137160" bIns="68580" numCol="1" rtlCol="0" anchor="ctr" anchorCtr="0" compatLnSpc="1">
            <a:prstTxWarp prst="textNoShape">
              <a:avLst/>
            </a:prstTxWarp>
            <a:noAutofit/>
          </a:bodyPr>
          <a:lstStyle/>
          <a:p>
            <a:pPr algn="ctr" defTabSz="1540670" fontAlgn="base">
              <a:lnSpc>
                <a:spcPct val="85000"/>
              </a:lnSpc>
              <a:spcBef>
                <a:spcPct val="0"/>
              </a:spcBef>
              <a:spcAft>
                <a:spcPct val="0"/>
              </a:spcAft>
            </a:pPr>
            <a:r>
              <a:rPr lang="en-US" sz="3300" b="1">
                <a:solidFill>
                  <a:schemeClr val="tx1"/>
                </a:solidFill>
                <a:latin typeface="Arial Narrow" pitchFamily="34" charset="0"/>
              </a:rPr>
              <a:t>Transport Segment</a:t>
            </a:r>
          </a:p>
        </p:txBody>
      </p:sp>
      <p:sp>
        <p:nvSpPr>
          <p:cNvPr id="6" name="Rectangle 5"/>
          <p:cNvSpPr/>
          <p:nvPr/>
        </p:nvSpPr>
        <p:spPr bwMode="auto">
          <a:xfrm>
            <a:off x="3600450" y="8264387"/>
            <a:ext cx="1943100" cy="1371600"/>
          </a:xfrm>
          <a:prstGeom prst="rect">
            <a:avLst/>
          </a:prstGeom>
          <a:ln>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none" lIns="137160" tIns="68580" rIns="137160" bIns="68580" numCol="1" spcCol="0" rtlCol="0" fromWordArt="0" anchor="ctr" anchorCtr="0" forceAA="0" compatLnSpc="1">
            <a:prstTxWarp prst="textNoShape">
              <a:avLst/>
            </a:prstTxWarp>
            <a:noAutofit/>
          </a:bodyPr>
          <a:lstStyle/>
          <a:p>
            <a:pPr algn="ctr" defTabSz="1540670"/>
            <a:r>
              <a:rPr lang="en-US" sz="2800" b="1">
                <a:solidFill>
                  <a:schemeClr val="bg1"/>
                </a:solidFill>
                <a:latin typeface="Arial Narrow" pitchFamily="34" charset="0"/>
              </a:rPr>
              <a:t>Header</a:t>
            </a:r>
          </a:p>
        </p:txBody>
      </p:sp>
      <p:sp>
        <p:nvSpPr>
          <p:cNvPr id="8" name="Right Brace 7"/>
          <p:cNvSpPr/>
          <p:nvPr/>
        </p:nvSpPr>
        <p:spPr bwMode="auto">
          <a:xfrm rot="16200000">
            <a:off x="8858250" y="2435087"/>
            <a:ext cx="571500" cy="11087100"/>
          </a:xfrm>
          <a:prstGeom prst="rightBrace">
            <a:avLst>
              <a:gd name="adj1" fmla="val 103314"/>
              <a:gd name="adj2" fmla="val 50334"/>
            </a:avLst>
          </a:prstGeom>
          <a:noFill/>
          <a:ln w="28575" cap="flat" cmpd="sng" algn="ctr">
            <a:solidFill>
              <a:schemeClr val="tx1"/>
            </a:solidFill>
            <a:prstDash val="solid"/>
            <a:round/>
            <a:headEnd type="none" w="med" len="med"/>
            <a:tailEnd type="none" w="med" len="med"/>
          </a:ln>
          <a:effectLst/>
        </p:spPr>
        <p:txBody>
          <a:bodyPr vert="horz" wrap="none" lIns="137160" tIns="68580" rIns="137160" bIns="68580" numCol="1" rtlCol="0" anchor="t" anchorCtr="0" compatLnSpc="1">
            <a:prstTxWarp prst="textNoShape">
              <a:avLst/>
            </a:prstTxWarp>
            <a:noAutofit/>
          </a:bodyPr>
          <a:lstStyle/>
          <a:p>
            <a:pPr algn="ctr" defTabSz="1540670" fontAlgn="base">
              <a:lnSpc>
                <a:spcPct val="85000"/>
              </a:lnSpc>
              <a:spcBef>
                <a:spcPct val="0"/>
              </a:spcBef>
              <a:spcAft>
                <a:spcPct val="0"/>
              </a:spcAft>
            </a:pPr>
            <a:endParaRPr lang="en-US" sz="3300" b="1">
              <a:latin typeface="Arial Narrow" pitchFamily="34" charset="0"/>
            </a:endParaRPr>
          </a:p>
        </p:txBody>
      </p:sp>
      <p:sp>
        <p:nvSpPr>
          <p:cNvPr id="9" name="TextBox 8"/>
          <p:cNvSpPr txBox="1"/>
          <p:nvPr/>
        </p:nvSpPr>
        <p:spPr>
          <a:xfrm>
            <a:off x="8515351" y="7227610"/>
            <a:ext cx="1088439" cy="507831"/>
          </a:xfrm>
          <a:prstGeom prst="rect">
            <a:avLst/>
          </a:prstGeom>
          <a:noFill/>
        </p:spPr>
        <p:txBody>
          <a:bodyPr wrap="none" rtlCol="0" anchor="ctr">
            <a:spAutoFit/>
          </a:bodyPr>
          <a:lstStyle/>
          <a:p>
            <a:r>
              <a:rPr lang="en-US" sz="2700">
                <a:latin typeface="+mj-lt"/>
              </a:rPr>
              <a:t>Packet</a:t>
            </a:r>
          </a:p>
        </p:txBody>
      </p:sp>
    </p:spTree>
    <p:custDataLst>
      <p:tags r:id="rId1"/>
    </p:custDataLst>
    <p:extLst>
      <p:ext uri="{BB962C8B-B14F-4D97-AF65-F5344CB8AC3E}">
        <p14:creationId xmlns:p14="http://schemas.microsoft.com/office/powerpoint/2010/main" val="11453454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5594" y="343226"/>
            <a:ext cx="15773400" cy="1988345"/>
          </a:xfrm>
        </p:spPr>
        <p:txBody>
          <a:bodyPr/>
          <a:lstStyle/>
          <a:p>
            <a:r>
              <a:rPr lang="en-US" b="1">
                <a:latin typeface="Helvetica Neue Condensed" panose="02000503000000020004" pitchFamily="2" charset="0"/>
                <a:ea typeface="Helvetica Neue Condensed" panose="02000503000000020004" pitchFamily="2" charset="0"/>
                <a:cs typeface="Helvetica Neue Condensed" panose="02000503000000020004" pitchFamily="2" charset="0"/>
              </a:rPr>
              <a:t>IPv4 Header</a:t>
            </a:r>
          </a:p>
        </p:txBody>
      </p:sp>
      <p:pic>
        <p:nvPicPr>
          <p:cNvPr id="5" name="Picture 4" descr="Table&#10;&#10;Description automatically generated">
            <a:extLst>
              <a:ext uri="{FF2B5EF4-FFF2-40B4-BE49-F238E27FC236}">
                <a16:creationId xmlns:a16="http://schemas.microsoft.com/office/drawing/2014/main" id="{D05FFB5D-99DA-D4B4-D72A-0C206EE3CD89}"/>
              </a:ext>
            </a:extLst>
          </p:cNvPr>
          <p:cNvPicPr>
            <a:picLocks noChangeAspect="1"/>
          </p:cNvPicPr>
          <p:nvPr/>
        </p:nvPicPr>
        <p:blipFill>
          <a:blip r:embed="rId4"/>
          <a:stretch>
            <a:fillRect/>
          </a:stretch>
        </p:blipFill>
        <p:spPr>
          <a:xfrm>
            <a:off x="3012062" y="1965964"/>
            <a:ext cx="11860463" cy="4001120"/>
          </a:xfrm>
          <a:prstGeom prst="rect">
            <a:avLst/>
          </a:prstGeom>
        </p:spPr>
      </p:pic>
      <p:sp>
        <p:nvSpPr>
          <p:cNvPr id="6" name="Content Placeholder 3">
            <a:extLst>
              <a:ext uri="{FF2B5EF4-FFF2-40B4-BE49-F238E27FC236}">
                <a16:creationId xmlns:a16="http://schemas.microsoft.com/office/drawing/2014/main" id="{11AE8E90-3AF6-BA6C-9B5B-B3C1BAAE417C}"/>
              </a:ext>
            </a:extLst>
          </p:cNvPr>
          <p:cNvSpPr txBox="1">
            <a:spLocks/>
          </p:cNvSpPr>
          <p:nvPr/>
        </p:nvSpPr>
        <p:spPr>
          <a:xfrm>
            <a:off x="1055594" y="6183858"/>
            <a:ext cx="15773400" cy="3759916"/>
          </a:xfrm>
          <a:prstGeom prst="rect">
            <a:avLst/>
          </a:prstGeom>
        </p:spPr>
        <p:txBody>
          <a:bodyPr>
            <a:normAutofit lnSpcReduction="10000"/>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dirty="0"/>
              <a:t>Many interesting things here, but most important to us are the version, protocol, and address fields</a:t>
            </a:r>
          </a:p>
          <a:p>
            <a:r>
              <a:rPr lang="en-US" b="1" dirty="0"/>
              <a:t>Version</a:t>
            </a:r>
            <a:r>
              <a:rPr lang="en-US" dirty="0"/>
              <a:t> is either 4 or 6 indicating the version of IP that follows</a:t>
            </a:r>
          </a:p>
          <a:p>
            <a:r>
              <a:rPr lang="en-US" b="1" dirty="0"/>
              <a:t>Protocol</a:t>
            </a:r>
            <a:r>
              <a:rPr lang="en-US" dirty="0"/>
              <a:t> is a code for what’s in the payload. 6=TCP, 17=UDP, 1=ICMP (used to “ping” something to check if you can reach it)</a:t>
            </a:r>
          </a:p>
          <a:p>
            <a:r>
              <a:rPr lang="en-US" b="1" dirty="0"/>
              <a:t>Addresses</a:t>
            </a:r>
            <a:r>
              <a:rPr lang="en-US" dirty="0"/>
              <a:t> are the fun part! </a:t>
            </a:r>
          </a:p>
        </p:txBody>
      </p:sp>
    </p:spTree>
    <p:custDataLst>
      <p:tags r:id="rId1"/>
    </p:custDataLst>
    <p:extLst>
      <p:ext uri="{BB962C8B-B14F-4D97-AF65-F5344CB8AC3E}">
        <p14:creationId xmlns:p14="http://schemas.microsoft.com/office/powerpoint/2010/main" val="13807524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2"/>
          <p:cNvSpPr>
            <a:spLocks noGrp="1" noChangeArrowheads="1"/>
          </p:cNvSpPr>
          <p:nvPr>
            <p:ph type="title"/>
          </p:nvPr>
        </p:nvSpPr>
        <p:spPr/>
        <p:txBody>
          <a:bodyPr/>
          <a:lstStyle/>
          <a:p>
            <a:r>
              <a:rPr lang="en-US"/>
              <a:t>IPv4 Address</a:t>
            </a:r>
          </a:p>
        </p:txBody>
      </p:sp>
      <p:sp>
        <p:nvSpPr>
          <p:cNvPr id="86020" name="Rectangle 3"/>
          <p:cNvSpPr>
            <a:spLocks noGrp="1" noChangeArrowheads="1"/>
          </p:cNvSpPr>
          <p:nvPr>
            <p:ph idx="1"/>
          </p:nvPr>
        </p:nvSpPr>
        <p:spPr/>
        <p:txBody>
          <a:bodyPr/>
          <a:lstStyle/>
          <a:p>
            <a:r>
              <a:rPr lang="en-US" dirty="0"/>
              <a:t>32 binary digits (bits) long</a:t>
            </a:r>
          </a:p>
          <a:p>
            <a:r>
              <a:rPr lang="en-US" dirty="0"/>
              <a:t>Represented in dotted decimal notation (for us humans)</a:t>
            </a:r>
          </a:p>
          <a:p>
            <a:pPr marL="0" indent="0">
              <a:buNone/>
            </a:pPr>
            <a:endParaRPr lang="en-US" dirty="0"/>
          </a:p>
          <a:p>
            <a:endParaRPr lang="en-US" dirty="0"/>
          </a:p>
          <a:p>
            <a:r>
              <a:rPr lang="en-US" dirty="0"/>
              <a:t>Hierarchical structure</a:t>
            </a:r>
          </a:p>
          <a:p>
            <a:pPr lvl="1"/>
            <a:r>
              <a:rPr lang="en-US" dirty="0"/>
              <a:t>Like your phone number (area code + phone number)</a:t>
            </a:r>
          </a:p>
          <a:p>
            <a:pPr lvl="1"/>
            <a:r>
              <a:rPr lang="en-US" dirty="0"/>
              <a:t>Two parts: Network Identifier (NETID) + Host Identifier (HOSTID)</a:t>
            </a:r>
          </a:p>
          <a:p>
            <a:pPr lvl="1"/>
            <a:r>
              <a:rPr lang="en-US" dirty="0"/>
              <a:t>But unlike a phone number, there is no fixed format. The line between NETID and HOSTID can be anywhere! What to do?</a:t>
            </a:r>
          </a:p>
        </p:txBody>
      </p:sp>
      <p:grpSp>
        <p:nvGrpSpPr>
          <p:cNvPr id="5" name="Group 4"/>
          <p:cNvGrpSpPr/>
          <p:nvPr/>
        </p:nvGrpSpPr>
        <p:grpSpPr>
          <a:xfrm>
            <a:off x="2651708" y="3941991"/>
            <a:ext cx="2514600" cy="914400"/>
            <a:chOff x="228600" y="2590800"/>
            <a:chExt cx="1676400" cy="609600"/>
          </a:xfrm>
        </p:grpSpPr>
        <p:sp>
          <p:nvSpPr>
            <p:cNvPr id="3" name="Rectangle 2"/>
            <p:cNvSpPr/>
            <p:nvPr/>
          </p:nvSpPr>
          <p:spPr bwMode="auto">
            <a:xfrm>
              <a:off x="228600" y="2590800"/>
              <a:ext cx="1676400" cy="609600"/>
            </a:xfrm>
            <a:prstGeom prst="rect">
              <a:avLst/>
            </a:prstGeom>
            <a:solidFill>
              <a:schemeClr val="accent1"/>
            </a:solidFill>
            <a:ln w="28575" cap="flat" cmpd="sng" algn="ctr">
              <a:solidFill>
                <a:schemeClr val="tx1"/>
              </a:solidFill>
              <a:prstDash val="solid"/>
              <a:round/>
              <a:headEnd type="none" w="med" len="med"/>
              <a:tailEnd type="none" w="med" len="med"/>
            </a:ln>
            <a:effectLst/>
          </p:spPr>
          <p:txBody>
            <a:bodyPr vert="horz" wrap="none" lIns="137160" tIns="68580" rIns="137160" bIns="68580" numCol="1" rtlCol="0" anchor="t" anchorCtr="0" compatLnSpc="1">
              <a:prstTxWarp prst="textNoShape">
                <a:avLst/>
              </a:prstTxWarp>
              <a:noAutofit/>
            </a:bodyPr>
            <a:lstStyle/>
            <a:p>
              <a:pPr algn="ctr" defTabSz="1540670" fontAlgn="base">
                <a:lnSpc>
                  <a:spcPct val="85000"/>
                </a:lnSpc>
                <a:spcBef>
                  <a:spcPct val="0"/>
                </a:spcBef>
                <a:spcAft>
                  <a:spcPct val="0"/>
                </a:spcAft>
              </a:pPr>
              <a:endParaRPr lang="en-US" sz="3300" b="1">
                <a:solidFill>
                  <a:schemeClr val="bg1"/>
                </a:solidFill>
                <a:latin typeface="Arial Narrow" pitchFamily="34" charset="0"/>
              </a:endParaRPr>
            </a:p>
          </p:txBody>
        </p:sp>
        <p:sp>
          <p:nvSpPr>
            <p:cNvPr id="4" name="TextBox 3"/>
            <p:cNvSpPr txBox="1"/>
            <p:nvPr/>
          </p:nvSpPr>
          <p:spPr>
            <a:xfrm>
              <a:off x="228600" y="2680157"/>
              <a:ext cx="1676399" cy="430887"/>
            </a:xfrm>
            <a:prstGeom prst="rect">
              <a:avLst/>
            </a:prstGeom>
            <a:noFill/>
          </p:spPr>
          <p:txBody>
            <a:bodyPr wrap="square" rtlCol="0" anchor="ctr">
              <a:spAutoFit/>
            </a:bodyPr>
            <a:lstStyle/>
            <a:p>
              <a:pPr algn="ctr"/>
              <a:r>
                <a:rPr lang="en-US" sz="3600">
                  <a:solidFill>
                    <a:schemeClr val="bg1"/>
                  </a:solidFill>
                  <a:latin typeface="+mj-lt"/>
                </a:rPr>
                <a:t>10000000</a:t>
              </a:r>
            </a:p>
          </p:txBody>
        </p:sp>
      </p:grpSp>
      <p:grpSp>
        <p:nvGrpSpPr>
          <p:cNvPr id="6" name="Group 5"/>
          <p:cNvGrpSpPr/>
          <p:nvPr/>
        </p:nvGrpSpPr>
        <p:grpSpPr>
          <a:xfrm>
            <a:off x="5166310" y="3941991"/>
            <a:ext cx="2523395" cy="914400"/>
            <a:chOff x="1905001" y="2590800"/>
            <a:chExt cx="1682263" cy="609600"/>
          </a:xfrm>
        </p:grpSpPr>
        <p:sp>
          <p:nvSpPr>
            <p:cNvPr id="11" name="Rectangle 10"/>
            <p:cNvSpPr/>
            <p:nvPr/>
          </p:nvSpPr>
          <p:spPr bwMode="auto">
            <a:xfrm>
              <a:off x="1910864" y="2590800"/>
              <a:ext cx="1676400" cy="609600"/>
            </a:xfrm>
            <a:prstGeom prst="rect">
              <a:avLst/>
            </a:prstGeom>
            <a:solidFill>
              <a:schemeClr val="accent1"/>
            </a:solidFill>
            <a:ln w="28575" cap="flat" cmpd="sng" algn="ctr">
              <a:solidFill>
                <a:schemeClr val="tx1"/>
              </a:solidFill>
              <a:prstDash val="solid"/>
              <a:round/>
              <a:headEnd type="none" w="med" len="med"/>
              <a:tailEnd type="none" w="med" len="med"/>
            </a:ln>
            <a:effectLst/>
          </p:spPr>
          <p:txBody>
            <a:bodyPr vert="horz" wrap="none" lIns="137160" tIns="68580" rIns="137160" bIns="68580" numCol="1" rtlCol="0" anchor="t" anchorCtr="0" compatLnSpc="1">
              <a:prstTxWarp prst="textNoShape">
                <a:avLst/>
              </a:prstTxWarp>
              <a:noAutofit/>
            </a:bodyPr>
            <a:lstStyle/>
            <a:p>
              <a:pPr algn="ctr" defTabSz="1540670" fontAlgn="base">
                <a:lnSpc>
                  <a:spcPct val="85000"/>
                </a:lnSpc>
                <a:spcBef>
                  <a:spcPct val="0"/>
                </a:spcBef>
                <a:spcAft>
                  <a:spcPct val="0"/>
                </a:spcAft>
              </a:pPr>
              <a:endParaRPr lang="en-US" sz="3300" b="1">
                <a:solidFill>
                  <a:schemeClr val="bg1"/>
                </a:solidFill>
                <a:latin typeface="Arial Narrow" pitchFamily="34" charset="0"/>
              </a:endParaRPr>
            </a:p>
          </p:txBody>
        </p:sp>
        <p:sp>
          <p:nvSpPr>
            <p:cNvPr id="15" name="TextBox 14"/>
            <p:cNvSpPr txBox="1"/>
            <p:nvPr/>
          </p:nvSpPr>
          <p:spPr>
            <a:xfrm>
              <a:off x="1905001" y="2680157"/>
              <a:ext cx="1676399" cy="430887"/>
            </a:xfrm>
            <a:prstGeom prst="rect">
              <a:avLst/>
            </a:prstGeom>
            <a:noFill/>
          </p:spPr>
          <p:txBody>
            <a:bodyPr wrap="square" rtlCol="0" anchor="ctr">
              <a:spAutoFit/>
            </a:bodyPr>
            <a:lstStyle/>
            <a:p>
              <a:pPr algn="ctr"/>
              <a:r>
                <a:rPr lang="en-US" sz="3600">
                  <a:solidFill>
                    <a:schemeClr val="bg1"/>
                  </a:solidFill>
                  <a:latin typeface="+mj-lt"/>
                </a:rPr>
                <a:t>01000011</a:t>
              </a:r>
            </a:p>
          </p:txBody>
        </p:sp>
      </p:grpSp>
      <p:grpSp>
        <p:nvGrpSpPr>
          <p:cNvPr id="7" name="Group 6"/>
          <p:cNvGrpSpPr/>
          <p:nvPr/>
        </p:nvGrpSpPr>
        <p:grpSpPr>
          <a:xfrm>
            <a:off x="7672114" y="3941991"/>
            <a:ext cx="2538467" cy="914400"/>
            <a:chOff x="3575537" y="2590800"/>
            <a:chExt cx="1692311" cy="609600"/>
          </a:xfrm>
        </p:grpSpPr>
        <p:sp>
          <p:nvSpPr>
            <p:cNvPr id="12" name="Rectangle 11"/>
            <p:cNvSpPr/>
            <p:nvPr/>
          </p:nvSpPr>
          <p:spPr bwMode="auto">
            <a:xfrm>
              <a:off x="3591448" y="2590800"/>
              <a:ext cx="1676400" cy="609600"/>
            </a:xfrm>
            <a:prstGeom prst="rect">
              <a:avLst/>
            </a:prstGeom>
            <a:solidFill>
              <a:schemeClr val="accent1"/>
            </a:solidFill>
            <a:ln w="28575" cap="flat" cmpd="sng" algn="ctr">
              <a:solidFill>
                <a:schemeClr val="tx1"/>
              </a:solidFill>
              <a:prstDash val="solid"/>
              <a:round/>
              <a:headEnd type="none" w="med" len="med"/>
              <a:tailEnd type="none" w="med" len="med"/>
            </a:ln>
            <a:effectLst/>
          </p:spPr>
          <p:txBody>
            <a:bodyPr vert="horz" wrap="none" lIns="137160" tIns="68580" rIns="137160" bIns="68580" numCol="1" rtlCol="0" anchor="t" anchorCtr="0" compatLnSpc="1">
              <a:prstTxWarp prst="textNoShape">
                <a:avLst/>
              </a:prstTxWarp>
              <a:noAutofit/>
            </a:bodyPr>
            <a:lstStyle/>
            <a:p>
              <a:pPr algn="ctr" defTabSz="1540670" fontAlgn="base">
                <a:lnSpc>
                  <a:spcPct val="85000"/>
                </a:lnSpc>
                <a:spcBef>
                  <a:spcPct val="0"/>
                </a:spcBef>
                <a:spcAft>
                  <a:spcPct val="0"/>
                </a:spcAft>
              </a:pPr>
              <a:endParaRPr lang="en-US" sz="3300" b="1">
                <a:solidFill>
                  <a:schemeClr val="bg1"/>
                </a:solidFill>
                <a:latin typeface="Arial Narrow" pitchFamily="34" charset="0"/>
              </a:endParaRPr>
            </a:p>
          </p:txBody>
        </p:sp>
        <p:sp>
          <p:nvSpPr>
            <p:cNvPr id="16" name="TextBox 15"/>
            <p:cNvSpPr txBox="1"/>
            <p:nvPr/>
          </p:nvSpPr>
          <p:spPr>
            <a:xfrm>
              <a:off x="3575537" y="2680157"/>
              <a:ext cx="1676399" cy="430887"/>
            </a:xfrm>
            <a:prstGeom prst="rect">
              <a:avLst/>
            </a:prstGeom>
            <a:noFill/>
          </p:spPr>
          <p:txBody>
            <a:bodyPr wrap="square" rtlCol="0" anchor="ctr">
              <a:spAutoFit/>
            </a:bodyPr>
            <a:lstStyle/>
            <a:p>
              <a:pPr algn="ctr"/>
              <a:r>
                <a:rPr lang="en-US" sz="3600">
                  <a:solidFill>
                    <a:schemeClr val="bg1"/>
                  </a:solidFill>
                  <a:latin typeface="+mj-lt"/>
                </a:rPr>
                <a:t>00100110</a:t>
              </a:r>
            </a:p>
          </p:txBody>
        </p:sp>
      </p:grpSp>
      <p:grpSp>
        <p:nvGrpSpPr>
          <p:cNvPr id="8" name="Group 7"/>
          <p:cNvGrpSpPr/>
          <p:nvPr/>
        </p:nvGrpSpPr>
        <p:grpSpPr>
          <a:xfrm>
            <a:off x="10195510" y="3941991"/>
            <a:ext cx="2529671" cy="914400"/>
            <a:chOff x="5257801" y="2590800"/>
            <a:chExt cx="1686447" cy="609600"/>
          </a:xfrm>
        </p:grpSpPr>
        <p:sp>
          <p:nvSpPr>
            <p:cNvPr id="13" name="Rectangle 12"/>
            <p:cNvSpPr/>
            <p:nvPr/>
          </p:nvSpPr>
          <p:spPr bwMode="auto">
            <a:xfrm>
              <a:off x="5267848" y="2590800"/>
              <a:ext cx="1676400" cy="609600"/>
            </a:xfrm>
            <a:prstGeom prst="rect">
              <a:avLst/>
            </a:prstGeom>
            <a:solidFill>
              <a:schemeClr val="accent1"/>
            </a:solidFill>
            <a:ln w="28575" cap="flat" cmpd="sng" algn="ctr">
              <a:solidFill>
                <a:schemeClr val="tx1"/>
              </a:solidFill>
              <a:prstDash val="solid"/>
              <a:round/>
              <a:headEnd type="none" w="med" len="med"/>
              <a:tailEnd type="none" w="med" len="med"/>
            </a:ln>
            <a:effectLst/>
          </p:spPr>
          <p:txBody>
            <a:bodyPr vert="horz" wrap="none" lIns="137160" tIns="68580" rIns="137160" bIns="68580" numCol="1" rtlCol="0" anchor="t" anchorCtr="0" compatLnSpc="1">
              <a:prstTxWarp prst="textNoShape">
                <a:avLst/>
              </a:prstTxWarp>
              <a:noAutofit/>
            </a:bodyPr>
            <a:lstStyle/>
            <a:p>
              <a:pPr algn="ctr" defTabSz="1540670" fontAlgn="base">
                <a:lnSpc>
                  <a:spcPct val="85000"/>
                </a:lnSpc>
                <a:spcBef>
                  <a:spcPct val="0"/>
                </a:spcBef>
                <a:spcAft>
                  <a:spcPct val="0"/>
                </a:spcAft>
              </a:pPr>
              <a:endParaRPr lang="en-US" sz="3300" b="1">
                <a:solidFill>
                  <a:schemeClr val="bg1"/>
                </a:solidFill>
                <a:latin typeface="Arial Narrow" pitchFamily="34" charset="0"/>
              </a:endParaRPr>
            </a:p>
          </p:txBody>
        </p:sp>
        <p:sp>
          <p:nvSpPr>
            <p:cNvPr id="17" name="TextBox 16"/>
            <p:cNvSpPr txBox="1"/>
            <p:nvPr/>
          </p:nvSpPr>
          <p:spPr>
            <a:xfrm>
              <a:off x="5257801" y="2680157"/>
              <a:ext cx="1676399" cy="430887"/>
            </a:xfrm>
            <a:prstGeom prst="rect">
              <a:avLst/>
            </a:prstGeom>
            <a:noFill/>
          </p:spPr>
          <p:txBody>
            <a:bodyPr wrap="square" rtlCol="0" anchor="ctr">
              <a:spAutoFit/>
            </a:bodyPr>
            <a:lstStyle/>
            <a:p>
              <a:pPr algn="ctr"/>
              <a:r>
                <a:rPr lang="en-US" sz="3600" dirty="0">
                  <a:solidFill>
                    <a:schemeClr val="bg1"/>
                  </a:solidFill>
                  <a:latin typeface="+mj-lt"/>
                </a:rPr>
                <a:t>00010111</a:t>
              </a:r>
            </a:p>
          </p:txBody>
        </p:sp>
      </p:grpSp>
      <p:sp>
        <p:nvSpPr>
          <p:cNvPr id="21" name="TextBox 20"/>
          <p:cNvSpPr txBox="1"/>
          <p:nvPr/>
        </p:nvSpPr>
        <p:spPr>
          <a:xfrm>
            <a:off x="12888686" y="4076027"/>
            <a:ext cx="3657600" cy="646331"/>
          </a:xfrm>
          <a:prstGeom prst="rect">
            <a:avLst/>
          </a:prstGeom>
          <a:noFill/>
        </p:spPr>
        <p:txBody>
          <a:bodyPr wrap="square" rtlCol="0" anchor="ctr">
            <a:spAutoFit/>
          </a:bodyPr>
          <a:lstStyle/>
          <a:p>
            <a:r>
              <a:rPr lang="en-US" sz="3600" dirty="0">
                <a:latin typeface="+mj-lt"/>
              </a:rPr>
              <a:t>= 128.67.38.23</a:t>
            </a:r>
          </a:p>
        </p:txBody>
      </p:sp>
      <p:grpSp>
        <p:nvGrpSpPr>
          <p:cNvPr id="9" name="Group 8">
            <a:extLst>
              <a:ext uri="{FF2B5EF4-FFF2-40B4-BE49-F238E27FC236}">
                <a16:creationId xmlns:a16="http://schemas.microsoft.com/office/drawing/2014/main" id="{FBFEF225-E7B7-CD60-278C-0E6A045C50EF}"/>
              </a:ext>
            </a:extLst>
          </p:cNvPr>
          <p:cNvGrpSpPr/>
          <p:nvPr/>
        </p:nvGrpSpPr>
        <p:grpSpPr>
          <a:xfrm>
            <a:off x="6463353" y="8507187"/>
            <a:ext cx="4015571" cy="1306284"/>
            <a:chOff x="7923383" y="8584244"/>
            <a:chExt cx="4015571" cy="1306284"/>
          </a:xfrm>
          <a:solidFill>
            <a:schemeClr val="accent1">
              <a:lumMod val="20000"/>
              <a:lumOff val="80000"/>
            </a:schemeClr>
          </a:solidFill>
        </p:grpSpPr>
        <p:sp>
          <p:nvSpPr>
            <p:cNvPr id="24" name="Rectangle 23"/>
            <p:cNvSpPr/>
            <p:nvPr/>
          </p:nvSpPr>
          <p:spPr bwMode="auto">
            <a:xfrm>
              <a:off x="7923383" y="8801100"/>
              <a:ext cx="4015571" cy="914400"/>
            </a:xfrm>
            <a:prstGeom prst="rect">
              <a:avLst/>
            </a:prstGeom>
            <a:grpFill/>
            <a:ln w="28575" cap="flat" cmpd="sng" algn="ctr">
              <a:solidFill>
                <a:schemeClr val="tx1"/>
              </a:solidFill>
              <a:prstDash val="solid"/>
              <a:round/>
              <a:headEnd type="none" w="med" len="med"/>
              <a:tailEnd type="none" w="med" len="med"/>
            </a:ln>
            <a:effectLst/>
          </p:spPr>
          <p:txBody>
            <a:bodyPr vert="horz" wrap="none" lIns="137160" tIns="68580" rIns="137160" bIns="68580" numCol="1" rtlCol="0" anchor="t" anchorCtr="0" compatLnSpc="1">
              <a:prstTxWarp prst="textNoShape">
                <a:avLst/>
              </a:prstTxWarp>
              <a:noAutofit/>
            </a:bodyPr>
            <a:lstStyle/>
            <a:p>
              <a:pPr algn="ctr" defTabSz="1540670" fontAlgn="base">
                <a:lnSpc>
                  <a:spcPct val="85000"/>
                </a:lnSpc>
                <a:spcBef>
                  <a:spcPct val="0"/>
                </a:spcBef>
                <a:spcAft>
                  <a:spcPct val="0"/>
                </a:spcAft>
              </a:pPr>
              <a:endParaRPr lang="en-US" sz="3300" b="1" dirty="0">
                <a:latin typeface="Arial Narrow" pitchFamily="34" charset="0"/>
              </a:endParaRPr>
            </a:p>
          </p:txBody>
        </p:sp>
        <p:sp>
          <p:nvSpPr>
            <p:cNvPr id="25" name="TextBox 24"/>
            <p:cNvSpPr txBox="1"/>
            <p:nvPr/>
          </p:nvSpPr>
          <p:spPr>
            <a:xfrm>
              <a:off x="9752183" y="8935136"/>
              <a:ext cx="2171699" cy="646331"/>
            </a:xfrm>
            <a:prstGeom prst="rect">
              <a:avLst/>
            </a:prstGeom>
            <a:grpFill/>
          </p:spPr>
          <p:txBody>
            <a:bodyPr wrap="square" rtlCol="0" anchor="ctr">
              <a:spAutoFit/>
            </a:bodyPr>
            <a:lstStyle/>
            <a:p>
              <a:pPr algn="r"/>
              <a:r>
                <a:rPr lang="en-US" sz="3600" dirty="0">
                  <a:solidFill>
                    <a:schemeClr val="bg1"/>
                  </a:solidFill>
                  <a:latin typeface="+mj-lt"/>
                </a:rPr>
                <a:t>HOSTID</a:t>
              </a:r>
            </a:p>
          </p:txBody>
        </p:sp>
        <p:sp>
          <p:nvSpPr>
            <p:cNvPr id="33" name="TextBox 32"/>
            <p:cNvSpPr txBox="1"/>
            <p:nvPr/>
          </p:nvSpPr>
          <p:spPr>
            <a:xfrm>
              <a:off x="7923383" y="8935136"/>
              <a:ext cx="1714500" cy="646331"/>
            </a:xfrm>
            <a:prstGeom prst="rect">
              <a:avLst/>
            </a:prstGeom>
            <a:grpFill/>
          </p:spPr>
          <p:txBody>
            <a:bodyPr wrap="square" rtlCol="0" anchor="ctr">
              <a:spAutoFit/>
            </a:bodyPr>
            <a:lstStyle/>
            <a:p>
              <a:r>
                <a:rPr lang="en-US" sz="3600">
                  <a:solidFill>
                    <a:schemeClr val="bg1"/>
                  </a:solidFill>
                  <a:latin typeface="+mj-lt"/>
                </a:rPr>
                <a:t>NETID</a:t>
              </a:r>
            </a:p>
          </p:txBody>
        </p:sp>
        <p:sp>
          <p:nvSpPr>
            <p:cNvPr id="2" name="Freeform 1">
              <a:extLst>
                <a:ext uri="{FF2B5EF4-FFF2-40B4-BE49-F238E27FC236}">
                  <a16:creationId xmlns:a16="http://schemas.microsoft.com/office/drawing/2014/main" id="{8C71777A-712E-7326-AEBD-4292A6878160}"/>
                </a:ext>
              </a:extLst>
            </p:cNvPr>
            <p:cNvSpPr/>
            <p:nvPr/>
          </p:nvSpPr>
          <p:spPr>
            <a:xfrm>
              <a:off x="9637883" y="8584244"/>
              <a:ext cx="459114" cy="1306284"/>
            </a:xfrm>
            <a:custGeom>
              <a:avLst/>
              <a:gdLst>
                <a:gd name="connsiteX0" fmla="*/ 84841 w 509937"/>
                <a:gd name="connsiteY0" fmla="*/ 0 h 923827"/>
                <a:gd name="connsiteX1" fmla="*/ 471340 w 509937"/>
                <a:gd name="connsiteY1" fmla="*/ 207390 h 923827"/>
                <a:gd name="connsiteX2" fmla="*/ 131975 w 509937"/>
                <a:gd name="connsiteY2" fmla="*/ 348792 h 923827"/>
                <a:gd name="connsiteX3" fmla="*/ 509047 w 509937"/>
                <a:gd name="connsiteY3" fmla="*/ 716437 h 923827"/>
                <a:gd name="connsiteX4" fmla="*/ 0 w 509937"/>
                <a:gd name="connsiteY4" fmla="*/ 923827 h 923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937" h="923827">
                  <a:moveTo>
                    <a:pt x="84841" y="0"/>
                  </a:moveTo>
                  <a:cubicBezTo>
                    <a:pt x="274162" y="74629"/>
                    <a:pt x="463484" y="149258"/>
                    <a:pt x="471340" y="207390"/>
                  </a:cubicBezTo>
                  <a:cubicBezTo>
                    <a:pt x="479196" y="265522"/>
                    <a:pt x="125691" y="263951"/>
                    <a:pt x="131975" y="348792"/>
                  </a:cubicBezTo>
                  <a:cubicBezTo>
                    <a:pt x="138260" y="433633"/>
                    <a:pt x="531043" y="620598"/>
                    <a:pt x="509047" y="716437"/>
                  </a:cubicBezTo>
                  <a:cubicBezTo>
                    <a:pt x="487051" y="812276"/>
                    <a:pt x="243525" y="868051"/>
                    <a:pt x="0" y="923827"/>
                  </a:cubicBezTo>
                </a:path>
              </a:pathLst>
            </a:cu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845677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F89AE68-48FF-AF66-FC8A-64B2FBD195CA}"/>
              </a:ext>
            </a:extLst>
          </p:cNvPr>
          <p:cNvSpPr txBox="1"/>
          <p:nvPr/>
        </p:nvSpPr>
        <p:spPr>
          <a:xfrm>
            <a:off x="2260491" y="4260277"/>
            <a:ext cx="14300739" cy="1384995"/>
          </a:xfrm>
          <a:prstGeom prst="rect">
            <a:avLst/>
          </a:prstGeom>
          <a:noFill/>
        </p:spPr>
        <p:txBody>
          <a:bodyPr wrap="square" rtlCol="0">
            <a:spAutoFit/>
          </a:bodyPr>
          <a:lstStyle/>
          <a:p>
            <a:r>
              <a:rPr lang="en-US" sz="2800" dirty="0">
                <a:latin typeface="Andale Mono" panose="020B0509000000000004" pitchFamily="49" charset="0"/>
              </a:rPr>
              <a:t>10000000 01000011 00100110 00010111 = 128. 67. 38.23  (</a:t>
            </a:r>
            <a:r>
              <a:rPr lang="en-US" sz="2800" b="1" dirty="0">
                <a:latin typeface="Andale Mono" panose="020B0509000000000004" pitchFamily="49" charset="0"/>
              </a:rPr>
              <a:t>Address</a:t>
            </a:r>
            <a:r>
              <a:rPr lang="en-US" sz="2800" dirty="0">
                <a:latin typeface="Andale Mono" panose="020B0509000000000004" pitchFamily="49" charset="0"/>
              </a:rPr>
              <a:t>)</a:t>
            </a:r>
          </a:p>
          <a:p>
            <a:r>
              <a:rPr lang="en-US" sz="2800" dirty="0">
                <a:latin typeface="Andale Mono" panose="020B0509000000000004" pitchFamily="49" charset="0"/>
              </a:rPr>
              <a:t>11111111 11111111 11111111 00000000 = 255.255.255. 0  (</a:t>
            </a:r>
            <a:r>
              <a:rPr lang="en-US" sz="2800" b="1" dirty="0">
                <a:latin typeface="Andale Mono" panose="020B0509000000000004" pitchFamily="49" charset="0"/>
              </a:rPr>
              <a:t>Mask</a:t>
            </a:r>
            <a:r>
              <a:rPr lang="en-US" sz="2800" dirty="0">
                <a:latin typeface="Andale Mono" panose="020B0509000000000004" pitchFamily="49" charset="0"/>
              </a:rPr>
              <a:t>)</a:t>
            </a:r>
          </a:p>
          <a:p>
            <a:endParaRPr lang="en-US" sz="2800" dirty="0">
              <a:latin typeface="Andale Mono" panose="020B0509000000000004" pitchFamily="49" charset="0"/>
            </a:endParaRPr>
          </a:p>
        </p:txBody>
      </p:sp>
      <p:sp>
        <p:nvSpPr>
          <p:cNvPr id="86020" name="Rectangle 3"/>
          <p:cNvSpPr>
            <a:spLocks noGrp="1" noChangeArrowheads="1"/>
          </p:cNvSpPr>
          <p:nvPr>
            <p:ph idx="1"/>
          </p:nvPr>
        </p:nvSpPr>
        <p:spPr>
          <a:xfrm>
            <a:off x="1257300" y="2193130"/>
            <a:ext cx="15773400" cy="7889083"/>
          </a:xfrm>
        </p:spPr>
        <p:txBody>
          <a:bodyPr>
            <a:normAutofit/>
          </a:bodyPr>
          <a:lstStyle/>
          <a:p>
            <a:r>
              <a:rPr lang="en-US" dirty="0"/>
              <a:t>Subnet masks are all over network diagrams. A few points:</a:t>
            </a:r>
          </a:p>
          <a:p>
            <a:pPr lvl="1"/>
            <a:r>
              <a:rPr lang="en-US" dirty="0"/>
              <a:t>Addresses are always assigned with their network mask:</a:t>
            </a:r>
          </a:p>
          <a:p>
            <a:pPr lvl="1"/>
            <a:r>
              <a:rPr lang="en-US" dirty="0"/>
              <a:t>The mask defines the split between NETID and HOSTID.</a:t>
            </a:r>
          </a:p>
          <a:p>
            <a:pPr lvl="1"/>
            <a:endParaRPr lang="en-US" dirty="0"/>
          </a:p>
          <a:p>
            <a:pPr lvl="1"/>
            <a:endParaRPr lang="en-US" dirty="0"/>
          </a:p>
          <a:p>
            <a:endParaRPr lang="en-US" sz="1000" dirty="0"/>
          </a:p>
          <a:p>
            <a:r>
              <a:rPr lang="en-US" dirty="0"/>
              <a:t>A newer, better, easier way to say this is with “slash” notation:</a:t>
            </a:r>
          </a:p>
          <a:p>
            <a:endParaRPr lang="en-US" sz="1000" dirty="0"/>
          </a:p>
          <a:p>
            <a:endParaRPr lang="en-US" dirty="0"/>
          </a:p>
          <a:p>
            <a:r>
              <a:rPr lang="en-US" dirty="0"/>
              <a:t>We see both types of notation in the field</a:t>
            </a:r>
          </a:p>
          <a:p>
            <a:r>
              <a:rPr lang="en-US" dirty="0"/>
              <a:t>Either way, this is clearly HOST 23 on NET 128.67.38.0 </a:t>
            </a:r>
          </a:p>
          <a:p>
            <a:r>
              <a:rPr lang="en-US" dirty="0"/>
              <a:t>That’s it! Now you know about subnet masks!</a:t>
            </a:r>
          </a:p>
        </p:txBody>
      </p:sp>
      <p:sp>
        <p:nvSpPr>
          <p:cNvPr id="86019" name="Rectangle 2"/>
          <p:cNvSpPr>
            <a:spLocks noGrp="1" noChangeArrowheads="1"/>
          </p:cNvSpPr>
          <p:nvPr>
            <p:ph type="title"/>
          </p:nvPr>
        </p:nvSpPr>
        <p:spPr/>
        <p:txBody>
          <a:bodyPr/>
          <a:lstStyle/>
          <a:p>
            <a:r>
              <a:rPr lang="en-US" dirty="0"/>
              <a:t>Subnet Masks</a:t>
            </a:r>
          </a:p>
        </p:txBody>
      </p:sp>
      <p:sp>
        <p:nvSpPr>
          <p:cNvPr id="26" name="TextBox 25">
            <a:extLst>
              <a:ext uri="{FF2B5EF4-FFF2-40B4-BE49-F238E27FC236}">
                <a16:creationId xmlns:a16="http://schemas.microsoft.com/office/drawing/2014/main" id="{711C14B6-5C14-AAE3-BE6E-143CD63C1068}"/>
              </a:ext>
            </a:extLst>
          </p:cNvPr>
          <p:cNvSpPr txBox="1"/>
          <p:nvPr/>
        </p:nvSpPr>
        <p:spPr>
          <a:xfrm>
            <a:off x="2260491" y="6474925"/>
            <a:ext cx="14300739" cy="954107"/>
          </a:xfrm>
          <a:prstGeom prst="rect">
            <a:avLst/>
          </a:prstGeom>
          <a:noFill/>
        </p:spPr>
        <p:txBody>
          <a:bodyPr wrap="square" rtlCol="0">
            <a:spAutoFit/>
          </a:bodyPr>
          <a:lstStyle/>
          <a:p>
            <a:r>
              <a:rPr lang="en-US" sz="2800" dirty="0">
                <a:latin typeface="Andale Mono" panose="020B0509000000000004" pitchFamily="49" charset="0"/>
              </a:rPr>
              <a:t>10000000 01000011 00100110 00010111 = 128.67.38.23/24</a:t>
            </a:r>
          </a:p>
          <a:p>
            <a:endParaRPr lang="en-US" sz="2800" dirty="0">
              <a:latin typeface="Andale Mono" panose="020B0509000000000004" pitchFamily="49" charset="0"/>
            </a:endParaRPr>
          </a:p>
        </p:txBody>
      </p:sp>
      <p:sp>
        <p:nvSpPr>
          <p:cNvPr id="20" name="Rectangle 19">
            <a:extLst>
              <a:ext uri="{FF2B5EF4-FFF2-40B4-BE49-F238E27FC236}">
                <a16:creationId xmlns:a16="http://schemas.microsoft.com/office/drawing/2014/main" id="{F910DC1C-41E5-9C79-9023-AD147F3D49AC}"/>
              </a:ext>
            </a:extLst>
          </p:cNvPr>
          <p:cNvSpPr/>
          <p:nvPr/>
        </p:nvSpPr>
        <p:spPr>
          <a:xfrm>
            <a:off x="2213997" y="6497620"/>
            <a:ext cx="5751394" cy="461665"/>
          </a:xfrm>
          <a:prstGeom prst="rect">
            <a:avLst/>
          </a:prstGeom>
          <a:solidFill>
            <a:srgbClr val="FF0000">
              <a:alpha val="827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EBC9050-C285-F5D0-BA47-70886BC514E9}"/>
              </a:ext>
            </a:extLst>
          </p:cNvPr>
          <p:cNvSpPr/>
          <p:nvPr/>
        </p:nvSpPr>
        <p:spPr>
          <a:xfrm>
            <a:off x="8025861" y="6497620"/>
            <a:ext cx="1800065" cy="461665"/>
          </a:xfrm>
          <a:prstGeom prst="rect">
            <a:avLst/>
          </a:prstGeom>
          <a:solidFill>
            <a:srgbClr val="92D050">
              <a:alpha val="724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CD8AF0D-45AE-5E93-84D3-6C005BA818B1}"/>
              </a:ext>
            </a:extLst>
          </p:cNvPr>
          <p:cNvSpPr txBox="1"/>
          <p:nvPr/>
        </p:nvSpPr>
        <p:spPr>
          <a:xfrm>
            <a:off x="4773478" y="6998363"/>
            <a:ext cx="1890793" cy="461665"/>
          </a:xfrm>
          <a:prstGeom prst="rect">
            <a:avLst/>
          </a:prstGeom>
          <a:noFill/>
        </p:spPr>
        <p:txBody>
          <a:bodyPr wrap="square" rtlCol="0">
            <a:spAutoFit/>
          </a:bodyPr>
          <a:lstStyle/>
          <a:p>
            <a:r>
              <a:rPr lang="en-US" sz="2400" dirty="0"/>
              <a:t>NETID</a:t>
            </a:r>
            <a:endParaRPr lang="en-US" dirty="0"/>
          </a:p>
        </p:txBody>
      </p:sp>
      <p:sp>
        <p:nvSpPr>
          <p:cNvPr id="30" name="TextBox 29">
            <a:extLst>
              <a:ext uri="{FF2B5EF4-FFF2-40B4-BE49-F238E27FC236}">
                <a16:creationId xmlns:a16="http://schemas.microsoft.com/office/drawing/2014/main" id="{9714D8BB-42FA-A7B3-EB6B-F6FF8DA6C80D}"/>
              </a:ext>
            </a:extLst>
          </p:cNvPr>
          <p:cNvSpPr txBox="1"/>
          <p:nvPr/>
        </p:nvSpPr>
        <p:spPr>
          <a:xfrm>
            <a:off x="8415580" y="6998363"/>
            <a:ext cx="1890793" cy="461665"/>
          </a:xfrm>
          <a:prstGeom prst="rect">
            <a:avLst/>
          </a:prstGeom>
          <a:noFill/>
        </p:spPr>
        <p:txBody>
          <a:bodyPr wrap="square" rtlCol="0">
            <a:spAutoFit/>
          </a:bodyPr>
          <a:lstStyle/>
          <a:p>
            <a:r>
              <a:rPr lang="en-US" sz="2400" dirty="0"/>
              <a:t>HOSTID</a:t>
            </a:r>
            <a:endParaRPr lang="en-US" dirty="0"/>
          </a:p>
        </p:txBody>
      </p:sp>
      <p:sp>
        <p:nvSpPr>
          <p:cNvPr id="31" name="Rectangle 30">
            <a:extLst>
              <a:ext uri="{FF2B5EF4-FFF2-40B4-BE49-F238E27FC236}">
                <a16:creationId xmlns:a16="http://schemas.microsoft.com/office/drawing/2014/main" id="{FCAC4DDD-DEDE-9443-8421-BE1EAB7D9903}"/>
              </a:ext>
            </a:extLst>
          </p:cNvPr>
          <p:cNvSpPr/>
          <p:nvPr/>
        </p:nvSpPr>
        <p:spPr>
          <a:xfrm>
            <a:off x="2213997" y="4260277"/>
            <a:ext cx="5751394" cy="959076"/>
          </a:xfrm>
          <a:prstGeom prst="rect">
            <a:avLst/>
          </a:prstGeom>
          <a:solidFill>
            <a:srgbClr val="FF0000">
              <a:alpha val="827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AF9118D-F58A-9DFD-B6EA-A56F387D7C4B}"/>
              </a:ext>
            </a:extLst>
          </p:cNvPr>
          <p:cNvSpPr/>
          <p:nvPr/>
        </p:nvSpPr>
        <p:spPr>
          <a:xfrm>
            <a:off x="8025861" y="4260277"/>
            <a:ext cx="1800065" cy="959076"/>
          </a:xfrm>
          <a:prstGeom prst="rect">
            <a:avLst/>
          </a:prstGeom>
          <a:solidFill>
            <a:srgbClr val="92D050">
              <a:alpha val="724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7969AB35-B589-40FE-9A60-2953CEF37623}"/>
              </a:ext>
            </a:extLst>
          </p:cNvPr>
          <p:cNvSpPr txBox="1"/>
          <p:nvPr/>
        </p:nvSpPr>
        <p:spPr>
          <a:xfrm>
            <a:off x="4773478" y="5258430"/>
            <a:ext cx="1890793" cy="461665"/>
          </a:xfrm>
          <a:prstGeom prst="rect">
            <a:avLst/>
          </a:prstGeom>
          <a:noFill/>
        </p:spPr>
        <p:txBody>
          <a:bodyPr wrap="square" rtlCol="0">
            <a:spAutoFit/>
          </a:bodyPr>
          <a:lstStyle/>
          <a:p>
            <a:r>
              <a:rPr lang="en-US" sz="2400" dirty="0"/>
              <a:t>NETID</a:t>
            </a:r>
            <a:endParaRPr lang="en-US" dirty="0"/>
          </a:p>
        </p:txBody>
      </p:sp>
      <p:sp>
        <p:nvSpPr>
          <p:cNvPr id="35" name="TextBox 34">
            <a:extLst>
              <a:ext uri="{FF2B5EF4-FFF2-40B4-BE49-F238E27FC236}">
                <a16:creationId xmlns:a16="http://schemas.microsoft.com/office/drawing/2014/main" id="{8C049D5A-D1F7-9AED-2ABE-0B5EF42B8864}"/>
              </a:ext>
            </a:extLst>
          </p:cNvPr>
          <p:cNvSpPr txBox="1"/>
          <p:nvPr/>
        </p:nvSpPr>
        <p:spPr>
          <a:xfrm>
            <a:off x="8415580" y="5258430"/>
            <a:ext cx="1890793" cy="461665"/>
          </a:xfrm>
          <a:prstGeom prst="rect">
            <a:avLst/>
          </a:prstGeom>
          <a:noFill/>
        </p:spPr>
        <p:txBody>
          <a:bodyPr wrap="square" rtlCol="0">
            <a:spAutoFit/>
          </a:bodyPr>
          <a:lstStyle/>
          <a:p>
            <a:r>
              <a:rPr lang="en-US" sz="2400" dirty="0"/>
              <a:t>HOSTID</a:t>
            </a:r>
            <a:endParaRPr lang="en-US" dirty="0"/>
          </a:p>
        </p:txBody>
      </p:sp>
      <p:sp>
        <p:nvSpPr>
          <p:cNvPr id="36" name="Rectangle 35">
            <a:extLst>
              <a:ext uri="{FF2B5EF4-FFF2-40B4-BE49-F238E27FC236}">
                <a16:creationId xmlns:a16="http://schemas.microsoft.com/office/drawing/2014/main" id="{072ED363-2558-D8E5-8D3B-FBDA97D49007}"/>
              </a:ext>
            </a:extLst>
          </p:cNvPr>
          <p:cNvSpPr/>
          <p:nvPr/>
        </p:nvSpPr>
        <p:spPr>
          <a:xfrm>
            <a:off x="13003077" y="6497620"/>
            <a:ext cx="713707" cy="461665"/>
          </a:xfrm>
          <a:prstGeom prst="rect">
            <a:avLst/>
          </a:prstGeom>
          <a:solidFill>
            <a:srgbClr val="FF0000">
              <a:alpha val="827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F90B4219-F6DB-0857-E9B1-CA91E485327D}"/>
              </a:ext>
            </a:extLst>
          </p:cNvPr>
          <p:cNvSpPr txBox="1"/>
          <p:nvPr/>
        </p:nvSpPr>
        <p:spPr>
          <a:xfrm>
            <a:off x="12274652" y="6998363"/>
            <a:ext cx="2324751" cy="461665"/>
          </a:xfrm>
          <a:prstGeom prst="rect">
            <a:avLst/>
          </a:prstGeom>
          <a:noFill/>
        </p:spPr>
        <p:txBody>
          <a:bodyPr wrap="square" rtlCol="0">
            <a:spAutoFit/>
          </a:bodyPr>
          <a:lstStyle/>
          <a:p>
            <a:r>
              <a:rPr lang="en-US" sz="2400" dirty="0"/>
              <a:t>Length of NETID</a:t>
            </a:r>
            <a:endParaRPr lang="en-US" dirty="0"/>
          </a:p>
        </p:txBody>
      </p:sp>
    </p:spTree>
    <p:custDataLst>
      <p:tags r:id="rId1"/>
    </p:custDataLst>
    <p:extLst>
      <p:ext uri="{BB962C8B-B14F-4D97-AF65-F5344CB8AC3E}">
        <p14:creationId xmlns:p14="http://schemas.microsoft.com/office/powerpoint/2010/main" val="416456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loud 39">
            <a:extLst>
              <a:ext uri="{FF2B5EF4-FFF2-40B4-BE49-F238E27FC236}">
                <a16:creationId xmlns:a16="http://schemas.microsoft.com/office/drawing/2014/main" id="{5681BD5F-8966-081F-B14E-B1306D424062}"/>
              </a:ext>
            </a:extLst>
          </p:cNvPr>
          <p:cNvSpPr/>
          <p:nvPr/>
        </p:nvSpPr>
        <p:spPr bwMode="auto">
          <a:xfrm>
            <a:off x="14691830" y="8282468"/>
            <a:ext cx="4286527" cy="2544822"/>
          </a:xfrm>
          <a:prstGeom prst="cloud">
            <a:avLst/>
          </a:prstGeom>
          <a:solidFill>
            <a:schemeClr val="accent1">
              <a:lumMod val="20000"/>
              <a:lumOff val="80000"/>
            </a:schemeClr>
          </a:solidFill>
          <a:ln w="28575" cap="flat" cmpd="sng" algn="ctr">
            <a:solidFill>
              <a:schemeClr val="accent1"/>
            </a:solidFill>
            <a:prstDash val="solid"/>
            <a:round/>
            <a:headEnd type="none" w="med" len="med"/>
            <a:tailEnd type="none" w="med" len="med"/>
          </a:ln>
          <a:effectLst/>
        </p:spPr>
        <p:txBody>
          <a:bodyPr vert="horz" wrap="none" lIns="137160" tIns="68580" rIns="137160" bIns="68580" numCol="1" rtlCol="0" anchor="t" anchorCtr="0" compatLnSpc="1">
            <a:prstTxWarp prst="textNoShape">
              <a:avLst/>
            </a:prstTxWarp>
            <a:noAutofit/>
          </a:bodyPr>
          <a:lstStyle/>
          <a:p>
            <a:pPr algn="ctr" defTabSz="1540670" fontAlgn="base">
              <a:lnSpc>
                <a:spcPct val="85000"/>
              </a:lnSpc>
              <a:spcBef>
                <a:spcPct val="0"/>
              </a:spcBef>
              <a:spcAft>
                <a:spcPct val="0"/>
              </a:spcAft>
            </a:pPr>
            <a:r>
              <a:rPr lang="en-US" sz="3300" dirty="0">
                <a:solidFill>
                  <a:schemeClr val="accent2"/>
                </a:solidFill>
                <a:latin typeface="Arial Narrow" pitchFamily="34" charset="0"/>
              </a:rPr>
              <a:t>Rest of the </a:t>
            </a:r>
            <a:br>
              <a:rPr lang="en-US" sz="3300" dirty="0">
                <a:solidFill>
                  <a:schemeClr val="accent2"/>
                </a:solidFill>
                <a:latin typeface="Arial Narrow" pitchFamily="34" charset="0"/>
              </a:rPr>
            </a:br>
            <a:r>
              <a:rPr lang="en-US" sz="3300" dirty="0">
                <a:solidFill>
                  <a:schemeClr val="accent2"/>
                </a:solidFill>
                <a:latin typeface="Arial Narrow" pitchFamily="34" charset="0"/>
              </a:rPr>
              <a:t>Internet</a:t>
            </a:r>
          </a:p>
        </p:txBody>
      </p:sp>
      <p:sp>
        <p:nvSpPr>
          <p:cNvPr id="22" name="Cloud 21"/>
          <p:cNvSpPr/>
          <p:nvPr/>
        </p:nvSpPr>
        <p:spPr bwMode="auto">
          <a:xfrm>
            <a:off x="6089073" y="6604472"/>
            <a:ext cx="5340927" cy="3477742"/>
          </a:xfrm>
          <a:prstGeom prst="cloud">
            <a:avLst/>
          </a:prstGeom>
          <a:solidFill>
            <a:schemeClr val="accent1">
              <a:lumMod val="20000"/>
              <a:lumOff val="80000"/>
            </a:schemeClr>
          </a:solidFill>
          <a:ln w="28575" cap="flat" cmpd="sng" algn="ctr">
            <a:solidFill>
              <a:schemeClr val="accent1"/>
            </a:solidFill>
            <a:prstDash val="solid"/>
            <a:round/>
            <a:headEnd type="none" w="med" len="med"/>
            <a:tailEnd type="none" w="med" len="med"/>
          </a:ln>
          <a:effectLst/>
        </p:spPr>
        <p:txBody>
          <a:bodyPr vert="horz" wrap="none" lIns="137160" tIns="68580" rIns="137160" bIns="68580" numCol="1" rtlCol="0" anchor="t" anchorCtr="0" compatLnSpc="1">
            <a:prstTxWarp prst="textNoShape">
              <a:avLst/>
            </a:prstTxWarp>
            <a:noAutofit/>
          </a:bodyPr>
          <a:lstStyle/>
          <a:p>
            <a:pPr algn="ctr" defTabSz="1540670" fontAlgn="base">
              <a:lnSpc>
                <a:spcPct val="85000"/>
              </a:lnSpc>
              <a:spcBef>
                <a:spcPct val="0"/>
              </a:spcBef>
              <a:spcAft>
                <a:spcPct val="0"/>
              </a:spcAft>
            </a:pPr>
            <a:endParaRPr lang="en-US" sz="3300" b="1">
              <a:solidFill>
                <a:schemeClr val="accent2"/>
              </a:solidFill>
              <a:latin typeface="Arial Narrow" pitchFamily="34" charset="0"/>
            </a:endParaRPr>
          </a:p>
        </p:txBody>
      </p:sp>
      <p:sp>
        <p:nvSpPr>
          <p:cNvPr id="3" name="TextBox 2"/>
          <p:cNvSpPr txBox="1"/>
          <p:nvPr/>
        </p:nvSpPr>
        <p:spPr>
          <a:xfrm>
            <a:off x="7479378" y="7928197"/>
            <a:ext cx="2560316" cy="646331"/>
          </a:xfrm>
          <a:prstGeom prst="rect">
            <a:avLst/>
          </a:prstGeom>
          <a:solidFill>
            <a:schemeClr val="accent1">
              <a:lumMod val="20000"/>
              <a:lumOff val="80000"/>
            </a:schemeClr>
          </a:solidFill>
          <a:ln>
            <a:noFill/>
          </a:ln>
        </p:spPr>
        <p:txBody>
          <a:bodyPr wrap="none" rtlCol="0" anchor="ctr">
            <a:spAutoFit/>
          </a:bodyPr>
          <a:lstStyle/>
          <a:p>
            <a:r>
              <a:rPr lang="en-US" sz="3600" dirty="0">
                <a:solidFill>
                  <a:schemeClr val="accent2"/>
                </a:solidFill>
                <a:latin typeface="+mj-lt"/>
              </a:rPr>
              <a:t>191.1.0.0/16</a:t>
            </a:r>
          </a:p>
        </p:txBody>
      </p:sp>
      <p:sp>
        <p:nvSpPr>
          <p:cNvPr id="3826690" name="Rectangle 2"/>
          <p:cNvSpPr>
            <a:spLocks noGrp="1" noChangeArrowheads="1"/>
          </p:cNvSpPr>
          <p:nvPr>
            <p:ph type="title"/>
          </p:nvPr>
        </p:nvSpPr>
        <p:spPr/>
        <p:txBody>
          <a:bodyPr/>
          <a:lstStyle/>
          <a:p>
            <a:r>
              <a:rPr lang="en-US" altLang="en-US"/>
              <a:t>Subnetting and Supernetting/Aggregation</a:t>
            </a:r>
          </a:p>
        </p:txBody>
      </p:sp>
      <p:sp>
        <p:nvSpPr>
          <p:cNvPr id="3826691" name="Rectangle 3"/>
          <p:cNvSpPr>
            <a:spLocks noGrp="1" noChangeArrowheads="1"/>
          </p:cNvSpPr>
          <p:nvPr>
            <p:ph idx="1"/>
          </p:nvPr>
        </p:nvSpPr>
        <p:spPr>
          <a:xfrm>
            <a:off x="1257300" y="2193131"/>
            <a:ext cx="15773400" cy="4882228"/>
          </a:xfrm>
        </p:spPr>
        <p:txBody>
          <a:bodyPr/>
          <a:lstStyle/>
          <a:p>
            <a:r>
              <a:rPr lang="en-US" altLang="en-US" sz="3540" dirty="0"/>
              <a:t>The subnet mask determines how many bits of the address represent the network</a:t>
            </a:r>
          </a:p>
          <a:p>
            <a:r>
              <a:rPr lang="en-US" altLang="en-US" sz="3540" dirty="0"/>
              <a:t>Adding more “ones” in the subnet mask makes more networks possible; each network will have fewer hosts</a:t>
            </a:r>
          </a:p>
          <a:p>
            <a:r>
              <a:rPr lang="en-US" altLang="en-US" sz="3540" dirty="0"/>
              <a:t>Having fewer “ones” in the subnet mask means an address can represent multiple networks</a:t>
            </a:r>
          </a:p>
          <a:p>
            <a:r>
              <a:rPr lang="en-US" altLang="en-US" sz="3540" dirty="0"/>
              <a:t>Routers and firewalls use this to summarize</a:t>
            </a:r>
          </a:p>
        </p:txBody>
      </p:sp>
      <p:grpSp>
        <p:nvGrpSpPr>
          <p:cNvPr id="11" name="Group 10">
            <a:extLst>
              <a:ext uri="{FF2B5EF4-FFF2-40B4-BE49-F238E27FC236}">
                <a16:creationId xmlns:a16="http://schemas.microsoft.com/office/drawing/2014/main" id="{A201E563-859B-79E8-0A0C-B8478A46C93A}"/>
              </a:ext>
            </a:extLst>
          </p:cNvPr>
          <p:cNvGrpSpPr/>
          <p:nvPr/>
        </p:nvGrpSpPr>
        <p:grpSpPr>
          <a:xfrm>
            <a:off x="8629196" y="6972045"/>
            <a:ext cx="2171700" cy="1485900"/>
            <a:chOff x="653812" y="8115300"/>
            <a:chExt cx="2171700" cy="1485900"/>
          </a:xfrm>
        </p:grpSpPr>
        <p:sp>
          <p:nvSpPr>
            <p:cNvPr id="27" name="Cloud 26"/>
            <p:cNvSpPr/>
            <p:nvPr/>
          </p:nvSpPr>
          <p:spPr bwMode="auto">
            <a:xfrm>
              <a:off x="653812" y="8115300"/>
              <a:ext cx="2171700" cy="1485900"/>
            </a:xfrm>
            <a:prstGeom prst="cloud">
              <a:avLst/>
            </a:prstGeom>
            <a:solidFill>
              <a:schemeClr val="accent2">
                <a:lumMod val="60000"/>
                <a:lumOff val="40000"/>
              </a:schemeClr>
            </a:solidFill>
            <a:ln w="28575" cap="flat" cmpd="sng" algn="ctr">
              <a:solidFill>
                <a:schemeClr val="accent1">
                  <a:lumMod val="60000"/>
                  <a:lumOff val="40000"/>
                </a:schemeClr>
              </a:solidFill>
              <a:prstDash val="solid"/>
              <a:round/>
              <a:headEnd type="none" w="med" len="med"/>
              <a:tailEnd type="none" w="med" len="med"/>
            </a:ln>
            <a:effectLst/>
          </p:spPr>
          <p:txBody>
            <a:bodyPr vert="horz" wrap="none" lIns="137160" tIns="68580" rIns="137160" bIns="68580" numCol="1" rtlCol="0" anchor="t" anchorCtr="0" compatLnSpc="1">
              <a:prstTxWarp prst="textNoShape">
                <a:avLst/>
              </a:prstTxWarp>
              <a:noAutofit/>
            </a:bodyPr>
            <a:lstStyle/>
            <a:p>
              <a:pPr algn="ctr" defTabSz="1540670" fontAlgn="base">
                <a:lnSpc>
                  <a:spcPct val="85000"/>
                </a:lnSpc>
                <a:spcBef>
                  <a:spcPct val="0"/>
                </a:spcBef>
                <a:spcAft>
                  <a:spcPct val="0"/>
                </a:spcAft>
              </a:pPr>
              <a:endParaRPr lang="en-US" sz="3300" b="1">
                <a:solidFill>
                  <a:schemeClr val="bg1"/>
                </a:solidFill>
                <a:latin typeface="Arial Narrow" pitchFamily="34" charset="0"/>
              </a:endParaRPr>
            </a:p>
          </p:txBody>
        </p:sp>
        <p:sp>
          <p:nvSpPr>
            <p:cNvPr id="3826703" name="Text Box 15"/>
            <p:cNvSpPr txBox="1">
              <a:spLocks noChangeArrowheads="1"/>
            </p:cNvSpPr>
            <p:nvPr/>
          </p:nvSpPr>
          <p:spPr bwMode="auto">
            <a:xfrm>
              <a:off x="848271" y="8574528"/>
              <a:ext cx="1962397"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700" dirty="0">
                  <a:solidFill>
                    <a:schemeClr val="bg1"/>
                  </a:solidFill>
                  <a:latin typeface="+mj-lt"/>
                </a:rPr>
                <a:t>191.1.2.0/24</a:t>
              </a:r>
            </a:p>
          </p:txBody>
        </p:sp>
      </p:grpSp>
      <p:grpSp>
        <p:nvGrpSpPr>
          <p:cNvPr id="29" name="Group 28">
            <a:extLst>
              <a:ext uri="{FF2B5EF4-FFF2-40B4-BE49-F238E27FC236}">
                <a16:creationId xmlns:a16="http://schemas.microsoft.com/office/drawing/2014/main" id="{82B2465B-D867-8DA6-C02D-F2CC59DA02A4}"/>
              </a:ext>
            </a:extLst>
          </p:cNvPr>
          <p:cNvGrpSpPr/>
          <p:nvPr/>
        </p:nvGrpSpPr>
        <p:grpSpPr>
          <a:xfrm>
            <a:off x="7582325" y="8251362"/>
            <a:ext cx="2171700" cy="1485900"/>
            <a:chOff x="721754" y="7846568"/>
            <a:chExt cx="2171700" cy="1485900"/>
          </a:xfrm>
        </p:grpSpPr>
        <p:sp>
          <p:nvSpPr>
            <p:cNvPr id="30" name="Cloud 29">
              <a:extLst>
                <a:ext uri="{FF2B5EF4-FFF2-40B4-BE49-F238E27FC236}">
                  <a16:creationId xmlns:a16="http://schemas.microsoft.com/office/drawing/2014/main" id="{5AF7E389-E955-B345-63E9-FF7AF31266E4}"/>
                </a:ext>
              </a:extLst>
            </p:cNvPr>
            <p:cNvSpPr/>
            <p:nvPr/>
          </p:nvSpPr>
          <p:spPr bwMode="auto">
            <a:xfrm>
              <a:off x="721754" y="7846568"/>
              <a:ext cx="2171700" cy="1485900"/>
            </a:xfrm>
            <a:prstGeom prst="cloud">
              <a:avLst/>
            </a:prstGeom>
            <a:solidFill>
              <a:schemeClr val="accent2">
                <a:lumMod val="60000"/>
                <a:lumOff val="40000"/>
              </a:schemeClr>
            </a:solidFill>
            <a:ln w="28575" cap="flat" cmpd="sng" algn="ctr">
              <a:solidFill>
                <a:schemeClr val="accent1">
                  <a:lumMod val="60000"/>
                  <a:lumOff val="40000"/>
                </a:schemeClr>
              </a:solidFill>
              <a:prstDash val="solid"/>
              <a:round/>
              <a:headEnd type="none" w="med" len="med"/>
              <a:tailEnd type="none" w="med" len="med"/>
            </a:ln>
            <a:effectLst/>
          </p:spPr>
          <p:txBody>
            <a:bodyPr vert="horz" wrap="none" lIns="137160" tIns="68580" rIns="137160" bIns="68580" numCol="1" rtlCol="0" anchor="t" anchorCtr="0" compatLnSpc="1">
              <a:prstTxWarp prst="textNoShape">
                <a:avLst/>
              </a:prstTxWarp>
              <a:noAutofit/>
            </a:bodyPr>
            <a:lstStyle/>
            <a:p>
              <a:pPr algn="ctr" defTabSz="1540670" fontAlgn="base">
                <a:lnSpc>
                  <a:spcPct val="85000"/>
                </a:lnSpc>
                <a:spcBef>
                  <a:spcPct val="0"/>
                </a:spcBef>
                <a:spcAft>
                  <a:spcPct val="0"/>
                </a:spcAft>
              </a:pPr>
              <a:endParaRPr lang="en-US" sz="3300" b="1">
                <a:solidFill>
                  <a:schemeClr val="bg1"/>
                </a:solidFill>
                <a:latin typeface="Arial Narrow" pitchFamily="34" charset="0"/>
              </a:endParaRPr>
            </a:p>
          </p:txBody>
        </p:sp>
        <p:sp>
          <p:nvSpPr>
            <p:cNvPr id="31" name="Text Box 15">
              <a:extLst>
                <a:ext uri="{FF2B5EF4-FFF2-40B4-BE49-F238E27FC236}">
                  <a16:creationId xmlns:a16="http://schemas.microsoft.com/office/drawing/2014/main" id="{7F179187-E175-EC36-8356-5AE69CBF99E0}"/>
                </a:ext>
              </a:extLst>
            </p:cNvPr>
            <p:cNvSpPr txBox="1">
              <a:spLocks noChangeArrowheads="1"/>
            </p:cNvSpPr>
            <p:nvPr/>
          </p:nvSpPr>
          <p:spPr bwMode="auto">
            <a:xfrm>
              <a:off x="932723" y="8364025"/>
              <a:ext cx="1827744"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700" dirty="0">
                  <a:solidFill>
                    <a:schemeClr val="bg1"/>
                  </a:solidFill>
                  <a:latin typeface="+mj-lt"/>
                </a:rPr>
                <a:t>And so on…</a:t>
              </a:r>
            </a:p>
          </p:txBody>
        </p:sp>
      </p:grpSp>
      <p:grpSp>
        <p:nvGrpSpPr>
          <p:cNvPr id="10" name="Group 9">
            <a:extLst>
              <a:ext uri="{FF2B5EF4-FFF2-40B4-BE49-F238E27FC236}">
                <a16:creationId xmlns:a16="http://schemas.microsoft.com/office/drawing/2014/main" id="{B4222013-3394-24D9-CB35-A4B4F35A887F}"/>
              </a:ext>
            </a:extLst>
          </p:cNvPr>
          <p:cNvGrpSpPr/>
          <p:nvPr/>
        </p:nvGrpSpPr>
        <p:grpSpPr>
          <a:xfrm>
            <a:off x="6796676" y="6984071"/>
            <a:ext cx="2057400" cy="1485900"/>
            <a:chOff x="196612" y="6888144"/>
            <a:chExt cx="2057400" cy="1485900"/>
          </a:xfrm>
        </p:grpSpPr>
        <p:sp>
          <p:nvSpPr>
            <p:cNvPr id="5" name="Cloud 4"/>
            <p:cNvSpPr/>
            <p:nvPr/>
          </p:nvSpPr>
          <p:spPr bwMode="auto">
            <a:xfrm>
              <a:off x="196612" y="6888144"/>
              <a:ext cx="2057400" cy="1485900"/>
            </a:xfrm>
            <a:prstGeom prst="cloud">
              <a:avLst/>
            </a:prstGeom>
            <a:solidFill>
              <a:schemeClr val="accent2">
                <a:lumMod val="60000"/>
                <a:lumOff val="40000"/>
              </a:schemeClr>
            </a:solidFill>
            <a:ln w="28575" cap="flat" cmpd="sng" algn="ctr">
              <a:solidFill>
                <a:schemeClr val="accent1">
                  <a:lumMod val="60000"/>
                  <a:lumOff val="40000"/>
                </a:schemeClr>
              </a:solidFill>
              <a:prstDash val="solid"/>
              <a:round/>
              <a:headEnd type="none" w="med" len="med"/>
              <a:tailEnd type="none" w="med" len="med"/>
            </a:ln>
            <a:effectLst/>
          </p:spPr>
          <p:txBody>
            <a:bodyPr vert="horz" wrap="none" lIns="137160" tIns="68580" rIns="137160" bIns="68580" numCol="1" rtlCol="0" anchor="t" anchorCtr="0" compatLnSpc="1">
              <a:prstTxWarp prst="textNoShape">
                <a:avLst/>
              </a:prstTxWarp>
              <a:noAutofit/>
            </a:bodyPr>
            <a:lstStyle/>
            <a:p>
              <a:pPr algn="ctr" defTabSz="1540670" fontAlgn="base">
                <a:lnSpc>
                  <a:spcPct val="85000"/>
                </a:lnSpc>
                <a:spcBef>
                  <a:spcPct val="0"/>
                </a:spcBef>
                <a:spcAft>
                  <a:spcPct val="0"/>
                </a:spcAft>
              </a:pPr>
              <a:endParaRPr lang="en-US" sz="3300" b="1">
                <a:solidFill>
                  <a:schemeClr val="bg1"/>
                </a:solidFill>
                <a:latin typeface="Arial Narrow" pitchFamily="34" charset="0"/>
              </a:endParaRPr>
            </a:p>
          </p:txBody>
        </p:sp>
        <p:sp>
          <p:nvSpPr>
            <p:cNvPr id="3826701" name="Text Box 13"/>
            <p:cNvSpPr txBox="1">
              <a:spLocks noChangeArrowheads="1"/>
            </p:cNvSpPr>
            <p:nvPr/>
          </p:nvSpPr>
          <p:spPr bwMode="auto">
            <a:xfrm>
              <a:off x="291615" y="7364039"/>
              <a:ext cx="1962397"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700" dirty="0">
                  <a:solidFill>
                    <a:schemeClr val="bg1"/>
                  </a:solidFill>
                  <a:latin typeface="+mj-lt"/>
                </a:rPr>
                <a:t>191.1.1.0/24</a:t>
              </a:r>
            </a:p>
          </p:txBody>
        </p:sp>
      </p:grpSp>
      <p:grpSp>
        <p:nvGrpSpPr>
          <p:cNvPr id="13" name="Group 12">
            <a:extLst>
              <a:ext uri="{FF2B5EF4-FFF2-40B4-BE49-F238E27FC236}">
                <a16:creationId xmlns:a16="http://schemas.microsoft.com/office/drawing/2014/main" id="{C7C8FB08-6B9C-4788-762D-06B7D1C2D846}"/>
              </a:ext>
            </a:extLst>
          </p:cNvPr>
          <p:cNvGrpSpPr/>
          <p:nvPr/>
        </p:nvGrpSpPr>
        <p:grpSpPr>
          <a:xfrm>
            <a:off x="8474395" y="8174163"/>
            <a:ext cx="1943100" cy="945876"/>
            <a:chOff x="14221264" y="8195401"/>
            <a:chExt cx="1943100" cy="945876"/>
          </a:xfrm>
        </p:grpSpPr>
        <p:sp>
          <p:nvSpPr>
            <p:cNvPr id="26" name="Cloud 25"/>
            <p:cNvSpPr/>
            <p:nvPr/>
          </p:nvSpPr>
          <p:spPr bwMode="auto">
            <a:xfrm>
              <a:off x="14221264" y="8195401"/>
              <a:ext cx="1714500" cy="945876"/>
            </a:xfrm>
            <a:prstGeom prst="cloud">
              <a:avLst/>
            </a:prstGeom>
            <a:solidFill>
              <a:schemeClr val="accent2">
                <a:lumMod val="60000"/>
                <a:lumOff val="40000"/>
              </a:schemeClr>
            </a:solidFill>
            <a:ln w="28575" cap="flat" cmpd="sng" algn="ctr">
              <a:solidFill>
                <a:schemeClr val="accent1">
                  <a:lumMod val="60000"/>
                  <a:lumOff val="40000"/>
                </a:schemeClr>
              </a:solidFill>
              <a:prstDash val="solid"/>
              <a:round/>
              <a:headEnd type="none" w="med" len="med"/>
              <a:tailEnd type="none" w="med" len="med"/>
            </a:ln>
            <a:effectLst/>
          </p:spPr>
          <p:txBody>
            <a:bodyPr vert="horz" wrap="none" lIns="137160" tIns="68580" rIns="137160" bIns="68580" numCol="1" rtlCol="0" anchor="t" anchorCtr="0" compatLnSpc="1">
              <a:prstTxWarp prst="textNoShape">
                <a:avLst/>
              </a:prstTxWarp>
              <a:noAutofit/>
            </a:bodyPr>
            <a:lstStyle/>
            <a:p>
              <a:pPr algn="ctr" defTabSz="1540670" fontAlgn="base">
                <a:lnSpc>
                  <a:spcPct val="85000"/>
                </a:lnSpc>
                <a:spcBef>
                  <a:spcPct val="0"/>
                </a:spcBef>
                <a:spcAft>
                  <a:spcPct val="0"/>
                </a:spcAft>
              </a:pPr>
              <a:endParaRPr lang="en-US" sz="2000" b="1">
                <a:solidFill>
                  <a:schemeClr val="bg1"/>
                </a:solidFill>
                <a:latin typeface="Arial Narrow" pitchFamily="34" charset="0"/>
              </a:endParaRPr>
            </a:p>
          </p:txBody>
        </p:sp>
        <p:sp>
          <p:nvSpPr>
            <p:cNvPr id="3826702" name="Text Box 14"/>
            <p:cNvSpPr txBox="1">
              <a:spLocks noChangeArrowheads="1"/>
            </p:cNvSpPr>
            <p:nvPr/>
          </p:nvSpPr>
          <p:spPr bwMode="auto">
            <a:xfrm>
              <a:off x="14254779" y="8487192"/>
              <a:ext cx="190958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dirty="0">
                  <a:solidFill>
                    <a:schemeClr val="bg1"/>
                  </a:solidFill>
                  <a:latin typeface="+mj-lt"/>
                </a:rPr>
                <a:t>191.1.3.128/25</a:t>
              </a:r>
            </a:p>
          </p:txBody>
        </p:sp>
      </p:grpSp>
      <p:grpSp>
        <p:nvGrpSpPr>
          <p:cNvPr id="12" name="Group 11">
            <a:extLst>
              <a:ext uri="{FF2B5EF4-FFF2-40B4-BE49-F238E27FC236}">
                <a16:creationId xmlns:a16="http://schemas.microsoft.com/office/drawing/2014/main" id="{FDB375D2-E1B4-F3CF-0738-3B5A08FA6F82}"/>
              </a:ext>
            </a:extLst>
          </p:cNvPr>
          <p:cNvGrpSpPr/>
          <p:nvPr/>
        </p:nvGrpSpPr>
        <p:grpSpPr>
          <a:xfrm>
            <a:off x="7167606" y="8438488"/>
            <a:ext cx="1503938" cy="1022902"/>
            <a:chOff x="13574576" y="7026604"/>
            <a:chExt cx="1503938" cy="1022902"/>
          </a:xfrm>
        </p:grpSpPr>
        <p:sp>
          <p:nvSpPr>
            <p:cNvPr id="25" name="Cloud 24"/>
            <p:cNvSpPr/>
            <p:nvPr/>
          </p:nvSpPr>
          <p:spPr bwMode="auto">
            <a:xfrm>
              <a:off x="13574576" y="7026604"/>
              <a:ext cx="1450761" cy="1022902"/>
            </a:xfrm>
            <a:prstGeom prst="cloud">
              <a:avLst/>
            </a:prstGeom>
            <a:solidFill>
              <a:schemeClr val="accent2">
                <a:lumMod val="60000"/>
                <a:lumOff val="40000"/>
              </a:schemeClr>
            </a:solidFill>
            <a:ln w="28575" cap="flat" cmpd="sng" algn="ctr">
              <a:solidFill>
                <a:schemeClr val="accent1">
                  <a:lumMod val="60000"/>
                  <a:lumOff val="40000"/>
                </a:schemeClr>
              </a:solidFill>
              <a:prstDash val="solid"/>
              <a:round/>
              <a:headEnd type="none" w="med" len="med"/>
              <a:tailEnd type="none" w="med" len="med"/>
            </a:ln>
            <a:effectLst/>
          </p:spPr>
          <p:txBody>
            <a:bodyPr vert="horz" wrap="none" lIns="137160" tIns="68580" rIns="137160" bIns="68580" numCol="1" rtlCol="0" anchor="t" anchorCtr="0" compatLnSpc="1">
              <a:prstTxWarp prst="textNoShape">
                <a:avLst/>
              </a:prstTxWarp>
              <a:noAutofit/>
            </a:bodyPr>
            <a:lstStyle/>
            <a:p>
              <a:pPr algn="ctr" defTabSz="1540670" fontAlgn="base">
                <a:lnSpc>
                  <a:spcPct val="85000"/>
                </a:lnSpc>
                <a:spcBef>
                  <a:spcPct val="0"/>
                </a:spcBef>
                <a:spcAft>
                  <a:spcPct val="0"/>
                </a:spcAft>
              </a:pPr>
              <a:endParaRPr lang="en-US" sz="3300" b="1">
                <a:solidFill>
                  <a:schemeClr val="bg1"/>
                </a:solidFill>
                <a:latin typeface="Arial Narrow" pitchFamily="34" charset="0"/>
              </a:endParaRPr>
            </a:p>
          </p:txBody>
        </p:sp>
        <p:sp>
          <p:nvSpPr>
            <p:cNvPr id="3826704" name="Text Box 16"/>
            <p:cNvSpPr txBox="1">
              <a:spLocks noChangeArrowheads="1"/>
            </p:cNvSpPr>
            <p:nvPr/>
          </p:nvSpPr>
          <p:spPr bwMode="auto">
            <a:xfrm>
              <a:off x="13574576" y="7353357"/>
              <a:ext cx="1503938" cy="400110"/>
            </a:xfrm>
            <a:prstGeom prst="rect">
              <a:avLst/>
            </a:prstGeom>
            <a:noFill/>
            <a:extLst>
              <a:ext uri="{909E8E84-426E-40DD-AFC4-6F175D3DCCD1}">
                <a14:hiddenFill xmlns:a14="http://schemas.microsoft.com/office/drawing/2010/main">
                  <a:solidFill>
                    <a:srgbClr val="FFFFFF"/>
                  </a:solidFill>
                </a14:hiddenFill>
              </a:ext>
            </a:extLst>
          </p:spPr>
          <p:txBody>
            <a:bodyPr wrap="none">
              <a:spAutoFit/>
            </a:bodyPr>
            <a:lstStyle/>
            <a:p>
              <a:r>
                <a:rPr lang="en-US" altLang="en-US" sz="2000" dirty="0">
                  <a:solidFill>
                    <a:schemeClr val="bg1"/>
                  </a:solidFill>
                  <a:latin typeface="+mj-lt"/>
                </a:rPr>
                <a:t>191.1.3.0/25</a:t>
              </a:r>
            </a:p>
          </p:txBody>
        </p:sp>
      </p:grpSp>
      <p:pic>
        <p:nvPicPr>
          <p:cNvPr id="32" name="Picture 31">
            <a:extLst>
              <a:ext uri="{FF2B5EF4-FFF2-40B4-BE49-F238E27FC236}">
                <a16:creationId xmlns:a16="http://schemas.microsoft.com/office/drawing/2014/main" id="{E434D450-0F6C-6479-0A18-86E60D70D3C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226353" y="8707067"/>
            <a:ext cx="1049724" cy="713274"/>
          </a:xfrm>
          <a:prstGeom prst="rect">
            <a:avLst/>
          </a:prstGeom>
        </p:spPr>
      </p:pic>
      <p:cxnSp>
        <p:nvCxnSpPr>
          <p:cNvPr id="15" name="Straight Connector 14">
            <a:extLst>
              <a:ext uri="{FF2B5EF4-FFF2-40B4-BE49-F238E27FC236}">
                <a16:creationId xmlns:a16="http://schemas.microsoft.com/office/drawing/2014/main" id="{EB2DF33C-EDF3-08A3-E409-E917415DD094}"/>
              </a:ext>
            </a:extLst>
          </p:cNvPr>
          <p:cNvCxnSpPr>
            <a:stCxn id="32" idx="1"/>
            <a:endCxn id="22" idx="0"/>
          </p:cNvCxnSpPr>
          <p:nvPr/>
        </p:nvCxnSpPr>
        <p:spPr>
          <a:xfrm flipH="1" flipV="1">
            <a:off x="11425549" y="8343343"/>
            <a:ext cx="2800804" cy="720361"/>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759E0881-BD3E-9F44-9FE0-DD859D77EBF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090851" y="8014826"/>
            <a:ext cx="1049724" cy="713274"/>
          </a:xfrm>
          <a:prstGeom prst="rect">
            <a:avLst/>
          </a:prstGeom>
        </p:spPr>
      </p:pic>
      <p:sp>
        <p:nvSpPr>
          <p:cNvPr id="18" name="TextBox 17">
            <a:extLst>
              <a:ext uri="{FF2B5EF4-FFF2-40B4-BE49-F238E27FC236}">
                <a16:creationId xmlns:a16="http://schemas.microsoft.com/office/drawing/2014/main" id="{291065B6-985E-E13F-B965-786C4B8D84AF}"/>
              </a:ext>
            </a:extLst>
          </p:cNvPr>
          <p:cNvSpPr txBox="1"/>
          <p:nvPr/>
        </p:nvSpPr>
        <p:spPr>
          <a:xfrm>
            <a:off x="12923252" y="7571098"/>
            <a:ext cx="3969327" cy="954107"/>
          </a:xfrm>
          <a:prstGeom prst="rect">
            <a:avLst/>
          </a:prstGeom>
          <a:noFill/>
        </p:spPr>
        <p:txBody>
          <a:bodyPr wrap="square" rtlCol="0">
            <a:spAutoFit/>
          </a:bodyPr>
          <a:lstStyle/>
          <a:p>
            <a:pPr algn="ctr"/>
            <a:r>
              <a:rPr lang="en-US" sz="2800" dirty="0"/>
              <a:t>I don’t care, it’s all 191.1/16 to me!</a:t>
            </a:r>
          </a:p>
        </p:txBody>
      </p:sp>
      <p:sp>
        <p:nvSpPr>
          <p:cNvPr id="41" name="TextBox 40">
            <a:extLst>
              <a:ext uri="{FF2B5EF4-FFF2-40B4-BE49-F238E27FC236}">
                <a16:creationId xmlns:a16="http://schemas.microsoft.com/office/drawing/2014/main" id="{31977823-80A5-7B38-A38E-9B46DABA2377}"/>
              </a:ext>
            </a:extLst>
          </p:cNvPr>
          <p:cNvSpPr txBox="1"/>
          <p:nvPr/>
        </p:nvSpPr>
        <p:spPr>
          <a:xfrm>
            <a:off x="16261773" y="9731545"/>
            <a:ext cx="1965401" cy="523220"/>
          </a:xfrm>
          <a:prstGeom prst="rect">
            <a:avLst/>
          </a:prstGeom>
          <a:noFill/>
        </p:spPr>
        <p:txBody>
          <a:bodyPr wrap="square" rtlCol="0">
            <a:spAutoFit/>
          </a:bodyPr>
          <a:lstStyle/>
          <a:p>
            <a:pPr algn="ctr"/>
            <a:r>
              <a:rPr lang="en-US" sz="2800" dirty="0"/>
              <a:t>Us too!</a:t>
            </a:r>
          </a:p>
        </p:txBody>
      </p:sp>
    </p:spTree>
    <p:custDataLst>
      <p:tags r:id="rId1"/>
    </p:custDataLst>
    <p:extLst>
      <p:ext uri="{BB962C8B-B14F-4D97-AF65-F5344CB8AC3E}">
        <p14:creationId xmlns:p14="http://schemas.microsoft.com/office/powerpoint/2010/main" val="26104998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dissolve">
                                      <p:cBhvr>
                                        <p:cTn id="11" dur="500"/>
                                        <p:tgtEl>
                                          <p:spTgt spid="11"/>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dissolve">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dissolv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dissolv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dissolve">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dissolve">
                                      <p:cBhvr>
                                        <p:cTn id="35" dur="500"/>
                                        <p:tgtEl>
                                          <p:spTgt spid="40"/>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dissolve">
                                      <p:cBhvr>
                                        <p:cTn id="40" dur="500"/>
                                        <p:tgtEl>
                                          <p:spTgt spid="15"/>
                                        </p:tgtEl>
                                      </p:cBhvr>
                                    </p:animEffect>
                                  </p:childTnLst>
                                </p:cTn>
                              </p:par>
                              <p:par>
                                <p:cTn id="41" presetID="9"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dissolve">
                                      <p:cBhvr>
                                        <p:cTn id="43" dur="5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dissolve">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dissolve">
                                      <p:cBhvr>
                                        <p:cTn id="53" dur="500"/>
                                        <p:tgtEl>
                                          <p:spTgt spid="41"/>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1" nodeType="click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dissolve">
                                      <p:cBhvr>
                                        <p:cTn id="5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18" grpId="0"/>
      <p:bldP spid="41" grpId="0"/>
      <p:bldP spid="41"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215F651C-B6DB-A749-8DA3-780AE957EB37}"/>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t="3676" b="3676"/>
          <a:stretch>
            <a:fillRect/>
          </a:stretch>
        </p:blipFill>
        <p:spPr>
          <a:xfrm>
            <a:off x="1052422" y="2063868"/>
            <a:ext cx="16183155" cy="9103025"/>
          </a:xfrm>
        </p:spPr>
      </p:pic>
      <p:sp>
        <p:nvSpPr>
          <p:cNvPr id="5" name="Title 1">
            <a:extLst>
              <a:ext uri="{FF2B5EF4-FFF2-40B4-BE49-F238E27FC236}">
                <a16:creationId xmlns:a16="http://schemas.microsoft.com/office/drawing/2014/main" id="{E5095302-1C6C-704B-9196-AD835FFE3E5B}"/>
              </a:ext>
            </a:extLst>
          </p:cNvPr>
          <p:cNvSpPr txBox="1">
            <a:spLocks/>
          </p:cNvSpPr>
          <p:nvPr/>
        </p:nvSpPr>
        <p:spPr>
          <a:xfrm>
            <a:off x="549933" y="733152"/>
            <a:ext cx="15773400" cy="1330716"/>
          </a:xfrm>
          <a:prstGeom prst="rect">
            <a:avLst/>
          </a:prstGeom>
        </p:spPr>
        <p:txBody>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en-US" b="1" dirty="0">
                <a:latin typeface="Helvetica Neue Condensed" panose="02000503000000020004" pitchFamily="2" charset="0"/>
                <a:ea typeface="Helvetica Neue Condensed" panose="02000503000000020004" pitchFamily="2" charset="0"/>
                <a:cs typeface="Helvetica Neue Condensed" panose="02000503000000020004" pitchFamily="2" charset="0"/>
              </a:rPr>
              <a:t>Why we’re here this week</a:t>
            </a:r>
          </a:p>
        </p:txBody>
      </p:sp>
      <p:sp>
        <p:nvSpPr>
          <p:cNvPr id="2" name="Rounded Rectangle 1">
            <a:extLst>
              <a:ext uri="{FF2B5EF4-FFF2-40B4-BE49-F238E27FC236}">
                <a16:creationId xmlns:a16="http://schemas.microsoft.com/office/drawing/2014/main" id="{613A6C90-0698-A041-B71E-0DD3ED7FD733}"/>
              </a:ext>
            </a:extLst>
          </p:cNvPr>
          <p:cNvSpPr/>
          <p:nvPr/>
        </p:nvSpPr>
        <p:spPr>
          <a:xfrm>
            <a:off x="3301224" y="1655002"/>
            <a:ext cx="13022109" cy="8283082"/>
          </a:xfrm>
          <a:prstGeom prst="roundRect">
            <a:avLst/>
          </a:prstGeom>
          <a:solidFill>
            <a:schemeClr val="accent1">
              <a:lumMod val="20000"/>
              <a:lumOff val="80000"/>
              <a:alpha val="86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i="1" dirty="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rPr>
              <a:t>Is to begin cracking this code!</a:t>
            </a:r>
          </a:p>
          <a:p>
            <a:endParaRPr lang="en-US" sz="3600" i="1" dirty="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marL="457200" indent="-457200">
              <a:buFont typeface="Arial" panose="020B0604020202020204" pitchFamily="34" charset="0"/>
              <a:buChar char="•"/>
            </a:pPr>
            <a:r>
              <a:rPr lang="en-US" sz="2800" dirty="0">
                <a:solidFill>
                  <a:schemeClr val="bg1">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In a diagram like this, there’s lots of security stuff. What is it all?</a:t>
            </a:r>
          </a:p>
          <a:p>
            <a:pPr marL="457200" indent="-457200">
              <a:buFont typeface="Arial" panose="020B0604020202020204" pitchFamily="34" charset="0"/>
              <a:buChar char="•"/>
            </a:pPr>
            <a:r>
              <a:rPr lang="en-US" sz="2800" dirty="0">
                <a:solidFill>
                  <a:schemeClr val="bg1">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Why all the brick walls? What do they mean or imply?</a:t>
            </a:r>
          </a:p>
          <a:p>
            <a:pPr marL="457200" indent="-457200">
              <a:buFont typeface="Arial" panose="020B0604020202020204" pitchFamily="34" charset="0"/>
              <a:buChar char="•"/>
            </a:pPr>
            <a:r>
              <a:rPr lang="en-US" sz="2800" dirty="0">
                <a:solidFill>
                  <a:schemeClr val="bg1">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What are DMZs, UTM boxes, VPN endpoints, and gateways?</a:t>
            </a:r>
          </a:p>
          <a:p>
            <a:pPr marL="457200" indent="-457200">
              <a:buFont typeface="Arial" panose="020B0604020202020204" pitchFamily="34" charset="0"/>
              <a:buChar char="•"/>
            </a:pPr>
            <a:r>
              <a:rPr lang="en-US" sz="2800" dirty="0">
                <a:solidFill>
                  <a:schemeClr val="bg1">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Clouds just mean “internet here” right?</a:t>
            </a:r>
          </a:p>
          <a:p>
            <a:pPr marL="457200" indent="-457200">
              <a:buFont typeface="Arial" panose="020B0604020202020204" pitchFamily="34" charset="0"/>
              <a:buChar char="•"/>
            </a:pPr>
            <a:r>
              <a:rPr lang="en-US" sz="2800" dirty="0">
                <a:solidFill>
                  <a:schemeClr val="bg1">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Can some routers also be firewalls? Can some firewalls route?</a:t>
            </a:r>
          </a:p>
          <a:p>
            <a:pPr marL="457200" indent="-457200">
              <a:buFont typeface="Arial" panose="020B0604020202020204" pitchFamily="34" charset="0"/>
              <a:buChar char="•"/>
            </a:pPr>
            <a:r>
              <a:rPr lang="en-US" sz="2800" dirty="0">
                <a:solidFill>
                  <a:schemeClr val="bg1">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Lines imply “separate” networks, but what does that mean?</a:t>
            </a:r>
          </a:p>
          <a:p>
            <a:pPr marL="457200" indent="-457200">
              <a:buFont typeface="Arial" panose="020B0604020202020204" pitchFamily="34" charset="0"/>
              <a:buChar char="•"/>
            </a:pPr>
            <a:r>
              <a:rPr lang="en-US" sz="2800" dirty="0">
                <a:solidFill>
                  <a:schemeClr val="bg1">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How can a bank’s firewall prevent phishing or ransomware or …?</a:t>
            </a:r>
          </a:p>
          <a:p>
            <a:pPr marL="457200" indent="-457200">
              <a:buFont typeface="Arial" panose="020B0604020202020204" pitchFamily="34" charset="0"/>
              <a:buChar char="•"/>
            </a:pPr>
            <a:r>
              <a:rPr lang="en-US" sz="2800" dirty="0">
                <a:solidFill>
                  <a:srgbClr val="FF0000"/>
                </a:solidFill>
                <a:latin typeface="Helvetica Neue Medium" panose="02000503000000020004" pitchFamily="2" charset="0"/>
                <a:ea typeface="Helvetica Neue Medium" panose="02000503000000020004" pitchFamily="2" charset="0"/>
                <a:cs typeface="Helvetica Neue Medium" panose="02000503000000020004" pitchFamily="2" charset="0"/>
              </a:rPr>
              <a:t>How can information like this help me identify risk?</a:t>
            </a:r>
          </a:p>
          <a:p>
            <a:pPr marL="457200" indent="-457200">
              <a:buFont typeface="Arial" panose="020B0604020202020204" pitchFamily="34" charset="0"/>
              <a:buChar char="•"/>
            </a:pPr>
            <a:endParaRPr lang="en-US" sz="2800" dirty="0">
              <a:solidFill>
                <a:schemeClr val="tx1">
                  <a:lumMod val="50000"/>
                  <a:lumOff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r>
              <a:rPr lang="en-US" sz="2800" dirty="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rPr>
              <a:t>Firewalls are only the beginning of a very deep security topic</a:t>
            </a:r>
          </a:p>
          <a:p>
            <a:r>
              <a:rPr lang="en-US" sz="2800" dirty="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rPr>
              <a:t>Be aware that we’re just scratching the surface this week</a:t>
            </a:r>
          </a:p>
          <a:p>
            <a:r>
              <a:rPr lang="en-US" sz="2800" dirty="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rPr>
              <a:t>We will depart from the materials considerably to do this.</a:t>
            </a:r>
          </a:p>
        </p:txBody>
      </p:sp>
    </p:spTree>
    <p:extLst>
      <p:ext uri="{BB962C8B-B14F-4D97-AF65-F5344CB8AC3E}">
        <p14:creationId xmlns:p14="http://schemas.microsoft.com/office/powerpoint/2010/main" val="140523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6450" name="Rectangle 2"/>
          <p:cNvSpPr>
            <a:spLocks noGrp="1" noChangeArrowheads="1"/>
          </p:cNvSpPr>
          <p:nvPr>
            <p:ph type="title"/>
          </p:nvPr>
        </p:nvSpPr>
        <p:spPr>
          <a:xfrm>
            <a:off x="489204" y="716926"/>
            <a:ext cx="14484096" cy="1028700"/>
          </a:xfrm>
        </p:spPr>
        <p:txBody>
          <a:bodyPr/>
          <a:lstStyle/>
          <a:p>
            <a:r>
              <a:rPr lang="en-US" altLang="en-US" b="1" dirty="0">
                <a:latin typeface="Helvetica Neue Condensed" panose="02000503000000020004" pitchFamily="2" charset="0"/>
                <a:ea typeface="Helvetica Neue Condensed" panose="02000503000000020004" pitchFamily="2" charset="0"/>
                <a:cs typeface="Helvetica Neue Condensed" panose="02000503000000020004" pitchFamily="2" charset="0"/>
              </a:rPr>
              <a:t>Hosts, Routers, and IPv4 Addresses</a:t>
            </a:r>
          </a:p>
        </p:txBody>
      </p:sp>
      <p:sp>
        <p:nvSpPr>
          <p:cNvPr id="3816451" name="Rectangle 3"/>
          <p:cNvSpPr>
            <a:spLocks noGrp="1" noChangeArrowheads="1"/>
          </p:cNvSpPr>
          <p:nvPr>
            <p:ph type="body" sz="half" idx="2"/>
          </p:nvPr>
        </p:nvSpPr>
        <p:spPr/>
        <p:txBody>
          <a:bodyPr/>
          <a:lstStyle/>
          <a:p>
            <a:endParaRPr lang="en-US" altLang="en-US" sz="3540"/>
          </a:p>
          <a:p>
            <a:r>
              <a:rPr lang="en-US" altLang="en-US" sz="3540"/>
              <a:t>All stations attached to a subnetwork </a:t>
            </a:r>
            <a:br>
              <a:rPr lang="en-US" altLang="en-US" sz="3540"/>
            </a:br>
            <a:r>
              <a:rPr lang="en-US" altLang="en-US" sz="3540"/>
              <a:t>share a common subnetwork address</a:t>
            </a:r>
          </a:p>
          <a:p>
            <a:r>
              <a:rPr lang="en-US" altLang="en-US" sz="3540"/>
              <a:t>Routers (and firewalls) have multiple addresses</a:t>
            </a:r>
          </a:p>
          <a:p>
            <a:r>
              <a:rPr lang="en-US" altLang="en-US" sz="3540"/>
              <a:t>IP addresses are assigned per interface and not per device</a:t>
            </a:r>
          </a:p>
        </p:txBody>
      </p:sp>
      <p:sp>
        <p:nvSpPr>
          <p:cNvPr id="5" name="TextBox 4"/>
          <p:cNvSpPr txBox="1"/>
          <p:nvPr/>
        </p:nvSpPr>
        <p:spPr>
          <a:xfrm>
            <a:off x="13032421" y="7158350"/>
            <a:ext cx="1837361" cy="507831"/>
          </a:xfrm>
          <a:prstGeom prst="rect">
            <a:avLst/>
          </a:prstGeom>
          <a:solidFill>
            <a:schemeClr val="bg1"/>
          </a:solidFill>
        </p:spPr>
        <p:txBody>
          <a:bodyPr wrap="none" rtlCol="0" anchor="ctr">
            <a:spAutoFit/>
          </a:bodyPr>
          <a:lstStyle/>
          <a:p>
            <a:pPr algn="r"/>
            <a:r>
              <a:rPr lang="en-US" sz="2700">
                <a:latin typeface="+mj-lt"/>
              </a:rPr>
              <a:t>199.15.12.</a:t>
            </a:r>
            <a:r>
              <a:rPr lang="en-US" sz="2700">
                <a:solidFill>
                  <a:srgbClr val="C00000"/>
                </a:solidFill>
                <a:latin typeface="+mj-lt"/>
              </a:rPr>
              <a:t>5</a:t>
            </a:r>
          </a:p>
        </p:txBody>
      </p:sp>
      <p:sp>
        <p:nvSpPr>
          <p:cNvPr id="6" name="TextBox 5"/>
          <p:cNvSpPr txBox="1"/>
          <p:nvPr/>
        </p:nvSpPr>
        <p:spPr>
          <a:xfrm>
            <a:off x="12857693" y="5592623"/>
            <a:ext cx="2012089" cy="507831"/>
          </a:xfrm>
          <a:prstGeom prst="rect">
            <a:avLst/>
          </a:prstGeom>
          <a:solidFill>
            <a:schemeClr val="bg1"/>
          </a:solidFill>
        </p:spPr>
        <p:txBody>
          <a:bodyPr wrap="none" rtlCol="0" anchor="ctr">
            <a:spAutoFit/>
          </a:bodyPr>
          <a:lstStyle/>
          <a:p>
            <a:pPr algn="r"/>
            <a:r>
              <a:rPr lang="en-US" sz="2700">
                <a:latin typeface="+mj-lt"/>
              </a:rPr>
              <a:t>199.15.12.</a:t>
            </a:r>
            <a:r>
              <a:rPr lang="en-US" sz="2700">
                <a:solidFill>
                  <a:srgbClr val="C00000"/>
                </a:solidFill>
                <a:latin typeface="+mj-lt"/>
              </a:rPr>
              <a:t>35</a:t>
            </a:r>
          </a:p>
        </p:txBody>
      </p:sp>
      <p:sp>
        <p:nvSpPr>
          <p:cNvPr id="7" name="TextBox 6"/>
          <p:cNvSpPr txBox="1"/>
          <p:nvPr/>
        </p:nvSpPr>
        <p:spPr>
          <a:xfrm>
            <a:off x="12001500" y="4847939"/>
            <a:ext cx="2361544" cy="507831"/>
          </a:xfrm>
          <a:prstGeom prst="rect">
            <a:avLst/>
          </a:prstGeom>
          <a:solidFill>
            <a:schemeClr val="bg1"/>
          </a:solidFill>
        </p:spPr>
        <p:txBody>
          <a:bodyPr wrap="none" rtlCol="0" anchor="ctr">
            <a:spAutoFit/>
          </a:bodyPr>
          <a:lstStyle/>
          <a:p>
            <a:pPr algn="l"/>
            <a:r>
              <a:rPr lang="en-US" sz="2700">
                <a:latin typeface="+mj-lt"/>
              </a:rPr>
              <a:t>142.100.</a:t>
            </a:r>
            <a:r>
              <a:rPr lang="en-US" sz="2700">
                <a:solidFill>
                  <a:srgbClr val="C00000"/>
                </a:solidFill>
                <a:latin typeface="+mj-lt"/>
              </a:rPr>
              <a:t>84.215</a:t>
            </a:r>
          </a:p>
        </p:txBody>
      </p:sp>
      <p:cxnSp>
        <p:nvCxnSpPr>
          <p:cNvPr id="8" name="Straight Connector 7"/>
          <p:cNvCxnSpPr/>
          <p:nvPr/>
        </p:nvCxnSpPr>
        <p:spPr bwMode="auto">
          <a:xfrm>
            <a:off x="14973300" y="5257800"/>
            <a:ext cx="0" cy="29718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flipH="1">
            <a:off x="11658600" y="5372100"/>
            <a:ext cx="3314700"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flipH="1">
            <a:off x="11932229" y="3480948"/>
            <a:ext cx="2743200"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11" name="TextBox 10"/>
          <p:cNvSpPr txBox="1"/>
          <p:nvPr/>
        </p:nvSpPr>
        <p:spPr>
          <a:xfrm>
            <a:off x="11887200" y="2963723"/>
            <a:ext cx="2361544" cy="507831"/>
          </a:xfrm>
          <a:prstGeom prst="rect">
            <a:avLst/>
          </a:prstGeom>
          <a:solidFill>
            <a:schemeClr val="bg1"/>
          </a:solidFill>
        </p:spPr>
        <p:txBody>
          <a:bodyPr wrap="none" rtlCol="0" anchor="ctr">
            <a:spAutoFit/>
          </a:bodyPr>
          <a:lstStyle/>
          <a:p>
            <a:pPr algn="l"/>
            <a:r>
              <a:rPr lang="en-US" sz="2700">
                <a:latin typeface="+mj-lt"/>
              </a:rPr>
              <a:t>142.100.</a:t>
            </a:r>
            <a:r>
              <a:rPr lang="en-US" sz="2700">
                <a:solidFill>
                  <a:srgbClr val="C00000"/>
                </a:solidFill>
                <a:latin typeface="+mj-lt"/>
              </a:rPr>
              <a:t>62.101</a:t>
            </a:r>
          </a:p>
        </p:txBody>
      </p:sp>
      <p:sp>
        <p:nvSpPr>
          <p:cNvPr id="12" name="TextBox 11"/>
          <p:cNvSpPr txBox="1"/>
          <p:nvPr/>
        </p:nvSpPr>
        <p:spPr>
          <a:xfrm>
            <a:off x="7454957" y="5426375"/>
            <a:ext cx="2186817" cy="507831"/>
          </a:xfrm>
          <a:prstGeom prst="rect">
            <a:avLst/>
          </a:prstGeom>
          <a:solidFill>
            <a:schemeClr val="bg1"/>
          </a:solidFill>
        </p:spPr>
        <p:txBody>
          <a:bodyPr wrap="none" rtlCol="0" anchor="ctr">
            <a:spAutoFit/>
          </a:bodyPr>
          <a:lstStyle/>
          <a:p>
            <a:pPr algn="l"/>
            <a:r>
              <a:rPr lang="en-US" sz="2700">
                <a:latin typeface="+mj-lt"/>
              </a:rPr>
              <a:t>142.100.</a:t>
            </a:r>
            <a:r>
              <a:rPr lang="en-US" sz="2700">
                <a:solidFill>
                  <a:srgbClr val="C00000"/>
                </a:solidFill>
                <a:latin typeface="+mj-lt"/>
              </a:rPr>
              <a:t>81.54</a:t>
            </a:r>
          </a:p>
        </p:txBody>
      </p:sp>
      <p:cxnSp>
        <p:nvCxnSpPr>
          <p:cNvPr id="13" name="Straight Connector 12"/>
          <p:cNvCxnSpPr/>
          <p:nvPr/>
        </p:nvCxnSpPr>
        <p:spPr bwMode="auto">
          <a:xfrm flipH="1">
            <a:off x="7429500" y="5372100"/>
            <a:ext cx="2743200"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2971800" y="2358738"/>
            <a:ext cx="4229100"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a:off x="7176660" y="2317176"/>
            <a:ext cx="0" cy="29718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4229100" y="2358738"/>
            <a:ext cx="0" cy="14859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a:off x="6400800" y="2358738"/>
            <a:ext cx="0" cy="1257300"/>
          </a:xfrm>
          <a:prstGeom prst="line">
            <a:avLst/>
          </a:prstGeom>
          <a:solidFill>
            <a:schemeClr val="accent1"/>
          </a:solidFill>
          <a:ln w="28575" cap="flat" cmpd="sng" algn="ctr">
            <a:solidFill>
              <a:schemeClr val="tx1"/>
            </a:solidFill>
            <a:prstDash val="solid"/>
            <a:round/>
            <a:headEnd type="none" w="med" len="med"/>
            <a:tailEnd type="none" w="med" len="med"/>
          </a:ln>
          <a:effectLst/>
        </p:spPr>
      </p:cxnSp>
      <p:pic>
        <p:nvPicPr>
          <p:cNvPr id="18" name="Picture 1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86300" y="3387438"/>
            <a:ext cx="2286000" cy="1714500"/>
          </a:xfrm>
          <a:prstGeom prst="rect">
            <a:avLst/>
          </a:prstGeom>
        </p:spPr>
      </p:pic>
      <p:pic>
        <p:nvPicPr>
          <p:cNvPr id="19" name="Pictur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14600" y="3387438"/>
            <a:ext cx="2286000" cy="1714500"/>
          </a:xfrm>
          <a:prstGeom prst="rect">
            <a:avLst/>
          </a:prstGeom>
        </p:spPr>
      </p:pic>
      <p:sp>
        <p:nvSpPr>
          <p:cNvPr id="20" name="TextBox 19"/>
          <p:cNvSpPr txBox="1"/>
          <p:nvPr/>
        </p:nvSpPr>
        <p:spPr>
          <a:xfrm>
            <a:off x="2327563" y="2693561"/>
            <a:ext cx="2186817" cy="507831"/>
          </a:xfrm>
          <a:prstGeom prst="rect">
            <a:avLst/>
          </a:prstGeom>
          <a:solidFill>
            <a:schemeClr val="bg1"/>
          </a:solidFill>
        </p:spPr>
        <p:txBody>
          <a:bodyPr wrap="none" rtlCol="0" anchor="ctr">
            <a:spAutoFit/>
          </a:bodyPr>
          <a:lstStyle/>
          <a:p>
            <a:r>
              <a:rPr lang="en-US" sz="2700">
                <a:latin typeface="+mj-lt"/>
              </a:rPr>
              <a:t>199.182.20.</a:t>
            </a:r>
            <a:r>
              <a:rPr lang="en-US" sz="2700">
                <a:solidFill>
                  <a:srgbClr val="C00000"/>
                </a:solidFill>
                <a:latin typeface="+mj-lt"/>
              </a:rPr>
              <a:t>17</a:t>
            </a:r>
          </a:p>
        </p:txBody>
      </p:sp>
      <p:sp>
        <p:nvSpPr>
          <p:cNvPr id="21" name="TextBox 20"/>
          <p:cNvSpPr txBox="1"/>
          <p:nvPr/>
        </p:nvSpPr>
        <p:spPr>
          <a:xfrm>
            <a:off x="3017179" y="1820721"/>
            <a:ext cx="4124837" cy="507831"/>
          </a:xfrm>
          <a:prstGeom prst="rect">
            <a:avLst/>
          </a:prstGeom>
          <a:noFill/>
        </p:spPr>
        <p:txBody>
          <a:bodyPr wrap="square" rtlCol="0" anchor="ctr">
            <a:spAutoFit/>
          </a:bodyPr>
          <a:lstStyle/>
          <a:p>
            <a:r>
              <a:rPr lang="en-US" sz="2700">
                <a:latin typeface="+mj-lt"/>
              </a:rPr>
              <a:t>LAN (199.182.20.0/24)</a:t>
            </a:r>
          </a:p>
        </p:txBody>
      </p:sp>
      <p:sp>
        <p:nvSpPr>
          <p:cNvPr id="22" name="TextBox 21"/>
          <p:cNvSpPr txBox="1"/>
          <p:nvPr/>
        </p:nvSpPr>
        <p:spPr>
          <a:xfrm>
            <a:off x="4680910" y="2693561"/>
            <a:ext cx="2012089" cy="507831"/>
          </a:xfrm>
          <a:prstGeom prst="rect">
            <a:avLst/>
          </a:prstGeom>
          <a:solidFill>
            <a:schemeClr val="bg1"/>
          </a:solidFill>
        </p:spPr>
        <p:txBody>
          <a:bodyPr wrap="none" rtlCol="0" anchor="ctr">
            <a:spAutoFit/>
          </a:bodyPr>
          <a:lstStyle/>
          <a:p>
            <a:r>
              <a:rPr lang="en-US" sz="2700">
                <a:latin typeface="+mj-lt"/>
              </a:rPr>
              <a:t>199.182.20.</a:t>
            </a:r>
            <a:r>
              <a:rPr lang="en-US" sz="2700">
                <a:solidFill>
                  <a:srgbClr val="C00000"/>
                </a:solidFill>
                <a:latin typeface="+mj-lt"/>
              </a:rPr>
              <a:t>5</a:t>
            </a:r>
          </a:p>
        </p:txBody>
      </p:sp>
      <p:sp>
        <p:nvSpPr>
          <p:cNvPr id="24" name="Cloud 23"/>
          <p:cNvSpPr/>
          <p:nvPr/>
        </p:nvSpPr>
        <p:spPr bwMode="auto">
          <a:xfrm>
            <a:off x="9805795" y="2963723"/>
            <a:ext cx="2324521" cy="2878725"/>
          </a:xfrm>
          <a:prstGeom prst="cloud">
            <a:avLst/>
          </a:prstGeom>
          <a:solidFill>
            <a:schemeClr val="accent1"/>
          </a:solidFill>
          <a:ln w="2857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endParaRPr lang="en-US" sz="3300" b="1">
              <a:latin typeface="Arial Narrow" pitchFamily="34" charset="0"/>
            </a:endParaRPr>
          </a:p>
        </p:txBody>
      </p:sp>
      <p:sp>
        <p:nvSpPr>
          <p:cNvPr id="25" name="TextBox 24"/>
          <p:cNvSpPr txBox="1"/>
          <p:nvPr/>
        </p:nvSpPr>
        <p:spPr>
          <a:xfrm>
            <a:off x="8801100" y="2138279"/>
            <a:ext cx="5414961" cy="923330"/>
          </a:xfrm>
          <a:prstGeom prst="rect">
            <a:avLst/>
          </a:prstGeom>
          <a:noFill/>
        </p:spPr>
        <p:txBody>
          <a:bodyPr wrap="square" rtlCol="0" anchor="ctr">
            <a:spAutoFit/>
          </a:bodyPr>
          <a:lstStyle/>
          <a:p>
            <a:r>
              <a:rPr lang="en-US" sz="2700">
                <a:latin typeface="+mj-lt"/>
              </a:rPr>
              <a:t>WAN</a:t>
            </a:r>
            <a:br>
              <a:rPr lang="en-US" sz="2700">
                <a:latin typeface="+mj-lt"/>
              </a:rPr>
            </a:br>
            <a:r>
              <a:rPr lang="en-US" sz="2700">
                <a:latin typeface="+mj-lt"/>
              </a:rPr>
              <a:t>142.100.0.0/16</a:t>
            </a:r>
          </a:p>
        </p:txBody>
      </p:sp>
      <p:sp>
        <p:nvSpPr>
          <p:cNvPr id="26" name="TextBox 25"/>
          <p:cNvSpPr txBox="1"/>
          <p:nvPr/>
        </p:nvSpPr>
        <p:spPr>
          <a:xfrm>
            <a:off x="6743700" y="4335323"/>
            <a:ext cx="2361544" cy="507831"/>
          </a:xfrm>
          <a:prstGeom prst="rect">
            <a:avLst/>
          </a:prstGeom>
          <a:solidFill>
            <a:schemeClr val="bg1"/>
          </a:solidFill>
        </p:spPr>
        <p:txBody>
          <a:bodyPr wrap="none" rtlCol="0" anchor="ctr">
            <a:spAutoFit/>
          </a:bodyPr>
          <a:lstStyle/>
          <a:p>
            <a:pPr algn="l"/>
            <a:r>
              <a:rPr lang="en-US" sz="2700">
                <a:latin typeface="+mj-lt"/>
              </a:rPr>
              <a:t>199.182.20.</a:t>
            </a:r>
            <a:r>
              <a:rPr lang="en-US" sz="2700">
                <a:solidFill>
                  <a:srgbClr val="C00000"/>
                </a:solidFill>
                <a:latin typeface="+mj-lt"/>
              </a:rPr>
              <a:t>100</a:t>
            </a:r>
          </a:p>
        </p:txBody>
      </p:sp>
      <p:grpSp>
        <p:nvGrpSpPr>
          <p:cNvPr id="27" name="Group 26"/>
          <p:cNvGrpSpPr/>
          <p:nvPr/>
        </p:nvGrpSpPr>
        <p:grpSpPr>
          <a:xfrm>
            <a:off x="14058900" y="2542308"/>
            <a:ext cx="1971675" cy="2286000"/>
            <a:chOff x="7929562" y="1828800"/>
            <a:chExt cx="1314450" cy="1524000"/>
          </a:xfrm>
        </p:grpSpPr>
        <p:pic>
          <p:nvPicPr>
            <p:cNvPr id="28" name="Picture 2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29562" y="1828800"/>
              <a:ext cx="1314450" cy="1524000"/>
            </a:xfrm>
            <a:prstGeom prst="rect">
              <a:avLst/>
            </a:prstGeom>
          </p:spPr>
        </p:pic>
        <p:sp>
          <p:nvSpPr>
            <p:cNvPr id="29" name="TextBox 28"/>
            <p:cNvSpPr txBox="1"/>
            <p:nvPr/>
          </p:nvSpPr>
          <p:spPr>
            <a:xfrm>
              <a:off x="8205787" y="2421523"/>
              <a:ext cx="762001" cy="338554"/>
            </a:xfrm>
            <a:prstGeom prst="rect">
              <a:avLst/>
            </a:prstGeom>
            <a:solidFill>
              <a:schemeClr val="bg1">
                <a:alpha val="50000"/>
              </a:schemeClr>
            </a:solidFill>
          </p:spPr>
          <p:txBody>
            <a:bodyPr wrap="square" rtlCol="0" anchor="ctr">
              <a:spAutoFit/>
            </a:bodyPr>
            <a:lstStyle/>
            <a:p>
              <a:r>
                <a:rPr lang="en-US" sz="2700">
                  <a:latin typeface="+mj-lt"/>
                </a:rPr>
                <a:t>Host</a:t>
              </a:r>
            </a:p>
          </p:txBody>
        </p:sp>
      </p:grpSp>
      <p:grpSp>
        <p:nvGrpSpPr>
          <p:cNvPr id="30" name="Group 29"/>
          <p:cNvGrpSpPr/>
          <p:nvPr/>
        </p:nvGrpSpPr>
        <p:grpSpPr>
          <a:xfrm>
            <a:off x="11315702" y="6358248"/>
            <a:ext cx="3543299" cy="507831"/>
            <a:chOff x="5867401" y="4167142"/>
            <a:chExt cx="2362199" cy="338554"/>
          </a:xfrm>
        </p:grpSpPr>
        <p:sp>
          <p:nvSpPr>
            <p:cNvPr id="31" name="TextBox 30"/>
            <p:cNvSpPr txBox="1"/>
            <p:nvPr/>
          </p:nvSpPr>
          <p:spPr>
            <a:xfrm>
              <a:off x="5867401" y="4167142"/>
              <a:ext cx="1752600" cy="338554"/>
            </a:xfrm>
            <a:prstGeom prst="rect">
              <a:avLst/>
            </a:prstGeom>
            <a:solidFill>
              <a:schemeClr val="bg1"/>
            </a:solidFill>
          </p:spPr>
          <p:txBody>
            <a:bodyPr wrap="square" rtlCol="0" anchor="ctr">
              <a:spAutoFit/>
            </a:bodyPr>
            <a:lstStyle/>
            <a:p>
              <a:pPr algn="r"/>
              <a:r>
                <a:rPr lang="en-US" sz="2700">
                  <a:latin typeface="+mj-lt"/>
                </a:rPr>
                <a:t>199.15.12.0/24</a:t>
              </a:r>
            </a:p>
          </p:txBody>
        </p:sp>
        <p:cxnSp>
          <p:nvCxnSpPr>
            <p:cNvPr id="32" name="Straight Arrow Connector 31"/>
            <p:cNvCxnSpPr/>
            <p:nvPr/>
          </p:nvCxnSpPr>
          <p:spPr bwMode="auto">
            <a:xfrm>
              <a:off x="7620000" y="4343400"/>
              <a:ext cx="609600" cy="1"/>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grpSp>
      <p:pic>
        <p:nvPicPr>
          <p:cNvPr id="33" name="Picture 3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629400" y="4914900"/>
            <a:ext cx="1049724" cy="713274"/>
          </a:xfrm>
          <a:prstGeom prst="rect">
            <a:avLst/>
          </a:prstGeom>
        </p:spPr>
      </p:pic>
      <p:pic>
        <p:nvPicPr>
          <p:cNvPr id="34" name="Picture 3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4516100" y="5029200"/>
            <a:ext cx="1049724" cy="713274"/>
          </a:xfrm>
          <a:prstGeom prst="rect">
            <a:avLst/>
          </a:prstGeom>
        </p:spPr>
      </p:pic>
      <p:grpSp>
        <p:nvGrpSpPr>
          <p:cNvPr id="35" name="Group 34"/>
          <p:cNvGrpSpPr/>
          <p:nvPr/>
        </p:nvGrpSpPr>
        <p:grpSpPr>
          <a:xfrm>
            <a:off x="14030325" y="7658100"/>
            <a:ext cx="1971675" cy="2286000"/>
            <a:chOff x="7929562" y="1828800"/>
            <a:chExt cx="1314450" cy="1524000"/>
          </a:xfrm>
        </p:grpSpPr>
        <p:pic>
          <p:nvPicPr>
            <p:cNvPr id="36" name="Picture 3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29562" y="1828800"/>
              <a:ext cx="1314450" cy="1524000"/>
            </a:xfrm>
            <a:prstGeom prst="rect">
              <a:avLst/>
            </a:prstGeom>
          </p:spPr>
        </p:pic>
        <p:sp>
          <p:nvSpPr>
            <p:cNvPr id="37" name="TextBox 36"/>
            <p:cNvSpPr txBox="1"/>
            <p:nvPr/>
          </p:nvSpPr>
          <p:spPr>
            <a:xfrm>
              <a:off x="8205787" y="2421523"/>
              <a:ext cx="762001" cy="338554"/>
            </a:xfrm>
            <a:prstGeom prst="rect">
              <a:avLst/>
            </a:prstGeom>
            <a:solidFill>
              <a:schemeClr val="bg1">
                <a:alpha val="50000"/>
              </a:schemeClr>
            </a:solidFill>
          </p:spPr>
          <p:txBody>
            <a:bodyPr wrap="square" rtlCol="0" anchor="ctr">
              <a:spAutoFit/>
            </a:bodyPr>
            <a:lstStyle/>
            <a:p>
              <a:r>
                <a:rPr lang="en-US" sz="2700">
                  <a:latin typeface="+mj-lt"/>
                </a:rPr>
                <a:t>Host</a:t>
              </a:r>
            </a:p>
          </p:txBody>
        </p:sp>
      </p:grpSp>
    </p:spTree>
    <p:custDataLst>
      <p:tags r:id="rId1"/>
    </p:custDataLst>
    <p:extLst>
      <p:ext uri="{BB962C8B-B14F-4D97-AF65-F5344CB8AC3E}">
        <p14:creationId xmlns:p14="http://schemas.microsoft.com/office/powerpoint/2010/main" val="144058419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1330" name="Rectangle 2"/>
          <p:cNvSpPr>
            <a:spLocks noGrp="1" noChangeArrowheads="1"/>
          </p:cNvSpPr>
          <p:nvPr>
            <p:ph type="title"/>
          </p:nvPr>
        </p:nvSpPr>
        <p:spPr/>
        <p:txBody>
          <a:bodyPr/>
          <a:lstStyle/>
          <a:p>
            <a:r>
              <a:rPr lang="en-US" altLang="en-US" dirty="0"/>
              <a:t>IP Address Assignment with DHCP</a:t>
            </a:r>
            <a:endParaRPr lang="en-US" altLang="en-US" b="0" dirty="0"/>
          </a:p>
        </p:txBody>
      </p:sp>
      <p:sp>
        <p:nvSpPr>
          <p:cNvPr id="3811331" name="Rectangle 3"/>
          <p:cNvSpPr>
            <a:spLocks noGrp="1" noChangeArrowheads="1"/>
          </p:cNvSpPr>
          <p:nvPr>
            <p:ph type="body" idx="1"/>
          </p:nvPr>
        </p:nvSpPr>
        <p:spPr>
          <a:xfrm>
            <a:off x="1257300" y="2193130"/>
            <a:ext cx="15773400" cy="7636669"/>
          </a:xfrm>
        </p:spPr>
        <p:txBody>
          <a:bodyPr/>
          <a:lstStyle/>
          <a:p>
            <a:r>
              <a:rPr lang="en-US" altLang="en-US" sz="3450" dirty="0"/>
              <a:t>DHCP dynamically assigns address from a pool of addresses</a:t>
            </a:r>
          </a:p>
          <a:p>
            <a:r>
              <a:rPr lang="en-US" altLang="en-US" sz="3450" dirty="0"/>
              <a:t>Ideal for roaming systems, but in common use for clients everywhere</a:t>
            </a:r>
          </a:p>
          <a:p>
            <a:r>
              <a:rPr lang="en-US" altLang="en-US" sz="3450" dirty="0"/>
              <a:t>Three address allocation mechanisms </a:t>
            </a:r>
          </a:p>
          <a:p>
            <a:pPr lvl="1"/>
            <a:r>
              <a:rPr lang="en-US" altLang="en-US" sz="3150" dirty="0"/>
              <a:t>Automatic</a:t>
            </a:r>
          </a:p>
          <a:p>
            <a:pPr lvl="1"/>
            <a:r>
              <a:rPr lang="en-US" altLang="en-US" sz="3150" dirty="0"/>
              <a:t>Dynamic</a:t>
            </a:r>
          </a:p>
          <a:p>
            <a:pPr lvl="1"/>
            <a:r>
              <a:rPr lang="en-US" altLang="en-US" sz="3150" dirty="0"/>
              <a:t>Manual</a:t>
            </a:r>
          </a:p>
          <a:p>
            <a:r>
              <a:rPr lang="en-US" altLang="en-US" sz="3450" dirty="0"/>
              <a:t>Servers and routers should not be DHCP clients</a:t>
            </a:r>
          </a:p>
          <a:p>
            <a:pPr lvl="1"/>
            <a:r>
              <a:rPr lang="en-US" altLang="en-US" sz="3150" dirty="0"/>
              <a:t>They need to be consistent and easily found, so therefore usually have statically assigned addresses.</a:t>
            </a:r>
          </a:p>
          <a:p>
            <a:r>
              <a:rPr lang="en-US" altLang="en-US" sz="3450" dirty="0"/>
              <a:t>DHCP can also provide other information, and usually does:</a:t>
            </a:r>
          </a:p>
          <a:p>
            <a:pPr lvl="1"/>
            <a:r>
              <a:rPr lang="en-US" altLang="en-US" sz="2850" dirty="0"/>
              <a:t>Local router (so-called “default gateway”)</a:t>
            </a:r>
          </a:p>
          <a:p>
            <a:pPr lvl="1"/>
            <a:r>
              <a:rPr lang="en-US" altLang="en-US" sz="2850" dirty="0"/>
              <a:t>Local DNS server address</a:t>
            </a:r>
          </a:p>
          <a:p>
            <a:pPr lvl="1"/>
            <a:r>
              <a:rPr lang="en-US" altLang="en-US" sz="2850" dirty="0"/>
              <a:t>Sometimes OS settings stuff (Windows servers, etc.)</a:t>
            </a:r>
          </a:p>
        </p:txBody>
      </p:sp>
    </p:spTree>
    <p:custDataLst>
      <p:tags r:id="rId1"/>
    </p:custDataLst>
    <p:extLst>
      <p:ext uri="{BB962C8B-B14F-4D97-AF65-F5344CB8AC3E}">
        <p14:creationId xmlns:p14="http://schemas.microsoft.com/office/powerpoint/2010/main" val="16094689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3378" name="Rectangle 2"/>
          <p:cNvSpPr>
            <a:spLocks noGrp="1" noChangeArrowheads="1"/>
          </p:cNvSpPr>
          <p:nvPr>
            <p:ph type="title"/>
          </p:nvPr>
        </p:nvSpPr>
        <p:spPr/>
        <p:txBody>
          <a:bodyPr/>
          <a:lstStyle/>
          <a:p>
            <a:r>
              <a:rPr lang="en-US" altLang="en-US"/>
              <a:t>DHCP Dynamic Address Assignment </a:t>
            </a:r>
            <a:endParaRPr lang="en-US" altLang="en-US" b="0"/>
          </a:p>
        </p:txBody>
      </p:sp>
      <p:sp>
        <p:nvSpPr>
          <p:cNvPr id="3" name="Content Placeholder 2"/>
          <p:cNvSpPr>
            <a:spLocks noGrp="1"/>
          </p:cNvSpPr>
          <p:nvPr>
            <p:ph idx="1"/>
          </p:nvPr>
        </p:nvSpPr>
        <p:spPr>
          <a:xfrm>
            <a:off x="1631373" y="9032517"/>
            <a:ext cx="15773400" cy="1309254"/>
          </a:xfrm>
        </p:spPr>
        <p:txBody>
          <a:bodyPr>
            <a:normAutofit/>
          </a:bodyPr>
          <a:lstStyle/>
          <a:p>
            <a:pPr marL="0" indent="0">
              <a:buNone/>
            </a:pPr>
            <a:r>
              <a:rPr lang="en-US" sz="3600"/>
              <a:t>What if this exchange of information was interrupted or compromised?</a:t>
            </a:r>
          </a:p>
          <a:p>
            <a:endParaRPr lang="en-US"/>
          </a:p>
        </p:txBody>
      </p:sp>
      <p:pic>
        <p:nvPicPr>
          <p:cNvPr id="3813380" name="Picture 4" descr="G0702_DHCP-Dynamic-Addres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16506" y="2012880"/>
            <a:ext cx="9160249" cy="655023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065116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1330" name="Rectangle 2"/>
          <p:cNvSpPr>
            <a:spLocks noGrp="1" noChangeArrowheads="1"/>
          </p:cNvSpPr>
          <p:nvPr>
            <p:ph type="title"/>
          </p:nvPr>
        </p:nvSpPr>
        <p:spPr/>
        <p:txBody>
          <a:bodyPr/>
          <a:lstStyle/>
          <a:p>
            <a:r>
              <a:rPr lang="en-US" altLang="en-US" dirty="0"/>
              <a:t>Private Address Space and NAT</a:t>
            </a:r>
            <a:endParaRPr lang="en-US" altLang="en-US" b="0" dirty="0"/>
          </a:p>
        </p:txBody>
      </p:sp>
      <p:sp>
        <p:nvSpPr>
          <p:cNvPr id="3811331" name="Rectangle 3"/>
          <p:cNvSpPr>
            <a:spLocks noGrp="1" noChangeArrowheads="1"/>
          </p:cNvSpPr>
          <p:nvPr>
            <p:ph type="body" idx="1"/>
          </p:nvPr>
        </p:nvSpPr>
        <p:spPr>
          <a:xfrm>
            <a:off x="1257300" y="2193131"/>
            <a:ext cx="15773400" cy="3418134"/>
          </a:xfrm>
        </p:spPr>
        <p:txBody>
          <a:bodyPr/>
          <a:lstStyle/>
          <a:p>
            <a:r>
              <a:rPr lang="en-US" altLang="en-US" sz="3450" dirty="0"/>
              <a:t>There are three address ranges reserved for use by private</a:t>
            </a:r>
            <a:r>
              <a:rPr lang="en-US" altLang="en-US" sz="3450" i="1" dirty="0"/>
              <a:t>*</a:t>
            </a:r>
            <a:r>
              <a:rPr lang="en-US" altLang="en-US" sz="3450" dirty="0"/>
              <a:t> networks</a:t>
            </a:r>
          </a:p>
          <a:p>
            <a:pPr lvl="1"/>
            <a:r>
              <a:rPr lang="en-US" altLang="en-US" sz="3200" dirty="0"/>
              <a:t>Class A (10/8), Class B (172.16/12), and Class C (192.168/16)</a:t>
            </a:r>
          </a:p>
          <a:p>
            <a:r>
              <a:rPr lang="en-US" altLang="en-US" sz="3800" dirty="0"/>
              <a:t>These can’t exist (be routed to) on the “open” internet</a:t>
            </a:r>
          </a:p>
          <a:p>
            <a:r>
              <a:rPr lang="en-US" altLang="en-US" sz="3800" dirty="0"/>
              <a:t>They are nevertheless used for almost every internet client through the magic of Network Address Translation</a:t>
            </a:r>
          </a:p>
        </p:txBody>
      </p:sp>
      <p:sp>
        <p:nvSpPr>
          <p:cNvPr id="2" name="TextBox 1">
            <a:extLst>
              <a:ext uri="{FF2B5EF4-FFF2-40B4-BE49-F238E27FC236}">
                <a16:creationId xmlns:a16="http://schemas.microsoft.com/office/drawing/2014/main" id="{E4D631D8-368F-68E0-AED9-F6FE37E823E7}"/>
              </a:ext>
            </a:extLst>
          </p:cNvPr>
          <p:cNvSpPr txBox="1"/>
          <p:nvPr/>
        </p:nvSpPr>
        <p:spPr>
          <a:xfrm>
            <a:off x="3106882" y="9558994"/>
            <a:ext cx="13923818" cy="523220"/>
          </a:xfrm>
          <a:prstGeom prst="rect">
            <a:avLst/>
          </a:prstGeom>
          <a:noFill/>
        </p:spPr>
        <p:txBody>
          <a:bodyPr wrap="square" rtlCol="0">
            <a:spAutoFit/>
          </a:bodyPr>
          <a:lstStyle/>
          <a:p>
            <a:r>
              <a:rPr lang="en-US" sz="2800" dirty="0"/>
              <a:t>* meaning “belonging to a single non-provider entity,” not “safe from prying eyes.”</a:t>
            </a:r>
          </a:p>
        </p:txBody>
      </p:sp>
      <p:sp>
        <p:nvSpPr>
          <p:cNvPr id="6" name="Cloud 5">
            <a:extLst>
              <a:ext uri="{FF2B5EF4-FFF2-40B4-BE49-F238E27FC236}">
                <a16:creationId xmlns:a16="http://schemas.microsoft.com/office/drawing/2014/main" id="{02D992E0-A969-C840-9CBA-611FBB7F7E56}"/>
              </a:ext>
            </a:extLst>
          </p:cNvPr>
          <p:cNvSpPr/>
          <p:nvPr/>
        </p:nvSpPr>
        <p:spPr bwMode="auto">
          <a:xfrm>
            <a:off x="12632274" y="5345440"/>
            <a:ext cx="5340927" cy="3477742"/>
          </a:xfrm>
          <a:prstGeom prst="cloud">
            <a:avLst/>
          </a:prstGeom>
          <a:solidFill>
            <a:schemeClr val="accent1">
              <a:lumMod val="20000"/>
              <a:lumOff val="80000"/>
            </a:schemeClr>
          </a:solidFill>
          <a:ln w="28575" cap="flat" cmpd="sng" algn="ctr">
            <a:solidFill>
              <a:schemeClr val="accent1"/>
            </a:solidFill>
            <a:prstDash val="solid"/>
            <a:round/>
            <a:headEnd type="none" w="med" len="med"/>
            <a:tailEnd type="none" w="med" len="med"/>
          </a:ln>
          <a:effectLst/>
        </p:spPr>
        <p:txBody>
          <a:bodyPr vert="horz" wrap="none" lIns="137160" tIns="68580" rIns="137160" bIns="68580" numCol="1" rtlCol="0" anchor="ctr" anchorCtr="0" compatLnSpc="1">
            <a:prstTxWarp prst="textNoShape">
              <a:avLst/>
            </a:prstTxWarp>
            <a:noAutofit/>
          </a:bodyPr>
          <a:lstStyle/>
          <a:p>
            <a:pPr algn="ctr" defTabSz="1540670" fontAlgn="base">
              <a:lnSpc>
                <a:spcPct val="85000"/>
              </a:lnSpc>
              <a:spcBef>
                <a:spcPct val="0"/>
              </a:spcBef>
              <a:spcAft>
                <a:spcPct val="0"/>
              </a:spcAft>
            </a:pPr>
            <a:r>
              <a:rPr lang="en-US" sz="3300" dirty="0">
                <a:solidFill>
                  <a:schemeClr val="accent2"/>
                </a:solidFill>
                <a:latin typeface="Arial Narrow" pitchFamily="34" charset="0"/>
              </a:rPr>
              <a:t>Internet</a:t>
            </a:r>
          </a:p>
        </p:txBody>
      </p:sp>
      <p:grpSp>
        <p:nvGrpSpPr>
          <p:cNvPr id="7" name="Group 6">
            <a:extLst>
              <a:ext uri="{FF2B5EF4-FFF2-40B4-BE49-F238E27FC236}">
                <a16:creationId xmlns:a16="http://schemas.microsoft.com/office/drawing/2014/main" id="{FD1ABE50-BDCF-01D1-7AD2-18FA5EAF2D3C}"/>
              </a:ext>
            </a:extLst>
          </p:cNvPr>
          <p:cNvGrpSpPr/>
          <p:nvPr/>
        </p:nvGrpSpPr>
        <p:grpSpPr>
          <a:xfrm>
            <a:off x="10524563" y="5884656"/>
            <a:ext cx="3157436" cy="2458446"/>
            <a:chOff x="196612" y="6888144"/>
            <a:chExt cx="2057400" cy="1485900"/>
          </a:xfrm>
        </p:grpSpPr>
        <p:sp>
          <p:nvSpPr>
            <p:cNvPr id="8" name="Cloud 7">
              <a:extLst>
                <a:ext uri="{FF2B5EF4-FFF2-40B4-BE49-F238E27FC236}">
                  <a16:creationId xmlns:a16="http://schemas.microsoft.com/office/drawing/2014/main" id="{D2D8D4FE-4F13-87A3-AE48-5B17D6F5BCF7}"/>
                </a:ext>
              </a:extLst>
            </p:cNvPr>
            <p:cNvSpPr/>
            <p:nvPr/>
          </p:nvSpPr>
          <p:spPr bwMode="auto">
            <a:xfrm>
              <a:off x="196612" y="6888144"/>
              <a:ext cx="2057400" cy="1485900"/>
            </a:xfrm>
            <a:prstGeom prst="cloud">
              <a:avLst/>
            </a:prstGeom>
            <a:solidFill>
              <a:schemeClr val="accent2">
                <a:lumMod val="60000"/>
                <a:lumOff val="40000"/>
              </a:schemeClr>
            </a:solidFill>
            <a:ln w="28575" cap="flat" cmpd="sng" algn="ctr">
              <a:solidFill>
                <a:schemeClr val="accent1">
                  <a:lumMod val="60000"/>
                  <a:lumOff val="40000"/>
                </a:schemeClr>
              </a:solidFill>
              <a:prstDash val="solid"/>
              <a:round/>
              <a:headEnd type="none" w="med" len="med"/>
              <a:tailEnd type="none" w="med" len="med"/>
            </a:ln>
            <a:effectLst/>
          </p:spPr>
          <p:txBody>
            <a:bodyPr vert="horz" wrap="none" lIns="137160" tIns="68580" rIns="137160" bIns="68580" numCol="1" rtlCol="0" anchor="t" anchorCtr="0" compatLnSpc="1">
              <a:prstTxWarp prst="textNoShape">
                <a:avLst/>
              </a:prstTxWarp>
              <a:noAutofit/>
            </a:bodyPr>
            <a:lstStyle/>
            <a:p>
              <a:pPr algn="ctr" defTabSz="1540670" fontAlgn="base">
                <a:lnSpc>
                  <a:spcPct val="85000"/>
                </a:lnSpc>
                <a:spcBef>
                  <a:spcPct val="0"/>
                </a:spcBef>
                <a:spcAft>
                  <a:spcPct val="0"/>
                </a:spcAft>
              </a:pPr>
              <a:endParaRPr lang="en-US" sz="3300" b="1">
                <a:solidFill>
                  <a:schemeClr val="bg1"/>
                </a:solidFill>
                <a:latin typeface="Arial Narrow" pitchFamily="34" charset="0"/>
              </a:endParaRPr>
            </a:p>
          </p:txBody>
        </p:sp>
        <p:sp>
          <p:nvSpPr>
            <p:cNvPr id="9" name="Text Box 13">
              <a:extLst>
                <a:ext uri="{FF2B5EF4-FFF2-40B4-BE49-F238E27FC236}">
                  <a16:creationId xmlns:a16="http://schemas.microsoft.com/office/drawing/2014/main" id="{16500C84-D0C3-E94E-B9A5-5940C33EF535}"/>
                </a:ext>
              </a:extLst>
            </p:cNvPr>
            <p:cNvSpPr txBox="1">
              <a:spLocks noChangeArrowheads="1"/>
            </p:cNvSpPr>
            <p:nvPr/>
          </p:nvSpPr>
          <p:spPr bwMode="auto">
            <a:xfrm>
              <a:off x="598600" y="7371328"/>
              <a:ext cx="1381273" cy="558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700" b="1" dirty="0">
                  <a:solidFill>
                    <a:schemeClr val="bg1"/>
                  </a:solidFill>
                  <a:latin typeface="+mj-lt"/>
                </a:rPr>
                <a:t>Bank’s ISP</a:t>
              </a:r>
            </a:p>
            <a:p>
              <a:r>
                <a:rPr lang="en-US" altLang="en-US" sz="2700" dirty="0">
                  <a:solidFill>
                    <a:schemeClr val="bg1"/>
                  </a:solidFill>
                  <a:latin typeface="+mj-lt"/>
                </a:rPr>
                <a:t>123.231.0.0/16</a:t>
              </a:r>
            </a:p>
          </p:txBody>
        </p:sp>
      </p:grpSp>
      <p:grpSp>
        <p:nvGrpSpPr>
          <p:cNvPr id="10" name="Group 9">
            <a:extLst>
              <a:ext uri="{FF2B5EF4-FFF2-40B4-BE49-F238E27FC236}">
                <a16:creationId xmlns:a16="http://schemas.microsoft.com/office/drawing/2014/main" id="{FFA0D2FD-4251-DDE6-DAFE-DB8EC2C26445}"/>
              </a:ext>
            </a:extLst>
          </p:cNvPr>
          <p:cNvGrpSpPr/>
          <p:nvPr/>
        </p:nvGrpSpPr>
        <p:grpSpPr>
          <a:xfrm>
            <a:off x="1421178" y="6045912"/>
            <a:ext cx="4953495" cy="3215653"/>
            <a:chOff x="196612" y="6888144"/>
            <a:chExt cx="2057400" cy="1485900"/>
          </a:xfrm>
        </p:grpSpPr>
        <p:sp>
          <p:nvSpPr>
            <p:cNvPr id="11" name="Cloud 10">
              <a:extLst>
                <a:ext uri="{FF2B5EF4-FFF2-40B4-BE49-F238E27FC236}">
                  <a16:creationId xmlns:a16="http://schemas.microsoft.com/office/drawing/2014/main" id="{4B23B995-16B9-9185-EFC3-FFB7B6DC59F3}"/>
                </a:ext>
              </a:extLst>
            </p:cNvPr>
            <p:cNvSpPr/>
            <p:nvPr/>
          </p:nvSpPr>
          <p:spPr bwMode="auto">
            <a:xfrm>
              <a:off x="196612" y="6888144"/>
              <a:ext cx="2057400" cy="1485900"/>
            </a:xfrm>
            <a:prstGeom prst="cloud">
              <a:avLst/>
            </a:prstGeom>
            <a:solidFill>
              <a:srgbClr val="92D050"/>
            </a:solidFill>
            <a:ln w="28575" cap="flat" cmpd="sng" algn="ctr">
              <a:solidFill>
                <a:srgbClr val="92D050"/>
              </a:solidFill>
              <a:prstDash val="solid"/>
              <a:round/>
              <a:headEnd type="none" w="med" len="med"/>
              <a:tailEnd type="none" w="med" len="med"/>
            </a:ln>
            <a:effectLst/>
          </p:spPr>
          <p:txBody>
            <a:bodyPr vert="horz" wrap="none" lIns="137160" tIns="68580" rIns="137160" bIns="68580" numCol="1" rtlCol="0" anchor="t" anchorCtr="0" compatLnSpc="1">
              <a:prstTxWarp prst="textNoShape">
                <a:avLst/>
              </a:prstTxWarp>
              <a:noAutofit/>
            </a:bodyPr>
            <a:lstStyle/>
            <a:p>
              <a:pPr algn="ctr" defTabSz="1540670" fontAlgn="base">
                <a:lnSpc>
                  <a:spcPct val="85000"/>
                </a:lnSpc>
                <a:spcBef>
                  <a:spcPct val="0"/>
                </a:spcBef>
                <a:spcAft>
                  <a:spcPct val="0"/>
                </a:spcAft>
              </a:pPr>
              <a:endParaRPr lang="en-US" sz="3300" b="1" dirty="0">
                <a:solidFill>
                  <a:schemeClr val="bg1"/>
                </a:solidFill>
                <a:latin typeface="Arial Narrow" pitchFamily="34" charset="0"/>
              </a:endParaRPr>
            </a:p>
          </p:txBody>
        </p:sp>
        <p:sp>
          <p:nvSpPr>
            <p:cNvPr id="12" name="Text Box 13">
              <a:extLst>
                <a:ext uri="{FF2B5EF4-FFF2-40B4-BE49-F238E27FC236}">
                  <a16:creationId xmlns:a16="http://schemas.microsoft.com/office/drawing/2014/main" id="{51F5B46B-8DFF-B159-8667-65405C3A8A4C}"/>
                </a:ext>
              </a:extLst>
            </p:cNvPr>
            <p:cNvSpPr txBox="1">
              <a:spLocks noChangeArrowheads="1"/>
            </p:cNvSpPr>
            <p:nvPr/>
          </p:nvSpPr>
          <p:spPr bwMode="auto">
            <a:xfrm>
              <a:off x="627807" y="7783208"/>
              <a:ext cx="999493" cy="241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latin typeface="+mj-lt"/>
                </a:rPr>
                <a:t>192.168.1.1/24</a:t>
              </a:r>
            </a:p>
          </p:txBody>
        </p:sp>
      </p:grpSp>
      <p:pic>
        <p:nvPicPr>
          <p:cNvPr id="5" name="Picture 4">
            <a:extLst>
              <a:ext uri="{FF2B5EF4-FFF2-40B4-BE49-F238E27FC236}">
                <a16:creationId xmlns:a16="http://schemas.microsoft.com/office/drawing/2014/main" id="{B8C668B3-43D9-8525-DE05-677CBCFAC2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28541" y="6003645"/>
            <a:ext cx="2913455" cy="2185092"/>
          </a:xfrm>
          <a:prstGeom prst="rect">
            <a:avLst/>
          </a:prstGeom>
        </p:spPr>
      </p:pic>
      <p:pic>
        <p:nvPicPr>
          <p:cNvPr id="13" name="Picture 12">
            <a:extLst>
              <a:ext uri="{FF2B5EF4-FFF2-40B4-BE49-F238E27FC236}">
                <a16:creationId xmlns:a16="http://schemas.microsoft.com/office/drawing/2014/main" id="{B0B86F57-1E3E-87E1-F017-ED18A1A4B0F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853942" y="7475463"/>
            <a:ext cx="1049724" cy="713274"/>
          </a:xfrm>
          <a:prstGeom prst="rect">
            <a:avLst/>
          </a:prstGeom>
        </p:spPr>
      </p:pic>
      <p:pic>
        <p:nvPicPr>
          <p:cNvPr id="14" name="Picture 13">
            <a:extLst>
              <a:ext uri="{FF2B5EF4-FFF2-40B4-BE49-F238E27FC236}">
                <a16:creationId xmlns:a16="http://schemas.microsoft.com/office/drawing/2014/main" id="{21B65E55-C26E-642E-BBE3-34148372FD7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878716" y="7060588"/>
            <a:ext cx="1049724" cy="713274"/>
          </a:xfrm>
          <a:prstGeom prst="rect">
            <a:avLst/>
          </a:prstGeom>
        </p:spPr>
      </p:pic>
      <p:cxnSp>
        <p:nvCxnSpPr>
          <p:cNvPr id="4" name="Straight Connector 3">
            <a:extLst>
              <a:ext uri="{FF2B5EF4-FFF2-40B4-BE49-F238E27FC236}">
                <a16:creationId xmlns:a16="http://schemas.microsoft.com/office/drawing/2014/main" id="{ACCC0887-F4EA-C160-9F4A-17DF71D03E0B}"/>
              </a:ext>
            </a:extLst>
          </p:cNvPr>
          <p:cNvCxnSpPr>
            <a:cxnSpLocks/>
            <a:endCxn id="14" idx="1"/>
          </p:cNvCxnSpPr>
          <p:nvPr/>
        </p:nvCxnSpPr>
        <p:spPr>
          <a:xfrm flipV="1">
            <a:off x="6903666" y="7417225"/>
            <a:ext cx="2975050" cy="23651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D391810-0AFC-4875-8B07-83E8FB29B875}"/>
              </a:ext>
            </a:extLst>
          </p:cNvPr>
          <p:cNvSpPr txBox="1"/>
          <p:nvPr/>
        </p:nvSpPr>
        <p:spPr>
          <a:xfrm>
            <a:off x="6633615" y="6622645"/>
            <a:ext cx="2107711" cy="461665"/>
          </a:xfrm>
          <a:prstGeom prst="rect">
            <a:avLst/>
          </a:prstGeom>
          <a:noFill/>
        </p:spPr>
        <p:txBody>
          <a:bodyPr wrap="square" rtlCol="0">
            <a:spAutoFit/>
          </a:bodyPr>
          <a:lstStyle/>
          <a:p>
            <a:r>
              <a:rPr lang="en-US" sz="2400" dirty="0"/>
              <a:t>123.231.22.11</a:t>
            </a:r>
          </a:p>
        </p:txBody>
      </p:sp>
      <p:sp>
        <p:nvSpPr>
          <p:cNvPr id="21" name="TextBox 20">
            <a:extLst>
              <a:ext uri="{FF2B5EF4-FFF2-40B4-BE49-F238E27FC236}">
                <a16:creationId xmlns:a16="http://schemas.microsoft.com/office/drawing/2014/main" id="{2417D7FD-2882-102C-F9DA-7B0D287D14EA}"/>
              </a:ext>
            </a:extLst>
          </p:cNvPr>
          <p:cNvSpPr txBox="1"/>
          <p:nvPr/>
        </p:nvSpPr>
        <p:spPr>
          <a:xfrm>
            <a:off x="6077411" y="8178835"/>
            <a:ext cx="943110" cy="461665"/>
          </a:xfrm>
          <a:prstGeom prst="rect">
            <a:avLst/>
          </a:prstGeom>
          <a:noFill/>
        </p:spPr>
        <p:txBody>
          <a:bodyPr wrap="square" rtlCol="0">
            <a:spAutoFit/>
          </a:bodyPr>
          <a:lstStyle/>
          <a:p>
            <a:r>
              <a:rPr lang="en-US" sz="2400" b="1" dirty="0"/>
              <a:t>NAT</a:t>
            </a:r>
          </a:p>
        </p:txBody>
      </p:sp>
      <p:cxnSp>
        <p:nvCxnSpPr>
          <p:cNvPr id="23" name="Straight Connector 22">
            <a:extLst>
              <a:ext uri="{FF2B5EF4-FFF2-40B4-BE49-F238E27FC236}">
                <a16:creationId xmlns:a16="http://schemas.microsoft.com/office/drawing/2014/main" id="{DB9E2B29-0880-289D-03EC-8ECC7D411580}"/>
              </a:ext>
            </a:extLst>
          </p:cNvPr>
          <p:cNvCxnSpPr>
            <a:cxnSpLocks/>
          </p:cNvCxnSpPr>
          <p:nvPr/>
        </p:nvCxnSpPr>
        <p:spPr>
          <a:xfrm flipV="1">
            <a:off x="4945576" y="7982930"/>
            <a:ext cx="1130086" cy="23250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2" name="Right Arrow 21">
            <a:extLst>
              <a:ext uri="{FF2B5EF4-FFF2-40B4-BE49-F238E27FC236}">
                <a16:creationId xmlns:a16="http://schemas.microsoft.com/office/drawing/2014/main" id="{ED46FCF8-6F1A-8A41-893E-D825A2AF7E97}"/>
              </a:ext>
            </a:extLst>
          </p:cNvPr>
          <p:cNvSpPr/>
          <p:nvPr/>
        </p:nvSpPr>
        <p:spPr>
          <a:xfrm rot="7781690">
            <a:off x="6820110" y="7249678"/>
            <a:ext cx="587828" cy="1942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4138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3682" name="Rectangle 2"/>
          <p:cNvSpPr>
            <a:spLocks noGrp="1" noChangeArrowheads="1"/>
          </p:cNvSpPr>
          <p:nvPr>
            <p:ph type="title"/>
          </p:nvPr>
        </p:nvSpPr>
        <p:spPr/>
        <p:txBody>
          <a:bodyPr/>
          <a:lstStyle/>
          <a:p>
            <a:r>
              <a:rPr lang="en-US" altLang="en-US"/>
              <a:t>The Role of a Router</a:t>
            </a:r>
          </a:p>
        </p:txBody>
      </p:sp>
      <p:sp>
        <p:nvSpPr>
          <p:cNvPr id="3783683" name="Rectangle 3"/>
          <p:cNvSpPr>
            <a:spLocks noGrp="1" noChangeArrowheads="1"/>
          </p:cNvSpPr>
          <p:nvPr>
            <p:ph idx="1"/>
          </p:nvPr>
        </p:nvSpPr>
        <p:spPr>
          <a:xfrm>
            <a:off x="1135932" y="6249353"/>
            <a:ext cx="15773400" cy="4497938"/>
          </a:xfrm>
        </p:spPr>
        <p:txBody>
          <a:bodyPr>
            <a:normAutofit/>
          </a:bodyPr>
          <a:lstStyle/>
          <a:p>
            <a:pPr>
              <a:lnSpc>
                <a:spcPct val="90000"/>
              </a:lnSpc>
            </a:pPr>
            <a:r>
              <a:rPr lang="en-US" altLang="en-US" sz="3540" dirty="0"/>
              <a:t>Routers have multiple interfaces, each with its own address</a:t>
            </a:r>
          </a:p>
          <a:p>
            <a:pPr>
              <a:lnSpc>
                <a:spcPct val="90000"/>
              </a:lnSpc>
            </a:pPr>
            <a:r>
              <a:rPr lang="en-US" altLang="en-US" sz="3540" dirty="0"/>
              <a:t>Each interface’s NETID is the same as all other devices on that network</a:t>
            </a:r>
          </a:p>
          <a:p>
            <a:pPr lvl="1"/>
            <a:r>
              <a:rPr lang="en-US" altLang="en-US" sz="2940" dirty="0"/>
              <a:t>Their HOSTIDs of course, are different</a:t>
            </a:r>
          </a:p>
          <a:p>
            <a:r>
              <a:rPr lang="en-US" altLang="en-US" sz="3540" dirty="0"/>
              <a:t>Router duties include:</a:t>
            </a:r>
          </a:p>
          <a:p>
            <a:pPr lvl="1"/>
            <a:r>
              <a:rPr lang="en-US" altLang="en-US" sz="2940" dirty="0"/>
              <a:t>Forwarding packets towards the destination network</a:t>
            </a:r>
          </a:p>
          <a:p>
            <a:pPr lvl="1"/>
            <a:r>
              <a:rPr lang="en-US" altLang="en-US" sz="2940" dirty="0"/>
              <a:t>Talking to other routers to learn about remote networks</a:t>
            </a:r>
          </a:p>
        </p:txBody>
      </p:sp>
      <p:grpSp>
        <p:nvGrpSpPr>
          <p:cNvPr id="6" name="Group 5"/>
          <p:cNvGrpSpPr/>
          <p:nvPr/>
        </p:nvGrpSpPr>
        <p:grpSpPr>
          <a:xfrm>
            <a:off x="10555170" y="4000500"/>
            <a:ext cx="4229100" cy="1257300"/>
            <a:chOff x="5562600" y="5105400"/>
            <a:chExt cx="2819400" cy="838200"/>
          </a:xfrm>
        </p:grpSpPr>
        <p:cxnSp>
          <p:nvCxnSpPr>
            <p:cNvPr id="7" name="Straight Connector 6"/>
            <p:cNvCxnSpPr/>
            <p:nvPr/>
          </p:nvCxnSpPr>
          <p:spPr bwMode="auto">
            <a:xfrm>
              <a:off x="5562600" y="5791200"/>
              <a:ext cx="2819400"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8382000" y="5638800"/>
              <a:ext cx="0" cy="3048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6553200" y="5105400"/>
              <a:ext cx="0" cy="6858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8001000" y="5105400"/>
              <a:ext cx="0" cy="685800"/>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grpSp>
        <p:nvGrpSpPr>
          <p:cNvPr id="11" name="Group 10"/>
          <p:cNvGrpSpPr/>
          <p:nvPr/>
        </p:nvGrpSpPr>
        <p:grpSpPr>
          <a:xfrm>
            <a:off x="7469070" y="2286000"/>
            <a:ext cx="3086100" cy="2971800"/>
            <a:chOff x="3505200" y="3962400"/>
            <a:chExt cx="2057400" cy="1981200"/>
          </a:xfrm>
        </p:grpSpPr>
        <p:cxnSp>
          <p:nvCxnSpPr>
            <p:cNvPr id="12" name="Straight Connector 11"/>
            <p:cNvCxnSpPr/>
            <p:nvPr/>
          </p:nvCxnSpPr>
          <p:spPr bwMode="auto">
            <a:xfrm>
              <a:off x="3505200" y="3962400"/>
              <a:ext cx="2057400"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a:off x="3505200" y="3962400"/>
              <a:ext cx="0" cy="19812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5562600" y="3962400"/>
              <a:ext cx="0" cy="1981200"/>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grpSp>
        <p:nvGrpSpPr>
          <p:cNvPr id="15" name="Group 14"/>
          <p:cNvGrpSpPr/>
          <p:nvPr/>
        </p:nvGrpSpPr>
        <p:grpSpPr>
          <a:xfrm>
            <a:off x="3239970" y="4000500"/>
            <a:ext cx="4229100" cy="1257300"/>
            <a:chOff x="685800" y="5105400"/>
            <a:chExt cx="2819400" cy="838200"/>
          </a:xfrm>
        </p:grpSpPr>
        <p:cxnSp>
          <p:nvCxnSpPr>
            <p:cNvPr id="16" name="Straight Connector 15"/>
            <p:cNvCxnSpPr/>
            <p:nvPr/>
          </p:nvCxnSpPr>
          <p:spPr bwMode="auto">
            <a:xfrm>
              <a:off x="685800" y="5791200"/>
              <a:ext cx="2819400"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a:off x="685800" y="5638800"/>
              <a:ext cx="0" cy="3048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8" name="Straight Connector 17"/>
            <p:cNvCxnSpPr/>
            <p:nvPr/>
          </p:nvCxnSpPr>
          <p:spPr bwMode="auto">
            <a:xfrm>
              <a:off x="1676400" y="5105400"/>
              <a:ext cx="0" cy="6858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a:off x="3124200" y="5105400"/>
              <a:ext cx="0" cy="685800"/>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pic>
        <p:nvPicPr>
          <p:cNvPr id="20" name="Picture 1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83070" y="3257550"/>
            <a:ext cx="2286000" cy="1714500"/>
          </a:xfrm>
          <a:prstGeom prst="rect">
            <a:avLst/>
          </a:prstGeom>
        </p:spPr>
      </p:pic>
      <p:pic>
        <p:nvPicPr>
          <p:cNvPr id="21" name="Picture 2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20396" y="3390425"/>
            <a:ext cx="1714500" cy="1448753"/>
          </a:xfrm>
          <a:prstGeom prst="rect">
            <a:avLst/>
          </a:prstGeom>
        </p:spPr>
      </p:pic>
      <p:pic>
        <p:nvPicPr>
          <p:cNvPr id="22" name="Picture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063839" y="3390425"/>
            <a:ext cx="1714500" cy="1448753"/>
          </a:xfrm>
          <a:prstGeom prst="rect">
            <a:avLst/>
          </a:prstGeom>
        </p:spPr>
      </p:pic>
      <p:pic>
        <p:nvPicPr>
          <p:cNvPr id="23" name="Picture 2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11370" y="3257550"/>
            <a:ext cx="2286000" cy="1714500"/>
          </a:xfrm>
          <a:prstGeom prst="rect">
            <a:avLst/>
          </a:prstGeom>
        </p:spPr>
      </p:pic>
      <p:sp>
        <p:nvSpPr>
          <p:cNvPr id="24" name="TextBox 23"/>
          <p:cNvSpPr txBox="1"/>
          <p:nvPr/>
        </p:nvSpPr>
        <p:spPr>
          <a:xfrm>
            <a:off x="3198340" y="2839032"/>
            <a:ext cx="1662635" cy="507831"/>
          </a:xfrm>
          <a:prstGeom prst="rect">
            <a:avLst/>
          </a:prstGeom>
          <a:noFill/>
        </p:spPr>
        <p:txBody>
          <a:bodyPr wrap="none" rtlCol="0" anchor="ctr">
            <a:spAutoFit/>
          </a:bodyPr>
          <a:lstStyle/>
          <a:p>
            <a:r>
              <a:rPr lang="en-US" sz="2700">
                <a:latin typeface="+mj-lt"/>
              </a:rPr>
              <a:t>128.12.3.4</a:t>
            </a:r>
          </a:p>
        </p:txBody>
      </p:sp>
      <p:sp>
        <p:nvSpPr>
          <p:cNvPr id="25" name="TextBox 24"/>
          <p:cNvSpPr txBox="1"/>
          <p:nvPr/>
        </p:nvSpPr>
        <p:spPr>
          <a:xfrm>
            <a:off x="2857500" y="5135421"/>
            <a:ext cx="5058552" cy="507831"/>
          </a:xfrm>
          <a:prstGeom prst="rect">
            <a:avLst/>
          </a:prstGeom>
          <a:noFill/>
        </p:spPr>
        <p:txBody>
          <a:bodyPr wrap="square" rtlCol="0" anchor="ctr">
            <a:spAutoFit/>
          </a:bodyPr>
          <a:lstStyle/>
          <a:p>
            <a:r>
              <a:rPr lang="en-US" sz="2700">
                <a:latin typeface="+mj-lt"/>
              </a:rPr>
              <a:t>Subnetwork 128.12.0.0/16</a:t>
            </a:r>
          </a:p>
        </p:txBody>
      </p:sp>
      <p:sp>
        <p:nvSpPr>
          <p:cNvPr id="26" name="TextBox 25"/>
          <p:cNvSpPr txBox="1"/>
          <p:nvPr/>
        </p:nvSpPr>
        <p:spPr>
          <a:xfrm>
            <a:off x="10401301" y="5135421"/>
            <a:ext cx="4584029" cy="507831"/>
          </a:xfrm>
          <a:prstGeom prst="rect">
            <a:avLst/>
          </a:prstGeom>
          <a:noFill/>
        </p:spPr>
        <p:txBody>
          <a:bodyPr wrap="square" rtlCol="0" anchor="ctr">
            <a:spAutoFit/>
          </a:bodyPr>
          <a:lstStyle/>
          <a:p>
            <a:r>
              <a:rPr lang="en-US" sz="2700" dirty="0">
                <a:latin typeface="+mj-lt"/>
              </a:rPr>
              <a:t>Subnetwork 128.17.5.0/24</a:t>
            </a:r>
          </a:p>
        </p:txBody>
      </p:sp>
      <p:sp>
        <p:nvSpPr>
          <p:cNvPr id="27" name="TextBox 26"/>
          <p:cNvSpPr txBox="1"/>
          <p:nvPr/>
        </p:nvSpPr>
        <p:spPr>
          <a:xfrm>
            <a:off x="5273859" y="2839032"/>
            <a:ext cx="1837362" cy="507831"/>
          </a:xfrm>
          <a:prstGeom prst="rect">
            <a:avLst/>
          </a:prstGeom>
          <a:noFill/>
        </p:spPr>
        <p:txBody>
          <a:bodyPr wrap="none" rtlCol="0" anchor="ctr">
            <a:spAutoFit/>
          </a:bodyPr>
          <a:lstStyle/>
          <a:p>
            <a:r>
              <a:rPr lang="en-US" sz="2700">
                <a:latin typeface="+mj-lt"/>
              </a:rPr>
              <a:t>128.12.5.15</a:t>
            </a:r>
          </a:p>
        </p:txBody>
      </p:sp>
      <p:sp>
        <p:nvSpPr>
          <p:cNvPr id="28" name="TextBox 27"/>
          <p:cNvSpPr txBox="1"/>
          <p:nvPr/>
        </p:nvSpPr>
        <p:spPr>
          <a:xfrm>
            <a:off x="6668971" y="1820723"/>
            <a:ext cx="1662635" cy="507831"/>
          </a:xfrm>
          <a:prstGeom prst="rect">
            <a:avLst/>
          </a:prstGeom>
          <a:noFill/>
        </p:spPr>
        <p:txBody>
          <a:bodyPr wrap="none" rtlCol="0" anchor="ctr">
            <a:spAutoFit/>
          </a:bodyPr>
          <a:lstStyle/>
          <a:p>
            <a:r>
              <a:rPr lang="en-US" sz="2700" dirty="0">
                <a:latin typeface="+mj-lt"/>
              </a:rPr>
              <a:t>128.12.4.1</a:t>
            </a:r>
          </a:p>
        </p:txBody>
      </p:sp>
      <p:sp>
        <p:nvSpPr>
          <p:cNvPr id="29" name="TextBox 28"/>
          <p:cNvSpPr txBox="1"/>
          <p:nvPr/>
        </p:nvSpPr>
        <p:spPr>
          <a:xfrm>
            <a:off x="9673869" y="1820723"/>
            <a:ext cx="1662635" cy="507831"/>
          </a:xfrm>
          <a:prstGeom prst="rect">
            <a:avLst/>
          </a:prstGeom>
          <a:noFill/>
        </p:spPr>
        <p:txBody>
          <a:bodyPr wrap="none" rtlCol="0" anchor="ctr">
            <a:spAutoFit/>
          </a:bodyPr>
          <a:lstStyle/>
          <a:p>
            <a:r>
              <a:rPr lang="en-US" sz="2700">
                <a:latin typeface="+mj-lt"/>
              </a:rPr>
              <a:t>128.17.5.1</a:t>
            </a:r>
          </a:p>
        </p:txBody>
      </p:sp>
      <p:sp>
        <p:nvSpPr>
          <p:cNvPr id="30" name="TextBox 29"/>
          <p:cNvSpPr txBox="1"/>
          <p:nvPr/>
        </p:nvSpPr>
        <p:spPr>
          <a:xfrm>
            <a:off x="10725435" y="2849423"/>
            <a:ext cx="1837362" cy="507831"/>
          </a:xfrm>
          <a:prstGeom prst="rect">
            <a:avLst/>
          </a:prstGeom>
          <a:noFill/>
        </p:spPr>
        <p:txBody>
          <a:bodyPr wrap="none" rtlCol="0" anchor="ctr">
            <a:spAutoFit/>
          </a:bodyPr>
          <a:lstStyle/>
          <a:p>
            <a:r>
              <a:rPr lang="en-US" sz="2700" dirty="0">
                <a:latin typeface="+mj-lt"/>
              </a:rPr>
              <a:t>126.17.5.14</a:t>
            </a:r>
          </a:p>
        </p:txBody>
      </p:sp>
      <p:sp>
        <p:nvSpPr>
          <p:cNvPr id="31" name="TextBox 30"/>
          <p:cNvSpPr txBox="1"/>
          <p:nvPr/>
        </p:nvSpPr>
        <p:spPr>
          <a:xfrm>
            <a:off x="12868878" y="2849423"/>
            <a:ext cx="1837362" cy="507831"/>
          </a:xfrm>
          <a:prstGeom prst="rect">
            <a:avLst/>
          </a:prstGeom>
          <a:noFill/>
        </p:spPr>
        <p:txBody>
          <a:bodyPr wrap="none" rtlCol="0" anchor="ctr">
            <a:spAutoFit/>
          </a:bodyPr>
          <a:lstStyle/>
          <a:p>
            <a:r>
              <a:rPr lang="en-US" sz="2700">
                <a:latin typeface="+mj-lt"/>
              </a:rPr>
              <a:t>128.17.5.15</a:t>
            </a:r>
          </a:p>
        </p:txBody>
      </p:sp>
      <p:pic>
        <p:nvPicPr>
          <p:cNvPr id="32" name="Picture 3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497770" y="1828800"/>
            <a:ext cx="1049724" cy="713274"/>
          </a:xfrm>
          <a:prstGeom prst="rect">
            <a:avLst/>
          </a:prstGeom>
        </p:spPr>
      </p:pic>
    </p:spTree>
    <p:custDataLst>
      <p:tags r:id="rId1"/>
    </p:custDataLst>
    <p:extLst>
      <p:ext uri="{BB962C8B-B14F-4D97-AF65-F5344CB8AC3E}">
        <p14:creationId xmlns:p14="http://schemas.microsoft.com/office/powerpoint/2010/main" val="355451098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2829" y="278747"/>
            <a:ext cx="15773400" cy="1988345"/>
          </a:xfrm>
        </p:spPr>
        <p:txBody>
          <a:bodyPr/>
          <a:lstStyle/>
          <a:p>
            <a:r>
              <a:rPr lang="en-US" b="1">
                <a:latin typeface="Helvetica Neue Condensed" panose="02000503000000020004" pitchFamily="2" charset="0"/>
                <a:ea typeface="Helvetica Neue Condensed" panose="02000503000000020004" pitchFamily="2" charset="0"/>
                <a:cs typeface="Helvetica Neue Condensed" panose="02000503000000020004" pitchFamily="2" charset="0"/>
              </a:rPr>
              <a:t>The Routing Protocol</a:t>
            </a:r>
          </a:p>
        </p:txBody>
      </p:sp>
      <p:pic>
        <p:nvPicPr>
          <p:cNvPr id="3" name="Picture 2">
            <a:extLst>
              <a:ext uri="{FF2B5EF4-FFF2-40B4-BE49-F238E27FC236}">
                <a16:creationId xmlns:a16="http://schemas.microsoft.com/office/drawing/2014/main" id="{0424DAE2-8BA6-9E46-AF84-997B9A9A586A}"/>
              </a:ext>
            </a:extLst>
          </p:cNvPr>
          <p:cNvPicPr>
            <a:picLocks noChangeAspect="1"/>
          </p:cNvPicPr>
          <p:nvPr/>
        </p:nvPicPr>
        <p:blipFill>
          <a:blip r:embed="rId4"/>
          <a:stretch>
            <a:fillRect/>
          </a:stretch>
        </p:blipFill>
        <p:spPr>
          <a:xfrm>
            <a:off x="2803322" y="3447302"/>
            <a:ext cx="12681355" cy="5414309"/>
          </a:xfrm>
          <a:prstGeom prst="rect">
            <a:avLst/>
          </a:prstGeom>
        </p:spPr>
      </p:pic>
    </p:spTree>
    <p:custDataLst>
      <p:tags r:id="rId1"/>
    </p:custDataLst>
    <p:extLst>
      <p:ext uri="{BB962C8B-B14F-4D97-AF65-F5344CB8AC3E}">
        <p14:creationId xmlns:p14="http://schemas.microsoft.com/office/powerpoint/2010/main" val="24169609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9938" name="Rectangle 2"/>
          <p:cNvSpPr>
            <a:spLocks noGrp="1" noChangeArrowheads="1"/>
          </p:cNvSpPr>
          <p:nvPr>
            <p:ph type="title"/>
          </p:nvPr>
        </p:nvSpPr>
        <p:spPr/>
        <p:txBody>
          <a:bodyPr/>
          <a:lstStyle/>
          <a:p>
            <a:r>
              <a:rPr lang="en-US" altLang="en-US"/>
              <a:t>Address Resolution Protocol</a:t>
            </a:r>
          </a:p>
        </p:txBody>
      </p:sp>
      <p:pic>
        <p:nvPicPr>
          <p:cNvPr id="6" name="Picture 5">
            <a:extLst>
              <a:ext uri="{FF2B5EF4-FFF2-40B4-BE49-F238E27FC236}">
                <a16:creationId xmlns:a16="http://schemas.microsoft.com/office/drawing/2014/main" id="{F9D798A5-D35D-DC4A-A24F-346C003D5735}"/>
              </a:ext>
            </a:extLst>
          </p:cNvPr>
          <p:cNvPicPr>
            <a:picLocks noChangeAspect="1"/>
          </p:cNvPicPr>
          <p:nvPr/>
        </p:nvPicPr>
        <p:blipFill>
          <a:blip r:embed="rId4"/>
          <a:stretch>
            <a:fillRect/>
          </a:stretch>
        </p:blipFill>
        <p:spPr>
          <a:xfrm>
            <a:off x="3012141" y="2256629"/>
            <a:ext cx="12471026" cy="7796352"/>
          </a:xfrm>
          <a:prstGeom prst="rect">
            <a:avLst/>
          </a:prstGeom>
        </p:spPr>
      </p:pic>
    </p:spTree>
    <p:custDataLst>
      <p:tags r:id="rId1"/>
    </p:custDataLst>
    <p:extLst>
      <p:ext uri="{BB962C8B-B14F-4D97-AF65-F5344CB8AC3E}">
        <p14:creationId xmlns:p14="http://schemas.microsoft.com/office/powerpoint/2010/main" val="207898164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1986" name="Rectangle 2"/>
          <p:cNvSpPr>
            <a:spLocks noGrp="1" noChangeArrowheads="1"/>
          </p:cNvSpPr>
          <p:nvPr>
            <p:ph type="title"/>
          </p:nvPr>
        </p:nvSpPr>
        <p:spPr/>
        <p:txBody>
          <a:bodyPr/>
          <a:lstStyle/>
          <a:p>
            <a:r>
              <a:rPr lang="en-US" altLang="en-US" dirty="0"/>
              <a:t>Windows </a:t>
            </a:r>
            <a:r>
              <a:rPr lang="en-US" altLang="en-US" dirty="0" err="1">
                <a:solidFill>
                  <a:srgbClr val="FF0000"/>
                </a:solidFill>
              </a:rPr>
              <a:t>arp</a:t>
            </a:r>
            <a:r>
              <a:rPr lang="en-US" altLang="en-US" dirty="0"/>
              <a:t> Command</a:t>
            </a:r>
          </a:p>
        </p:txBody>
      </p:sp>
      <p:sp>
        <p:nvSpPr>
          <p:cNvPr id="3881987" name="Rectangle 3"/>
          <p:cNvSpPr>
            <a:spLocks noGrp="1" noChangeArrowheads="1"/>
          </p:cNvSpPr>
          <p:nvPr>
            <p:ph idx="1"/>
          </p:nvPr>
        </p:nvSpPr>
        <p:spPr/>
        <p:txBody>
          <a:bodyPr/>
          <a:lstStyle/>
          <a:p>
            <a:r>
              <a:rPr lang="en-US" altLang="en-US"/>
              <a:t>Displays and modifies the IP-to-Physical address translation tables</a:t>
            </a:r>
          </a:p>
          <a:p>
            <a:r>
              <a:rPr lang="en-US" altLang="en-US"/>
              <a:t>The use of switches modifies the command</a:t>
            </a:r>
          </a:p>
          <a:p>
            <a:r>
              <a:rPr lang="en-US" altLang="en-US" err="1"/>
              <a:t>arp</a:t>
            </a:r>
            <a:r>
              <a:rPr lang="en-US" altLang="en-US"/>
              <a:t> –a  displays the </a:t>
            </a:r>
            <a:r>
              <a:rPr lang="en-US" altLang="en-US" err="1"/>
              <a:t>arp</a:t>
            </a:r>
            <a:r>
              <a:rPr lang="en-US" altLang="en-US"/>
              <a:t> table</a:t>
            </a:r>
          </a:p>
          <a:p>
            <a:r>
              <a:rPr lang="en-US" altLang="en-US" err="1"/>
              <a:t>arp</a:t>
            </a:r>
            <a:r>
              <a:rPr lang="en-US" altLang="en-US"/>
              <a:t> –s to set a translation</a:t>
            </a:r>
          </a:p>
          <a:p>
            <a:r>
              <a:rPr lang="en-US" altLang="en-US" err="1"/>
              <a:t>arp</a:t>
            </a:r>
            <a:r>
              <a:rPr lang="en-US" altLang="en-US"/>
              <a:t> –d to delete a translation</a:t>
            </a:r>
          </a:p>
        </p:txBody>
      </p:sp>
      <p:pic>
        <p:nvPicPr>
          <p:cNvPr id="3881991"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99632" y="6733116"/>
            <a:ext cx="9799734" cy="3221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C:\Users\AWalkden\Downloads\stick_figure_list_weight_400_clr_2008.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318724" y="6552116"/>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9855745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The Transport Layer</a:t>
            </a:r>
          </a:p>
        </p:txBody>
      </p:sp>
      <p:pic>
        <p:nvPicPr>
          <p:cNvPr id="408" name="Picture 407">
            <a:extLst>
              <a:ext uri="{FF2B5EF4-FFF2-40B4-BE49-F238E27FC236}">
                <a16:creationId xmlns:a16="http://schemas.microsoft.com/office/drawing/2014/main" id="{D973DDCD-4CA2-2949-B713-40207009473D}"/>
              </a:ext>
            </a:extLst>
          </p:cNvPr>
          <p:cNvPicPr>
            <a:picLocks noChangeAspect="1"/>
          </p:cNvPicPr>
          <p:nvPr/>
        </p:nvPicPr>
        <p:blipFill>
          <a:blip r:embed="rId4"/>
          <a:stretch>
            <a:fillRect/>
          </a:stretch>
        </p:blipFill>
        <p:spPr>
          <a:xfrm>
            <a:off x="2689225" y="3039035"/>
            <a:ext cx="12334941" cy="5486400"/>
          </a:xfrm>
          <a:prstGeom prst="rect">
            <a:avLst/>
          </a:prstGeom>
        </p:spPr>
      </p:pic>
    </p:spTree>
    <p:custDataLst>
      <p:tags r:id="rId1"/>
    </p:custDataLst>
    <p:extLst>
      <p:ext uri="{BB962C8B-B14F-4D97-AF65-F5344CB8AC3E}">
        <p14:creationId xmlns:p14="http://schemas.microsoft.com/office/powerpoint/2010/main" val="33995886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Transport Layer Role</a:t>
            </a:r>
          </a:p>
        </p:txBody>
      </p:sp>
      <p:sp>
        <p:nvSpPr>
          <p:cNvPr id="5" name="Rectangle 3"/>
          <p:cNvSpPr>
            <a:spLocks noGrp="1" noChangeArrowheads="1"/>
          </p:cNvSpPr>
          <p:nvPr>
            <p:ph idx="1"/>
          </p:nvPr>
        </p:nvSpPr>
        <p:spPr/>
        <p:txBody>
          <a:bodyPr/>
          <a:lstStyle/>
          <a:p>
            <a:pPr>
              <a:lnSpc>
                <a:spcPct val="90000"/>
              </a:lnSpc>
            </a:pPr>
            <a:r>
              <a:rPr lang="en-AU" altLang="en-US" sz="3150"/>
              <a:t>End-to-end, messages. Optional error correction.</a:t>
            </a:r>
          </a:p>
          <a:p>
            <a:pPr>
              <a:lnSpc>
                <a:spcPct val="90000"/>
              </a:lnSpc>
            </a:pPr>
            <a:r>
              <a:rPr lang="en-AU" altLang="en-US" sz="3150"/>
              <a:t>Multiplexing, meaning used for many applications</a:t>
            </a:r>
          </a:p>
          <a:p>
            <a:pPr>
              <a:lnSpc>
                <a:spcPct val="90000"/>
              </a:lnSpc>
            </a:pPr>
            <a:r>
              <a:rPr lang="en-AU" altLang="en-US" sz="3150"/>
              <a:t>Can be connection oriented or connectionless</a:t>
            </a:r>
          </a:p>
          <a:p>
            <a:pPr>
              <a:lnSpc>
                <a:spcPct val="90000"/>
              </a:lnSpc>
            </a:pPr>
            <a:r>
              <a:rPr lang="en-AU" altLang="en-US" sz="3150"/>
              <a:t>Connection establishment/release if required</a:t>
            </a:r>
          </a:p>
          <a:p>
            <a:pPr lvl="1">
              <a:lnSpc>
                <a:spcPct val="90000"/>
              </a:lnSpc>
            </a:pPr>
            <a:r>
              <a:rPr lang="en-AU" altLang="en-US" sz="2850"/>
              <a:t>Flow control, speed up, or slow down if losing information</a:t>
            </a:r>
          </a:p>
          <a:p>
            <a:pPr lvl="1">
              <a:lnSpc>
                <a:spcPct val="90000"/>
              </a:lnSpc>
            </a:pPr>
            <a:r>
              <a:rPr lang="en-AU" altLang="en-US" sz="2850"/>
              <a:t>Error recovery, usually retransmit lost or damaged information</a:t>
            </a:r>
          </a:p>
          <a:p>
            <a:pPr lvl="1">
              <a:lnSpc>
                <a:spcPct val="90000"/>
              </a:lnSpc>
            </a:pPr>
            <a:r>
              <a:rPr lang="en-AU" altLang="en-US" sz="2850"/>
              <a:t>Segmentation and reassembly, putting large data into manageable packets</a:t>
            </a:r>
          </a:p>
        </p:txBody>
      </p:sp>
      <p:sp>
        <p:nvSpPr>
          <p:cNvPr id="6" name="Rectangle 5"/>
          <p:cNvSpPr/>
          <p:nvPr/>
        </p:nvSpPr>
        <p:spPr bwMode="auto">
          <a:xfrm>
            <a:off x="3543300" y="7429500"/>
            <a:ext cx="11087100" cy="1371600"/>
          </a:xfrm>
          <a:prstGeom prst="rect">
            <a:avLst/>
          </a:prstGeom>
          <a:ln>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vert="horz" wrap="none" lIns="137160" tIns="68580" rIns="137160" bIns="68580" numCol="1" rtlCol="0" anchor="ctr" anchorCtr="0" compatLnSpc="1">
            <a:prstTxWarp prst="textNoShape">
              <a:avLst/>
            </a:prstTxWarp>
            <a:noAutofit/>
          </a:bodyPr>
          <a:lstStyle/>
          <a:p>
            <a:pPr algn="ctr" defTabSz="1540670" fontAlgn="base">
              <a:lnSpc>
                <a:spcPct val="85000"/>
              </a:lnSpc>
              <a:spcBef>
                <a:spcPct val="0"/>
              </a:spcBef>
              <a:spcAft>
                <a:spcPct val="0"/>
              </a:spcAft>
            </a:pPr>
            <a:r>
              <a:rPr lang="en-US" sz="3300" b="1">
                <a:solidFill>
                  <a:schemeClr val="tx1"/>
                </a:solidFill>
                <a:latin typeface="Arial Narrow" pitchFamily="34" charset="0"/>
              </a:rPr>
              <a:t>              Application Data</a:t>
            </a:r>
          </a:p>
        </p:txBody>
      </p:sp>
      <p:sp>
        <p:nvSpPr>
          <p:cNvPr id="7" name="Rectangle 6"/>
          <p:cNvSpPr/>
          <p:nvPr/>
        </p:nvSpPr>
        <p:spPr bwMode="auto">
          <a:xfrm>
            <a:off x="3543300" y="7429500"/>
            <a:ext cx="2286000" cy="1371600"/>
          </a:xfrm>
          <a:prstGeom prst="rect">
            <a:avLst/>
          </a:prstGeom>
          <a:ln>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137160" tIns="68580" rIns="137160" bIns="68580" numCol="1" rtlCol="0" anchor="ctr" anchorCtr="0" compatLnSpc="1">
            <a:prstTxWarp prst="textNoShape">
              <a:avLst/>
            </a:prstTxWarp>
            <a:noAutofit/>
          </a:bodyPr>
          <a:lstStyle/>
          <a:p>
            <a:pPr algn="ctr" defTabSz="1540670" fontAlgn="base">
              <a:lnSpc>
                <a:spcPct val="85000"/>
              </a:lnSpc>
              <a:spcBef>
                <a:spcPct val="0"/>
              </a:spcBef>
              <a:spcAft>
                <a:spcPct val="0"/>
              </a:spcAft>
            </a:pPr>
            <a:r>
              <a:rPr lang="en-US" sz="3300" b="1">
                <a:solidFill>
                  <a:schemeClr val="tx1"/>
                </a:solidFill>
                <a:latin typeface="Arial Narrow" pitchFamily="34" charset="0"/>
              </a:rPr>
              <a:t>Header</a:t>
            </a:r>
          </a:p>
        </p:txBody>
      </p:sp>
      <p:sp>
        <p:nvSpPr>
          <p:cNvPr id="8" name="Right Brace 7"/>
          <p:cNvSpPr/>
          <p:nvPr/>
        </p:nvSpPr>
        <p:spPr bwMode="auto">
          <a:xfrm rot="16200000">
            <a:off x="8801100" y="1600200"/>
            <a:ext cx="571500" cy="11087100"/>
          </a:xfrm>
          <a:prstGeom prst="rightBrace">
            <a:avLst>
              <a:gd name="adj1" fmla="val 103314"/>
              <a:gd name="adj2" fmla="val 50334"/>
            </a:avLst>
          </a:prstGeom>
          <a:noFill/>
          <a:ln w="28575" cap="flat" cmpd="sng" algn="ctr">
            <a:solidFill>
              <a:schemeClr val="tx1"/>
            </a:solidFill>
            <a:prstDash val="solid"/>
            <a:round/>
            <a:headEnd type="none" w="med" len="med"/>
            <a:tailEnd type="none" w="med" len="med"/>
          </a:ln>
          <a:effectLst/>
        </p:spPr>
        <p:txBody>
          <a:bodyPr vert="horz" wrap="none" lIns="137160" tIns="68580" rIns="137160" bIns="68580" numCol="1" rtlCol="0" anchor="t" anchorCtr="0" compatLnSpc="1">
            <a:prstTxWarp prst="textNoShape">
              <a:avLst/>
            </a:prstTxWarp>
            <a:noAutofit/>
          </a:bodyPr>
          <a:lstStyle/>
          <a:p>
            <a:pPr algn="ctr" defTabSz="1540670" fontAlgn="base">
              <a:lnSpc>
                <a:spcPct val="85000"/>
              </a:lnSpc>
              <a:spcBef>
                <a:spcPct val="0"/>
              </a:spcBef>
              <a:spcAft>
                <a:spcPct val="0"/>
              </a:spcAft>
            </a:pPr>
            <a:endParaRPr lang="en-US" sz="3300" b="1">
              <a:latin typeface="Arial Narrow" pitchFamily="34" charset="0"/>
            </a:endParaRPr>
          </a:p>
        </p:txBody>
      </p:sp>
      <p:sp>
        <p:nvSpPr>
          <p:cNvPr id="9" name="TextBox 8"/>
          <p:cNvSpPr txBox="1"/>
          <p:nvPr/>
        </p:nvSpPr>
        <p:spPr>
          <a:xfrm>
            <a:off x="8285080" y="6392723"/>
            <a:ext cx="1410771" cy="507831"/>
          </a:xfrm>
          <a:prstGeom prst="rect">
            <a:avLst/>
          </a:prstGeom>
          <a:noFill/>
        </p:spPr>
        <p:txBody>
          <a:bodyPr wrap="none" rtlCol="0" anchor="ctr">
            <a:spAutoFit/>
          </a:bodyPr>
          <a:lstStyle/>
          <a:p>
            <a:r>
              <a:rPr lang="en-US" sz="2700">
                <a:latin typeface="+mj-lt"/>
              </a:rPr>
              <a:t>Segment</a:t>
            </a:r>
          </a:p>
        </p:txBody>
      </p:sp>
    </p:spTree>
    <p:custDataLst>
      <p:tags r:id="rId1"/>
    </p:custDataLst>
    <p:extLst>
      <p:ext uri="{BB962C8B-B14F-4D97-AF65-F5344CB8AC3E}">
        <p14:creationId xmlns:p14="http://schemas.microsoft.com/office/powerpoint/2010/main" val="1972219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FEC74-64F7-6243-AE87-0F87E06D3322}"/>
              </a:ext>
            </a:extLst>
          </p:cNvPr>
          <p:cNvSpPr>
            <a:spLocks noGrp="1"/>
          </p:cNvSpPr>
          <p:nvPr>
            <p:ph type="title"/>
          </p:nvPr>
        </p:nvSpPr>
        <p:spPr/>
        <p:txBody>
          <a:bodyPr/>
          <a:lstStyle/>
          <a:p>
            <a:r>
              <a:rPr lang="en-US" dirty="0"/>
              <a:t>Hi, I’m Matt</a:t>
            </a:r>
          </a:p>
        </p:txBody>
      </p:sp>
      <p:sp>
        <p:nvSpPr>
          <p:cNvPr id="3" name="Content Placeholder 2">
            <a:extLst>
              <a:ext uri="{FF2B5EF4-FFF2-40B4-BE49-F238E27FC236}">
                <a16:creationId xmlns:a16="http://schemas.microsoft.com/office/drawing/2014/main" id="{E655A964-69B0-CF45-9266-E88C84348EA0}"/>
              </a:ext>
            </a:extLst>
          </p:cNvPr>
          <p:cNvSpPr>
            <a:spLocks noGrp="1"/>
          </p:cNvSpPr>
          <p:nvPr>
            <p:ph idx="1"/>
          </p:nvPr>
        </p:nvSpPr>
        <p:spPr>
          <a:xfrm>
            <a:off x="1257300" y="2193130"/>
            <a:ext cx="15773400" cy="7456707"/>
          </a:xfrm>
        </p:spPr>
        <p:txBody>
          <a:bodyPr>
            <a:normAutofit/>
          </a:bodyPr>
          <a:lstStyle/>
          <a:p>
            <a:r>
              <a:rPr lang="en-US" dirty="0"/>
              <a:t>We have 15 hours together this </a:t>
            </a:r>
            <a:r>
              <a:rPr lang="en-US"/>
              <a:t>week. I’ll </a:t>
            </a:r>
            <a:r>
              <a:rPr lang="en-US" dirty="0"/>
              <a:t>go first:</a:t>
            </a:r>
          </a:p>
          <a:p>
            <a:r>
              <a:rPr lang="en-US" dirty="0"/>
              <a:t>My name is </a:t>
            </a:r>
            <a:r>
              <a:rPr lang="en-US" b="1" dirty="0"/>
              <a:t>Matt Kolon</a:t>
            </a:r>
            <a:r>
              <a:rPr lang="en-US" dirty="0"/>
              <a:t>, I’m a Senior MTS at Hill Associates</a:t>
            </a:r>
          </a:p>
          <a:p>
            <a:pPr lvl="1"/>
            <a:r>
              <a:rPr lang="en-US" dirty="0"/>
              <a:t>I’m a long-time networking, telecom, and security nerd</a:t>
            </a:r>
          </a:p>
          <a:p>
            <a:pPr lvl="1"/>
            <a:r>
              <a:rPr lang="en-US" dirty="0"/>
              <a:t>I’ve worked for Cisco, Juniper, and Brocade as well as Hill</a:t>
            </a:r>
          </a:p>
          <a:p>
            <a:pPr lvl="1"/>
            <a:r>
              <a:rPr lang="en-US" dirty="0"/>
              <a:t>From 2005 to 2017 I lived in </a:t>
            </a:r>
            <a:r>
              <a:rPr lang="zh-TW" altLang="en-US" dirty="0"/>
              <a:t>香港</a:t>
            </a:r>
            <a:r>
              <a:rPr lang="en-US" dirty="0"/>
              <a:t>, </a:t>
            </a:r>
            <a:r>
              <a:rPr lang="zh-TW" altLang="en-US" dirty="0"/>
              <a:t>北京</a:t>
            </a:r>
            <a:r>
              <a:rPr lang="en-US" dirty="0"/>
              <a:t>, and </a:t>
            </a:r>
            <a:r>
              <a:rPr lang="zh-TW" altLang="en-US" dirty="0"/>
              <a:t>東京</a:t>
            </a:r>
            <a:endParaRPr lang="en-US" dirty="0"/>
          </a:p>
          <a:p>
            <a:pPr lvl="1"/>
            <a:r>
              <a:rPr lang="en-US" dirty="0"/>
              <a:t>Now I live in Underhill, Vermont where I ski and ride bikes a lot</a:t>
            </a:r>
          </a:p>
          <a:p>
            <a:pPr lvl="1"/>
            <a:r>
              <a:rPr lang="en-US" dirty="0"/>
              <a:t>It sounds like I’m pandering, but </a:t>
            </a:r>
            <a:r>
              <a:rPr lang="en-US" b="1" dirty="0">
                <a:solidFill>
                  <a:srgbClr val="FF0000"/>
                </a:solidFill>
              </a:rPr>
              <a:t>the FDIC is truly my favorite customer</a:t>
            </a:r>
            <a:r>
              <a:rPr lang="en-US" b="1" dirty="0"/>
              <a:t>!</a:t>
            </a:r>
            <a:r>
              <a:rPr lang="en-US" dirty="0"/>
              <a:t> I’m very happy to be with you this week.</a:t>
            </a:r>
          </a:p>
          <a:p>
            <a:r>
              <a:rPr lang="en-US" dirty="0"/>
              <a:t>In prior lives I had many bank and regulatory customers</a:t>
            </a:r>
          </a:p>
          <a:p>
            <a:pPr lvl="1"/>
            <a:r>
              <a:rPr lang="en-US" dirty="0"/>
              <a:t>I spent a few years in the Reston / Herndon, VA area on various  agency and other government contracts</a:t>
            </a:r>
          </a:p>
          <a:p>
            <a:pPr lvl="1"/>
            <a:r>
              <a:rPr lang="en-US" dirty="0"/>
              <a:t>Projects ranged from engineering to policy to consulting</a:t>
            </a:r>
          </a:p>
        </p:txBody>
      </p:sp>
    </p:spTree>
    <p:extLst>
      <p:ext uri="{BB962C8B-B14F-4D97-AF65-F5344CB8AC3E}">
        <p14:creationId xmlns:p14="http://schemas.microsoft.com/office/powerpoint/2010/main" val="13692721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74912" y="312291"/>
            <a:ext cx="15773400" cy="1988345"/>
          </a:xfrm>
        </p:spPr>
        <p:txBody>
          <a:bodyPr/>
          <a:lstStyle/>
          <a:p>
            <a:r>
              <a:rPr lang="en-US" b="1">
                <a:latin typeface="Helvetica Neue Condensed" panose="02000503000000020004" pitchFamily="2" charset="0"/>
                <a:ea typeface="Helvetica Neue Condensed" panose="02000503000000020004" pitchFamily="2" charset="0"/>
                <a:cs typeface="Helvetica Neue Condensed" panose="02000503000000020004" pitchFamily="2" charset="0"/>
              </a:rPr>
              <a:t>Transmission Control Protocol (TCP)</a:t>
            </a:r>
          </a:p>
        </p:txBody>
      </p:sp>
      <p:pic>
        <p:nvPicPr>
          <p:cNvPr id="2" name="Picture 1">
            <a:extLst>
              <a:ext uri="{FF2B5EF4-FFF2-40B4-BE49-F238E27FC236}">
                <a16:creationId xmlns:a16="http://schemas.microsoft.com/office/drawing/2014/main" id="{ECC9B782-6A1C-DB4A-AA13-01FF7877F03E}"/>
              </a:ext>
            </a:extLst>
          </p:cNvPr>
          <p:cNvPicPr>
            <a:picLocks noChangeAspect="1"/>
          </p:cNvPicPr>
          <p:nvPr/>
        </p:nvPicPr>
        <p:blipFill>
          <a:blip r:embed="rId4"/>
          <a:stretch>
            <a:fillRect/>
          </a:stretch>
        </p:blipFill>
        <p:spPr>
          <a:xfrm>
            <a:off x="2212501" y="2536033"/>
            <a:ext cx="12980808" cy="6444503"/>
          </a:xfrm>
          <a:prstGeom prst="rect">
            <a:avLst/>
          </a:prstGeom>
        </p:spPr>
      </p:pic>
    </p:spTree>
    <p:custDataLst>
      <p:tags r:id="rId1"/>
    </p:custDataLst>
    <p:extLst>
      <p:ext uri="{BB962C8B-B14F-4D97-AF65-F5344CB8AC3E}">
        <p14:creationId xmlns:p14="http://schemas.microsoft.com/office/powerpoint/2010/main" val="41342010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TCP Error Correction</a:t>
            </a:r>
          </a:p>
        </p:txBody>
      </p:sp>
      <p:sp>
        <p:nvSpPr>
          <p:cNvPr id="3" name="Content Placeholder 2"/>
          <p:cNvSpPr>
            <a:spLocks noGrp="1"/>
          </p:cNvSpPr>
          <p:nvPr>
            <p:ph idx="1"/>
          </p:nvPr>
        </p:nvSpPr>
        <p:spPr/>
        <p:txBody>
          <a:bodyPr>
            <a:normAutofit fontScale="85000" lnSpcReduction="20000"/>
          </a:bodyPr>
          <a:lstStyle/>
          <a:p>
            <a:r>
              <a:rPr lang="en-US"/>
              <a:t>Establishes a connection using a three-way handshake</a:t>
            </a:r>
          </a:p>
          <a:p>
            <a:pPr lvl="1"/>
            <a:r>
              <a:rPr lang="en-US"/>
              <a:t>SYN</a:t>
            </a:r>
          </a:p>
          <a:p>
            <a:pPr lvl="1"/>
            <a:r>
              <a:rPr lang="en-US"/>
              <a:t>SYN, ACK</a:t>
            </a:r>
          </a:p>
          <a:p>
            <a:pPr lvl="1"/>
            <a:r>
              <a:rPr lang="en-US"/>
              <a:t>ACK</a:t>
            </a:r>
          </a:p>
          <a:p>
            <a:r>
              <a:rPr lang="en-US"/>
              <a:t>Sequence numbers and transmit and receive buffers are allocated</a:t>
            </a:r>
          </a:p>
          <a:p>
            <a:r>
              <a:rPr lang="en-US"/>
              <a:t>The TCP sender transmits each segment with a sequence number and increments it based on the number of bytes sent</a:t>
            </a:r>
          </a:p>
          <a:p>
            <a:r>
              <a:rPr lang="en-US"/>
              <a:t>The TCP receiver responds with an ACK indicating the latest sequence number received</a:t>
            </a:r>
          </a:p>
          <a:p>
            <a:r>
              <a:rPr lang="en-US"/>
              <a:t>If the sender doesn’t hear back from the receiver then will transmit again</a:t>
            </a:r>
          </a:p>
          <a:p>
            <a:r>
              <a:rPr lang="en-US"/>
              <a:t>This process also governs how fast information is transferred</a:t>
            </a:r>
          </a:p>
          <a:p>
            <a:r>
              <a:rPr lang="en-US"/>
              <a:t>TCP provides high reliability that all information is received, unlike UDP which just transmits, (no acknowledgements)</a:t>
            </a:r>
          </a:p>
          <a:p>
            <a:endParaRPr lang="en-US"/>
          </a:p>
        </p:txBody>
      </p:sp>
      <p:cxnSp>
        <p:nvCxnSpPr>
          <p:cNvPr id="6" name="Straight Arrow Connector 5"/>
          <p:cNvCxnSpPr/>
          <p:nvPr/>
        </p:nvCxnSpPr>
        <p:spPr bwMode="auto">
          <a:xfrm>
            <a:off x="4585447" y="2790264"/>
            <a:ext cx="1371600" cy="0"/>
          </a:xfrm>
          <a:prstGeom prst="straightConnector1">
            <a:avLst/>
          </a:prstGeom>
          <a:solidFill>
            <a:schemeClr val="accent1"/>
          </a:solidFill>
          <a:ln w="66675" cap="flat" cmpd="sng" algn="ctr">
            <a:solidFill>
              <a:schemeClr val="tx1"/>
            </a:solidFill>
            <a:prstDash val="solid"/>
            <a:round/>
            <a:headEnd type="none" w="med" len="med"/>
            <a:tailEnd type="triangle"/>
          </a:ln>
          <a:effectLst/>
        </p:spPr>
      </p:cxnSp>
      <p:cxnSp>
        <p:nvCxnSpPr>
          <p:cNvPr id="7" name="Straight Arrow Connector 6"/>
          <p:cNvCxnSpPr/>
          <p:nvPr/>
        </p:nvCxnSpPr>
        <p:spPr bwMode="auto">
          <a:xfrm flipH="1">
            <a:off x="4585447" y="3304614"/>
            <a:ext cx="1371600" cy="0"/>
          </a:xfrm>
          <a:prstGeom prst="straightConnector1">
            <a:avLst/>
          </a:prstGeom>
          <a:solidFill>
            <a:schemeClr val="accent1"/>
          </a:solidFill>
          <a:ln w="66675" cap="flat" cmpd="sng" algn="ctr">
            <a:solidFill>
              <a:schemeClr val="tx1"/>
            </a:solidFill>
            <a:prstDash val="solid"/>
            <a:round/>
            <a:headEnd type="none" w="med" len="med"/>
            <a:tailEnd type="triangle"/>
          </a:ln>
          <a:effectLst/>
        </p:spPr>
      </p:cxnSp>
      <p:cxnSp>
        <p:nvCxnSpPr>
          <p:cNvPr id="8" name="Straight Arrow Connector 7"/>
          <p:cNvCxnSpPr/>
          <p:nvPr/>
        </p:nvCxnSpPr>
        <p:spPr bwMode="auto">
          <a:xfrm>
            <a:off x="4585447" y="3818964"/>
            <a:ext cx="1371600" cy="0"/>
          </a:xfrm>
          <a:prstGeom prst="straightConnector1">
            <a:avLst/>
          </a:prstGeom>
          <a:solidFill>
            <a:schemeClr val="accent1"/>
          </a:solidFill>
          <a:ln w="66675" cap="flat" cmpd="sng" algn="ctr">
            <a:solidFill>
              <a:schemeClr val="tx1"/>
            </a:solidFill>
            <a:prstDash val="solid"/>
            <a:round/>
            <a:headEnd type="none" w="med" len="med"/>
            <a:tailEnd type="triangle"/>
          </a:ln>
          <a:effectLst/>
        </p:spPr>
      </p:cxnSp>
    </p:spTree>
    <p:custDataLst>
      <p:tags r:id="rId1"/>
    </p:custDataLst>
    <p:extLst>
      <p:ext uri="{BB962C8B-B14F-4D97-AF65-F5344CB8AC3E}">
        <p14:creationId xmlns:p14="http://schemas.microsoft.com/office/powerpoint/2010/main" val="26018873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7410" name="Rectangle 2"/>
          <p:cNvSpPr>
            <a:spLocks noGrp="1" noChangeArrowheads="1"/>
          </p:cNvSpPr>
          <p:nvPr>
            <p:ph type="title"/>
          </p:nvPr>
        </p:nvSpPr>
        <p:spPr/>
        <p:txBody>
          <a:bodyPr/>
          <a:lstStyle/>
          <a:p>
            <a:r>
              <a:rPr lang="en-US" altLang="en-US"/>
              <a:t>User Datagram Protocol (UDP)</a:t>
            </a:r>
          </a:p>
        </p:txBody>
      </p:sp>
      <p:sp>
        <p:nvSpPr>
          <p:cNvPr id="3857411" name="Rectangle 3"/>
          <p:cNvSpPr>
            <a:spLocks noGrp="1" noChangeArrowheads="1"/>
          </p:cNvSpPr>
          <p:nvPr>
            <p:ph type="body" idx="1"/>
          </p:nvPr>
        </p:nvSpPr>
        <p:spPr>
          <a:xfrm>
            <a:off x="1143001" y="6258694"/>
            <a:ext cx="15773400" cy="3580623"/>
          </a:xfrm>
        </p:spPr>
        <p:txBody>
          <a:bodyPr>
            <a:normAutofit/>
          </a:bodyPr>
          <a:lstStyle/>
          <a:p>
            <a:r>
              <a:rPr lang="en-US" altLang="en-US" dirty="0"/>
              <a:t>Best-effort service, no error detection or correction.</a:t>
            </a:r>
          </a:p>
          <a:p>
            <a:r>
              <a:rPr lang="en-US" altLang="en-US" dirty="0"/>
              <a:t>Low overhead</a:t>
            </a:r>
          </a:p>
          <a:p>
            <a:r>
              <a:rPr lang="en-US" altLang="en-US" dirty="0"/>
              <a:t>No connection process (like the TCP sync), just send data</a:t>
            </a:r>
          </a:p>
          <a:p>
            <a:r>
              <a:rPr lang="en-US" altLang="en-US" dirty="0"/>
              <a:t>Can be used to flood traffic in a DDoS attack</a:t>
            </a:r>
          </a:p>
        </p:txBody>
      </p:sp>
      <p:sp>
        <p:nvSpPr>
          <p:cNvPr id="3" name="TextBox 2"/>
          <p:cNvSpPr txBox="1"/>
          <p:nvPr/>
        </p:nvSpPr>
        <p:spPr>
          <a:xfrm>
            <a:off x="2626774" y="3397077"/>
            <a:ext cx="6517225" cy="507831"/>
          </a:xfrm>
          <a:prstGeom prst="rect">
            <a:avLst/>
          </a:prstGeom>
          <a:solidFill>
            <a:schemeClr val="accent2">
              <a:lumMod val="40000"/>
              <a:lumOff val="60000"/>
            </a:schemeClr>
          </a:solidFill>
          <a:ln w="28575">
            <a:solidFill>
              <a:schemeClr val="tx1"/>
            </a:solidFill>
          </a:ln>
        </p:spPr>
        <p:txBody>
          <a:bodyPr wrap="square" rtlCol="0" anchor="ctr">
            <a:spAutoFit/>
          </a:bodyPr>
          <a:lstStyle/>
          <a:p>
            <a:r>
              <a:rPr lang="en-US" sz="2700">
                <a:latin typeface="+mj-lt"/>
              </a:rPr>
              <a:t>Source Port</a:t>
            </a:r>
          </a:p>
        </p:txBody>
      </p:sp>
      <p:sp>
        <p:nvSpPr>
          <p:cNvPr id="12" name="TextBox 11"/>
          <p:cNvSpPr txBox="1"/>
          <p:nvPr/>
        </p:nvSpPr>
        <p:spPr>
          <a:xfrm>
            <a:off x="9287150" y="3401627"/>
            <a:ext cx="6286500" cy="507831"/>
          </a:xfrm>
          <a:prstGeom prst="rect">
            <a:avLst/>
          </a:prstGeom>
          <a:solidFill>
            <a:srgbClr val="92D050"/>
          </a:solidFill>
          <a:ln w="28575">
            <a:solidFill>
              <a:schemeClr val="tx1"/>
            </a:solidFill>
          </a:ln>
        </p:spPr>
        <p:txBody>
          <a:bodyPr wrap="square" rtlCol="0" anchor="ctr">
            <a:spAutoFit/>
          </a:bodyPr>
          <a:lstStyle/>
          <a:p>
            <a:r>
              <a:rPr lang="en-US" sz="2700" dirty="0">
                <a:latin typeface="+mj-lt"/>
              </a:rPr>
              <a:t>Destination Port</a:t>
            </a:r>
          </a:p>
        </p:txBody>
      </p:sp>
      <p:sp>
        <p:nvSpPr>
          <p:cNvPr id="13" name="TextBox 12"/>
          <p:cNvSpPr txBox="1"/>
          <p:nvPr/>
        </p:nvSpPr>
        <p:spPr>
          <a:xfrm>
            <a:off x="2626775" y="4006883"/>
            <a:ext cx="6517224" cy="507831"/>
          </a:xfrm>
          <a:prstGeom prst="rect">
            <a:avLst/>
          </a:prstGeom>
          <a:solidFill>
            <a:srgbClr val="FFC000"/>
          </a:solidFill>
          <a:ln w="28575">
            <a:solidFill>
              <a:schemeClr val="tx1"/>
            </a:solidFill>
          </a:ln>
        </p:spPr>
        <p:txBody>
          <a:bodyPr wrap="square" rtlCol="0" anchor="ctr">
            <a:spAutoFit/>
          </a:bodyPr>
          <a:lstStyle/>
          <a:p>
            <a:r>
              <a:rPr lang="en-US" sz="2700">
                <a:latin typeface="+mj-lt"/>
              </a:rPr>
              <a:t>Length</a:t>
            </a:r>
          </a:p>
        </p:txBody>
      </p:sp>
      <p:sp>
        <p:nvSpPr>
          <p:cNvPr id="14" name="TextBox 13"/>
          <p:cNvSpPr txBox="1"/>
          <p:nvPr/>
        </p:nvSpPr>
        <p:spPr>
          <a:xfrm>
            <a:off x="9287150" y="4006882"/>
            <a:ext cx="6286500" cy="507831"/>
          </a:xfrm>
          <a:prstGeom prst="rect">
            <a:avLst/>
          </a:prstGeom>
          <a:solidFill>
            <a:schemeClr val="accent6">
              <a:lumMod val="85000"/>
            </a:schemeClr>
          </a:solidFill>
          <a:ln w="28575">
            <a:solidFill>
              <a:schemeClr val="tx1"/>
            </a:solidFill>
          </a:ln>
        </p:spPr>
        <p:txBody>
          <a:bodyPr wrap="square" rtlCol="0" anchor="ctr">
            <a:spAutoFit/>
          </a:bodyPr>
          <a:lstStyle/>
          <a:p>
            <a:r>
              <a:rPr lang="en-US" sz="2700" dirty="0">
                <a:latin typeface="+mj-lt"/>
              </a:rPr>
              <a:t>Checksum</a:t>
            </a:r>
          </a:p>
        </p:txBody>
      </p:sp>
      <p:sp>
        <p:nvSpPr>
          <p:cNvPr id="17" name="TextBox 16"/>
          <p:cNvSpPr txBox="1"/>
          <p:nvPr/>
        </p:nvSpPr>
        <p:spPr>
          <a:xfrm>
            <a:off x="2532413" y="2848847"/>
            <a:ext cx="359394" cy="507831"/>
          </a:xfrm>
          <a:prstGeom prst="rect">
            <a:avLst/>
          </a:prstGeom>
          <a:noFill/>
        </p:spPr>
        <p:txBody>
          <a:bodyPr wrap="none" rtlCol="0" anchor="ctr">
            <a:spAutoFit/>
          </a:bodyPr>
          <a:lstStyle/>
          <a:p>
            <a:r>
              <a:rPr lang="en-US" sz="2700">
                <a:latin typeface="+mj-lt"/>
              </a:rPr>
              <a:t>0</a:t>
            </a:r>
          </a:p>
        </p:txBody>
      </p:sp>
      <p:sp>
        <p:nvSpPr>
          <p:cNvPr id="21" name="TextBox 20"/>
          <p:cNvSpPr txBox="1"/>
          <p:nvPr/>
        </p:nvSpPr>
        <p:spPr>
          <a:xfrm>
            <a:off x="2943587" y="2848847"/>
            <a:ext cx="359394" cy="507831"/>
          </a:xfrm>
          <a:prstGeom prst="rect">
            <a:avLst/>
          </a:prstGeom>
          <a:noFill/>
        </p:spPr>
        <p:txBody>
          <a:bodyPr wrap="none" rtlCol="0" anchor="ctr">
            <a:spAutoFit/>
          </a:bodyPr>
          <a:lstStyle/>
          <a:p>
            <a:r>
              <a:rPr lang="en-US" sz="2700">
                <a:latin typeface="+mj-lt"/>
              </a:rPr>
              <a:t>1</a:t>
            </a:r>
          </a:p>
        </p:txBody>
      </p:sp>
      <p:sp>
        <p:nvSpPr>
          <p:cNvPr id="22" name="TextBox 21"/>
          <p:cNvSpPr txBox="1"/>
          <p:nvPr/>
        </p:nvSpPr>
        <p:spPr>
          <a:xfrm>
            <a:off x="3354761" y="2848847"/>
            <a:ext cx="359394" cy="507831"/>
          </a:xfrm>
          <a:prstGeom prst="rect">
            <a:avLst/>
          </a:prstGeom>
          <a:noFill/>
        </p:spPr>
        <p:txBody>
          <a:bodyPr wrap="none" rtlCol="0" anchor="ctr">
            <a:spAutoFit/>
          </a:bodyPr>
          <a:lstStyle/>
          <a:p>
            <a:r>
              <a:rPr lang="en-US" sz="2700">
                <a:latin typeface="+mj-lt"/>
              </a:rPr>
              <a:t>2</a:t>
            </a:r>
          </a:p>
        </p:txBody>
      </p:sp>
      <p:sp>
        <p:nvSpPr>
          <p:cNvPr id="23" name="TextBox 22"/>
          <p:cNvSpPr txBox="1"/>
          <p:nvPr/>
        </p:nvSpPr>
        <p:spPr>
          <a:xfrm>
            <a:off x="3765935" y="2848847"/>
            <a:ext cx="359394" cy="507831"/>
          </a:xfrm>
          <a:prstGeom prst="rect">
            <a:avLst/>
          </a:prstGeom>
          <a:noFill/>
        </p:spPr>
        <p:txBody>
          <a:bodyPr wrap="none" rtlCol="0" anchor="ctr">
            <a:spAutoFit/>
          </a:bodyPr>
          <a:lstStyle/>
          <a:p>
            <a:r>
              <a:rPr lang="en-US" sz="2700">
                <a:latin typeface="+mj-lt"/>
              </a:rPr>
              <a:t>3</a:t>
            </a:r>
          </a:p>
        </p:txBody>
      </p:sp>
      <p:sp>
        <p:nvSpPr>
          <p:cNvPr id="24" name="TextBox 23"/>
          <p:cNvSpPr txBox="1"/>
          <p:nvPr/>
        </p:nvSpPr>
        <p:spPr>
          <a:xfrm>
            <a:off x="4177109" y="2848847"/>
            <a:ext cx="359394" cy="507831"/>
          </a:xfrm>
          <a:prstGeom prst="rect">
            <a:avLst/>
          </a:prstGeom>
          <a:noFill/>
        </p:spPr>
        <p:txBody>
          <a:bodyPr wrap="none" rtlCol="0" anchor="ctr">
            <a:spAutoFit/>
          </a:bodyPr>
          <a:lstStyle/>
          <a:p>
            <a:r>
              <a:rPr lang="en-US" sz="2700">
                <a:latin typeface="+mj-lt"/>
              </a:rPr>
              <a:t>4</a:t>
            </a:r>
          </a:p>
        </p:txBody>
      </p:sp>
      <p:sp>
        <p:nvSpPr>
          <p:cNvPr id="25" name="TextBox 24"/>
          <p:cNvSpPr txBox="1"/>
          <p:nvPr/>
        </p:nvSpPr>
        <p:spPr>
          <a:xfrm>
            <a:off x="4588283" y="2848847"/>
            <a:ext cx="359394" cy="507831"/>
          </a:xfrm>
          <a:prstGeom prst="rect">
            <a:avLst/>
          </a:prstGeom>
          <a:noFill/>
        </p:spPr>
        <p:txBody>
          <a:bodyPr wrap="none" rtlCol="0" anchor="ctr">
            <a:spAutoFit/>
          </a:bodyPr>
          <a:lstStyle/>
          <a:p>
            <a:r>
              <a:rPr lang="en-US" sz="2700">
                <a:latin typeface="+mj-lt"/>
              </a:rPr>
              <a:t>5</a:t>
            </a:r>
          </a:p>
        </p:txBody>
      </p:sp>
      <p:sp>
        <p:nvSpPr>
          <p:cNvPr id="26" name="TextBox 25"/>
          <p:cNvSpPr txBox="1"/>
          <p:nvPr/>
        </p:nvSpPr>
        <p:spPr>
          <a:xfrm>
            <a:off x="4999457" y="2848847"/>
            <a:ext cx="359394" cy="507831"/>
          </a:xfrm>
          <a:prstGeom prst="rect">
            <a:avLst/>
          </a:prstGeom>
          <a:noFill/>
        </p:spPr>
        <p:txBody>
          <a:bodyPr wrap="none" rtlCol="0" anchor="ctr">
            <a:spAutoFit/>
          </a:bodyPr>
          <a:lstStyle/>
          <a:p>
            <a:r>
              <a:rPr lang="en-US" sz="2700">
                <a:latin typeface="+mj-lt"/>
              </a:rPr>
              <a:t>6</a:t>
            </a:r>
          </a:p>
        </p:txBody>
      </p:sp>
      <p:sp>
        <p:nvSpPr>
          <p:cNvPr id="27" name="TextBox 26"/>
          <p:cNvSpPr txBox="1"/>
          <p:nvPr/>
        </p:nvSpPr>
        <p:spPr>
          <a:xfrm>
            <a:off x="5410631" y="2848847"/>
            <a:ext cx="359394" cy="507831"/>
          </a:xfrm>
          <a:prstGeom prst="rect">
            <a:avLst/>
          </a:prstGeom>
          <a:noFill/>
        </p:spPr>
        <p:txBody>
          <a:bodyPr wrap="none" rtlCol="0" anchor="ctr">
            <a:spAutoFit/>
          </a:bodyPr>
          <a:lstStyle/>
          <a:p>
            <a:r>
              <a:rPr lang="en-US" sz="2700">
                <a:latin typeface="+mj-lt"/>
              </a:rPr>
              <a:t>7</a:t>
            </a:r>
          </a:p>
        </p:txBody>
      </p:sp>
      <p:sp>
        <p:nvSpPr>
          <p:cNvPr id="28" name="TextBox 27"/>
          <p:cNvSpPr txBox="1"/>
          <p:nvPr/>
        </p:nvSpPr>
        <p:spPr>
          <a:xfrm>
            <a:off x="5821805" y="2848847"/>
            <a:ext cx="359394" cy="507831"/>
          </a:xfrm>
          <a:prstGeom prst="rect">
            <a:avLst/>
          </a:prstGeom>
          <a:noFill/>
        </p:spPr>
        <p:txBody>
          <a:bodyPr wrap="none" rtlCol="0" anchor="ctr">
            <a:spAutoFit/>
          </a:bodyPr>
          <a:lstStyle/>
          <a:p>
            <a:r>
              <a:rPr lang="en-US" sz="2700">
                <a:latin typeface="+mj-lt"/>
              </a:rPr>
              <a:t>8</a:t>
            </a:r>
          </a:p>
        </p:txBody>
      </p:sp>
      <p:sp>
        <p:nvSpPr>
          <p:cNvPr id="29" name="TextBox 28"/>
          <p:cNvSpPr txBox="1"/>
          <p:nvPr/>
        </p:nvSpPr>
        <p:spPr>
          <a:xfrm>
            <a:off x="6232979" y="2848847"/>
            <a:ext cx="359394" cy="507831"/>
          </a:xfrm>
          <a:prstGeom prst="rect">
            <a:avLst/>
          </a:prstGeom>
          <a:noFill/>
        </p:spPr>
        <p:txBody>
          <a:bodyPr wrap="none" rtlCol="0" anchor="ctr">
            <a:spAutoFit/>
          </a:bodyPr>
          <a:lstStyle/>
          <a:p>
            <a:r>
              <a:rPr lang="en-US" sz="2700">
                <a:latin typeface="+mj-lt"/>
              </a:rPr>
              <a:t>9</a:t>
            </a:r>
          </a:p>
        </p:txBody>
      </p:sp>
      <p:sp>
        <p:nvSpPr>
          <p:cNvPr id="30" name="TextBox 29"/>
          <p:cNvSpPr txBox="1"/>
          <p:nvPr/>
        </p:nvSpPr>
        <p:spPr>
          <a:xfrm>
            <a:off x="6644153" y="2848847"/>
            <a:ext cx="359394" cy="507831"/>
          </a:xfrm>
          <a:prstGeom prst="rect">
            <a:avLst/>
          </a:prstGeom>
          <a:noFill/>
        </p:spPr>
        <p:txBody>
          <a:bodyPr wrap="none" rtlCol="0" anchor="ctr">
            <a:spAutoFit/>
          </a:bodyPr>
          <a:lstStyle/>
          <a:p>
            <a:r>
              <a:rPr lang="en-US" sz="2700">
                <a:latin typeface="+mj-lt"/>
              </a:rPr>
              <a:t>0</a:t>
            </a:r>
          </a:p>
        </p:txBody>
      </p:sp>
      <p:sp>
        <p:nvSpPr>
          <p:cNvPr id="32" name="TextBox 31"/>
          <p:cNvSpPr txBox="1"/>
          <p:nvPr/>
        </p:nvSpPr>
        <p:spPr>
          <a:xfrm>
            <a:off x="7055327" y="2848847"/>
            <a:ext cx="359394" cy="507831"/>
          </a:xfrm>
          <a:prstGeom prst="rect">
            <a:avLst/>
          </a:prstGeom>
          <a:noFill/>
        </p:spPr>
        <p:txBody>
          <a:bodyPr wrap="none" rtlCol="0" anchor="ctr">
            <a:spAutoFit/>
          </a:bodyPr>
          <a:lstStyle/>
          <a:p>
            <a:r>
              <a:rPr lang="en-US" sz="2700">
                <a:latin typeface="+mj-lt"/>
              </a:rPr>
              <a:t>1</a:t>
            </a:r>
          </a:p>
        </p:txBody>
      </p:sp>
      <p:sp>
        <p:nvSpPr>
          <p:cNvPr id="33" name="TextBox 32"/>
          <p:cNvSpPr txBox="1"/>
          <p:nvPr/>
        </p:nvSpPr>
        <p:spPr>
          <a:xfrm>
            <a:off x="7466501" y="2848847"/>
            <a:ext cx="359394" cy="507831"/>
          </a:xfrm>
          <a:prstGeom prst="rect">
            <a:avLst/>
          </a:prstGeom>
          <a:noFill/>
        </p:spPr>
        <p:txBody>
          <a:bodyPr wrap="none" rtlCol="0" anchor="ctr">
            <a:spAutoFit/>
          </a:bodyPr>
          <a:lstStyle/>
          <a:p>
            <a:r>
              <a:rPr lang="en-US" sz="2700">
                <a:latin typeface="+mj-lt"/>
              </a:rPr>
              <a:t>2</a:t>
            </a:r>
          </a:p>
        </p:txBody>
      </p:sp>
      <p:sp>
        <p:nvSpPr>
          <p:cNvPr id="34" name="TextBox 33"/>
          <p:cNvSpPr txBox="1"/>
          <p:nvPr/>
        </p:nvSpPr>
        <p:spPr>
          <a:xfrm>
            <a:off x="7877675" y="2848847"/>
            <a:ext cx="359394" cy="507831"/>
          </a:xfrm>
          <a:prstGeom prst="rect">
            <a:avLst/>
          </a:prstGeom>
          <a:noFill/>
        </p:spPr>
        <p:txBody>
          <a:bodyPr wrap="none" rtlCol="0" anchor="ctr">
            <a:spAutoFit/>
          </a:bodyPr>
          <a:lstStyle/>
          <a:p>
            <a:r>
              <a:rPr lang="en-US" sz="2700">
                <a:latin typeface="+mj-lt"/>
              </a:rPr>
              <a:t>3</a:t>
            </a:r>
          </a:p>
        </p:txBody>
      </p:sp>
      <p:sp>
        <p:nvSpPr>
          <p:cNvPr id="35" name="TextBox 34"/>
          <p:cNvSpPr txBox="1"/>
          <p:nvPr/>
        </p:nvSpPr>
        <p:spPr>
          <a:xfrm>
            <a:off x="8288849" y="2848847"/>
            <a:ext cx="359394" cy="507831"/>
          </a:xfrm>
          <a:prstGeom prst="rect">
            <a:avLst/>
          </a:prstGeom>
          <a:noFill/>
        </p:spPr>
        <p:txBody>
          <a:bodyPr wrap="none" rtlCol="0" anchor="ctr">
            <a:spAutoFit/>
          </a:bodyPr>
          <a:lstStyle/>
          <a:p>
            <a:r>
              <a:rPr lang="en-US" sz="2700">
                <a:latin typeface="+mj-lt"/>
              </a:rPr>
              <a:t>4</a:t>
            </a:r>
          </a:p>
        </p:txBody>
      </p:sp>
      <p:sp>
        <p:nvSpPr>
          <p:cNvPr id="36" name="TextBox 35"/>
          <p:cNvSpPr txBox="1"/>
          <p:nvPr/>
        </p:nvSpPr>
        <p:spPr>
          <a:xfrm>
            <a:off x="8700023" y="2848847"/>
            <a:ext cx="359394" cy="507831"/>
          </a:xfrm>
          <a:prstGeom prst="rect">
            <a:avLst/>
          </a:prstGeom>
          <a:noFill/>
        </p:spPr>
        <p:txBody>
          <a:bodyPr wrap="none" rtlCol="0" anchor="ctr">
            <a:spAutoFit/>
          </a:bodyPr>
          <a:lstStyle/>
          <a:p>
            <a:r>
              <a:rPr lang="en-US" sz="2700">
                <a:latin typeface="+mj-lt"/>
              </a:rPr>
              <a:t>5</a:t>
            </a:r>
          </a:p>
        </p:txBody>
      </p:sp>
      <p:sp>
        <p:nvSpPr>
          <p:cNvPr id="37" name="TextBox 36"/>
          <p:cNvSpPr txBox="1"/>
          <p:nvPr/>
        </p:nvSpPr>
        <p:spPr>
          <a:xfrm>
            <a:off x="9111197" y="2848847"/>
            <a:ext cx="359394" cy="507831"/>
          </a:xfrm>
          <a:prstGeom prst="rect">
            <a:avLst/>
          </a:prstGeom>
          <a:noFill/>
        </p:spPr>
        <p:txBody>
          <a:bodyPr wrap="none" rtlCol="0" anchor="ctr">
            <a:spAutoFit/>
          </a:bodyPr>
          <a:lstStyle/>
          <a:p>
            <a:r>
              <a:rPr lang="en-US" sz="2700">
                <a:latin typeface="+mj-lt"/>
              </a:rPr>
              <a:t>6</a:t>
            </a:r>
          </a:p>
        </p:txBody>
      </p:sp>
      <p:sp>
        <p:nvSpPr>
          <p:cNvPr id="38" name="TextBox 37"/>
          <p:cNvSpPr txBox="1"/>
          <p:nvPr/>
        </p:nvSpPr>
        <p:spPr>
          <a:xfrm>
            <a:off x="9522371" y="2848847"/>
            <a:ext cx="359394" cy="507831"/>
          </a:xfrm>
          <a:prstGeom prst="rect">
            <a:avLst/>
          </a:prstGeom>
          <a:noFill/>
        </p:spPr>
        <p:txBody>
          <a:bodyPr wrap="none" rtlCol="0" anchor="ctr">
            <a:spAutoFit/>
          </a:bodyPr>
          <a:lstStyle/>
          <a:p>
            <a:r>
              <a:rPr lang="en-US" sz="2700">
                <a:latin typeface="+mj-lt"/>
              </a:rPr>
              <a:t>7</a:t>
            </a:r>
          </a:p>
        </p:txBody>
      </p:sp>
      <p:sp>
        <p:nvSpPr>
          <p:cNvPr id="39" name="TextBox 38"/>
          <p:cNvSpPr txBox="1"/>
          <p:nvPr/>
        </p:nvSpPr>
        <p:spPr>
          <a:xfrm>
            <a:off x="9933545" y="2848847"/>
            <a:ext cx="359394" cy="507831"/>
          </a:xfrm>
          <a:prstGeom prst="rect">
            <a:avLst/>
          </a:prstGeom>
          <a:noFill/>
        </p:spPr>
        <p:txBody>
          <a:bodyPr wrap="none" rtlCol="0" anchor="ctr">
            <a:spAutoFit/>
          </a:bodyPr>
          <a:lstStyle/>
          <a:p>
            <a:r>
              <a:rPr lang="en-US" sz="2700">
                <a:latin typeface="+mj-lt"/>
              </a:rPr>
              <a:t>8</a:t>
            </a:r>
          </a:p>
        </p:txBody>
      </p:sp>
      <p:sp>
        <p:nvSpPr>
          <p:cNvPr id="40" name="TextBox 39"/>
          <p:cNvSpPr txBox="1"/>
          <p:nvPr/>
        </p:nvSpPr>
        <p:spPr>
          <a:xfrm>
            <a:off x="10344719" y="2848847"/>
            <a:ext cx="359394" cy="507831"/>
          </a:xfrm>
          <a:prstGeom prst="rect">
            <a:avLst/>
          </a:prstGeom>
          <a:noFill/>
        </p:spPr>
        <p:txBody>
          <a:bodyPr wrap="none" rtlCol="0" anchor="ctr">
            <a:spAutoFit/>
          </a:bodyPr>
          <a:lstStyle/>
          <a:p>
            <a:r>
              <a:rPr lang="en-US" sz="2700">
                <a:latin typeface="+mj-lt"/>
              </a:rPr>
              <a:t>9</a:t>
            </a:r>
          </a:p>
        </p:txBody>
      </p:sp>
      <p:sp>
        <p:nvSpPr>
          <p:cNvPr id="41" name="TextBox 40"/>
          <p:cNvSpPr txBox="1"/>
          <p:nvPr/>
        </p:nvSpPr>
        <p:spPr>
          <a:xfrm>
            <a:off x="10755893" y="2848847"/>
            <a:ext cx="359394" cy="507831"/>
          </a:xfrm>
          <a:prstGeom prst="rect">
            <a:avLst/>
          </a:prstGeom>
          <a:noFill/>
        </p:spPr>
        <p:txBody>
          <a:bodyPr wrap="none" rtlCol="0" anchor="ctr">
            <a:spAutoFit/>
          </a:bodyPr>
          <a:lstStyle/>
          <a:p>
            <a:r>
              <a:rPr lang="en-US" sz="2700">
                <a:latin typeface="+mj-lt"/>
              </a:rPr>
              <a:t>0</a:t>
            </a:r>
          </a:p>
        </p:txBody>
      </p:sp>
      <p:sp>
        <p:nvSpPr>
          <p:cNvPr id="43" name="TextBox 42"/>
          <p:cNvSpPr txBox="1"/>
          <p:nvPr/>
        </p:nvSpPr>
        <p:spPr>
          <a:xfrm>
            <a:off x="11167067" y="2848847"/>
            <a:ext cx="359394" cy="507831"/>
          </a:xfrm>
          <a:prstGeom prst="rect">
            <a:avLst/>
          </a:prstGeom>
          <a:noFill/>
        </p:spPr>
        <p:txBody>
          <a:bodyPr wrap="none" rtlCol="0" anchor="ctr">
            <a:spAutoFit/>
          </a:bodyPr>
          <a:lstStyle/>
          <a:p>
            <a:r>
              <a:rPr lang="en-US" sz="2700">
                <a:latin typeface="+mj-lt"/>
              </a:rPr>
              <a:t>1</a:t>
            </a:r>
          </a:p>
        </p:txBody>
      </p:sp>
      <p:sp>
        <p:nvSpPr>
          <p:cNvPr id="44" name="TextBox 43"/>
          <p:cNvSpPr txBox="1"/>
          <p:nvPr/>
        </p:nvSpPr>
        <p:spPr>
          <a:xfrm>
            <a:off x="11578241" y="2848847"/>
            <a:ext cx="359394" cy="507831"/>
          </a:xfrm>
          <a:prstGeom prst="rect">
            <a:avLst/>
          </a:prstGeom>
          <a:noFill/>
        </p:spPr>
        <p:txBody>
          <a:bodyPr wrap="none" rtlCol="0" anchor="ctr">
            <a:spAutoFit/>
          </a:bodyPr>
          <a:lstStyle/>
          <a:p>
            <a:r>
              <a:rPr lang="en-US" sz="2700">
                <a:latin typeface="+mj-lt"/>
              </a:rPr>
              <a:t>2</a:t>
            </a:r>
          </a:p>
        </p:txBody>
      </p:sp>
      <p:sp>
        <p:nvSpPr>
          <p:cNvPr id="45" name="TextBox 44"/>
          <p:cNvSpPr txBox="1"/>
          <p:nvPr/>
        </p:nvSpPr>
        <p:spPr>
          <a:xfrm>
            <a:off x="11989415" y="2848847"/>
            <a:ext cx="359394" cy="507831"/>
          </a:xfrm>
          <a:prstGeom prst="rect">
            <a:avLst/>
          </a:prstGeom>
          <a:noFill/>
        </p:spPr>
        <p:txBody>
          <a:bodyPr wrap="none" rtlCol="0" anchor="ctr">
            <a:spAutoFit/>
          </a:bodyPr>
          <a:lstStyle/>
          <a:p>
            <a:r>
              <a:rPr lang="en-US" sz="2700">
                <a:latin typeface="+mj-lt"/>
              </a:rPr>
              <a:t>3</a:t>
            </a:r>
          </a:p>
        </p:txBody>
      </p:sp>
      <p:sp>
        <p:nvSpPr>
          <p:cNvPr id="46" name="TextBox 45"/>
          <p:cNvSpPr txBox="1"/>
          <p:nvPr/>
        </p:nvSpPr>
        <p:spPr>
          <a:xfrm>
            <a:off x="12400589" y="2848847"/>
            <a:ext cx="359394" cy="507831"/>
          </a:xfrm>
          <a:prstGeom prst="rect">
            <a:avLst/>
          </a:prstGeom>
          <a:noFill/>
        </p:spPr>
        <p:txBody>
          <a:bodyPr wrap="none" rtlCol="0" anchor="ctr">
            <a:spAutoFit/>
          </a:bodyPr>
          <a:lstStyle/>
          <a:p>
            <a:r>
              <a:rPr lang="en-US" sz="2700">
                <a:latin typeface="+mj-lt"/>
              </a:rPr>
              <a:t>4</a:t>
            </a:r>
          </a:p>
        </p:txBody>
      </p:sp>
      <p:sp>
        <p:nvSpPr>
          <p:cNvPr id="47" name="TextBox 46"/>
          <p:cNvSpPr txBox="1"/>
          <p:nvPr/>
        </p:nvSpPr>
        <p:spPr>
          <a:xfrm>
            <a:off x="12811763" y="2848847"/>
            <a:ext cx="359394" cy="507831"/>
          </a:xfrm>
          <a:prstGeom prst="rect">
            <a:avLst/>
          </a:prstGeom>
          <a:noFill/>
        </p:spPr>
        <p:txBody>
          <a:bodyPr wrap="none" rtlCol="0" anchor="ctr">
            <a:spAutoFit/>
          </a:bodyPr>
          <a:lstStyle/>
          <a:p>
            <a:r>
              <a:rPr lang="en-US" sz="2700">
                <a:latin typeface="+mj-lt"/>
              </a:rPr>
              <a:t>5</a:t>
            </a:r>
          </a:p>
        </p:txBody>
      </p:sp>
      <p:sp>
        <p:nvSpPr>
          <p:cNvPr id="48" name="TextBox 47"/>
          <p:cNvSpPr txBox="1"/>
          <p:nvPr/>
        </p:nvSpPr>
        <p:spPr>
          <a:xfrm>
            <a:off x="13222937" y="2848847"/>
            <a:ext cx="359394" cy="507831"/>
          </a:xfrm>
          <a:prstGeom prst="rect">
            <a:avLst/>
          </a:prstGeom>
          <a:noFill/>
        </p:spPr>
        <p:txBody>
          <a:bodyPr wrap="none" rtlCol="0" anchor="ctr">
            <a:spAutoFit/>
          </a:bodyPr>
          <a:lstStyle/>
          <a:p>
            <a:r>
              <a:rPr lang="en-US" sz="2700">
                <a:latin typeface="+mj-lt"/>
              </a:rPr>
              <a:t>6</a:t>
            </a:r>
          </a:p>
        </p:txBody>
      </p:sp>
      <p:sp>
        <p:nvSpPr>
          <p:cNvPr id="49" name="TextBox 48"/>
          <p:cNvSpPr txBox="1"/>
          <p:nvPr/>
        </p:nvSpPr>
        <p:spPr>
          <a:xfrm>
            <a:off x="13634111" y="2848847"/>
            <a:ext cx="359394" cy="507831"/>
          </a:xfrm>
          <a:prstGeom prst="rect">
            <a:avLst/>
          </a:prstGeom>
          <a:noFill/>
        </p:spPr>
        <p:txBody>
          <a:bodyPr wrap="none" rtlCol="0" anchor="ctr">
            <a:spAutoFit/>
          </a:bodyPr>
          <a:lstStyle/>
          <a:p>
            <a:r>
              <a:rPr lang="en-US" sz="2700">
                <a:latin typeface="+mj-lt"/>
              </a:rPr>
              <a:t>7</a:t>
            </a:r>
          </a:p>
        </p:txBody>
      </p:sp>
      <p:sp>
        <p:nvSpPr>
          <p:cNvPr id="50" name="TextBox 49"/>
          <p:cNvSpPr txBox="1"/>
          <p:nvPr/>
        </p:nvSpPr>
        <p:spPr>
          <a:xfrm>
            <a:off x="14045285" y="2848847"/>
            <a:ext cx="359394" cy="507831"/>
          </a:xfrm>
          <a:prstGeom prst="rect">
            <a:avLst/>
          </a:prstGeom>
          <a:noFill/>
        </p:spPr>
        <p:txBody>
          <a:bodyPr wrap="none" rtlCol="0" anchor="ctr">
            <a:spAutoFit/>
          </a:bodyPr>
          <a:lstStyle/>
          <a:p>
            <a:r>
              <a:rPr lang="en-US" sz="2700">
                <a:latin typeface="+mj-lt"/>
              </a:rPr>
              <a:t>8</a:t>
            </a:r>
          </a:p>
        </p:txBody>
      </p:sp>
      <p:sp>
        <p:nvSpPr>
          <p:cNvPr id="51" name="TextBox 50"/>
          <p:cNvSpPr txBox="1"/>
          <p:nvPr/>
        </p:nvSpPr>
        <p:spPr>
          <a:xfrm>
            <a:off x="14456459" y="2848847"/>
            <a:ext cx="359394" cy="507831"/>
          </a:xfrm>
          <a:prstGeom prst="rect">
            <a:avLst/>
          </a:prstGeom>
          <a:noFill/>
        </p:spPr>
        <p:txBody>
          <a:bodyPr wrap="none" rtlCol="0" anchor="ctr">
            <a:spAutoFit/>
          </a:bodyPr>
          <a:lstStyle/>
          <a:p>
            <a:r>
              <a:rPr lang="en-US" sz="2700">
                <a:latin typeface="+mj-lt"/>
              </a:rPr>
              <a:t>9</a:t>
            </a:r>
          </a:p>
        </p:txBody>
      </p:sp>
      <p:sp>
        <p:nvSpPr>
          <p:cNvPr id="52" name="TextBox 51"/>
          <p:cNvSpPr txBox="1"/>
          <p:nvPr/>
        </p:nvSpPr>
        <p:spPr>
          <a:xfrm>
            <a:off x="14867633" y="2848847"/>
            <a:ext cx="359394" cy="507831"/>
          </a:xfrm>
          <a:prstGeom prst="rect">
            <a:avLst/>
          </a:prstGeom>
          <a:noFill/>
        </p:spPr>
        <p:txBody>
          <a:bodyPr wrap="none" rtlCol="0" anchor="ctr">
            <a:spAutoFit/>
          </a:bodyPr>
          <a:lstStyle/>
          <a:p>
            <a:r>
              <a:rPr lang="en-US" sz="2700">
                <a:latin typeface="+mj-lt"/>
              </a:rPr>
              <a:t>0</a:t>
            </a:r>
          </a:p>
        </p:txBody>
      </p:sp>
      <p:sp>
        <p:nvSpPr>
          <p:cNvPr id="53" name="TextBox 52"/>
          <p:cNvSpPr txBox="1"/>
          <p:nvPr/>
        </p:nvSpPr>
        <p:spPr>
          <a:xfrm>
            <a:off x="15278802" y="2848847"/>
            <a:ext cx="359394" cy="507831"/>
          </a:xfrm>
          <a:prstGeom prst="rect">
            <a:avLst/>
          </a:prstGeom>
          <a:noFill/>
        </p:spPr>
        <p:txBody>
          <a:bodyPr wrap="none" rtlCol="0" anchor="ctr">
            <a:spAutoFit/>
          </a:bodyPr>
          <a:lstStyle/>
          <a:p>
            <a:r>
              <a:rPr lang="en-US" sz="2700">
                <a:latin typeface="+mj-lt"/>
              </a:rPr>
              <a:t>1</a:t>
            </a:r>
          </a:p>
        </p:txBody>
      </p:sp>
      <p:sp>
        <p:nvSpPr>
          <p:cNvPr id="54" name="TextBox 53"/>
          <p:cNvSpPr txBox="1"/>
          <p:nvPr/>
        </p:nvSpPr>
        <p:spPr>
          <a:xfrm>
            <a:off x="2499953" y="2381258"/>
            <a:ext cx="418704" cy="646331"/>
          </a:xfrm>
          <a:prstGeom prst="rect">
            <a:avLst/>
          </a:prstGeom>
          <a:noFill/>
        </p:spPr>
        <p:txBody>
          <a:bodyPr wrap="none" rtlCol="0" anchor="ctr">
            <a:spAutoFit/>
          </a:bodyPr>
          <a:lstStyle/>
          <a:p>
            <a:r>
              <a:rPr lang="en-US" sz="3600">
                <a:latin typeface="+mj-lt"/>
              </a:rPr>
              <a:t>0</a:t>
            </a:r>
          </a:p>
        </p:txBody>
      </p:sp>
      <p:sp>
        <p:nvSpPr>
          <p:cNvPr id="55" name="TextBox 54"/>
          <p:cNvSpPr txBox="1"/>
          <p:nvPr/>
        </p:nvSpPr>
        <p:spPr>
          <a:xfrm>
            <a:off x="6605756" y="2381258"/>
            <a:ext cx="418704" cy="646331"/>
          </a:xfrm>
          <a:prstGeom prst="rect">
            <a:avLst/>
          </a:prstGeom>
          <a:noFill/>
        </p:spPr>
        <p:txBody>
          <a:bodyPr wrap="none" rtlCol="0" anchor="ctr">
            <a:spAutoFit/>
          </a:bodyPr>
          <a:lstStyle/>
          <a:p>
            <a:r>
              <a:rPr lang="en-US" sz="3600">
                <a:latin typeface="+mj-lt"/>
              </a:rPr>
              <a:t>1</a:t>
            </a:r>
          </a:p>
        </p:txBody>
      </p:sp>
      <p:sp>
        <p:nvSpPr>
          <p:cNvPr id="56" name="TextBox 55"/>
          <p:cNvSpPr txBox="1"/>
          <p:nvPr/>
        </p:nvSpPr>
        <p:spPr>
          <a:xfrm>
            <a:off x="10702743" y="2381258"/>
            <a:ext cx="418704" cy="646331"/>
          </a:xfrm>
          <a:prstGeom prst="rect">
            <a:avLst/>
          </a:prstGeom>
          <a:noFill/>
        </p:spPr>
        <p:txBody>
          <a:bodyPr wrap="none" rtlCol="0" anchor="ctr">
            <a:spAutoFit/>
          </a:bodyPr>
          <a:lstStyle/>
          <a:p>
            <a:r>
              <a:rPr lang="en-US" sz="3600">
                <a:latin typeface="+mj-lt"/>
              </a:rPr>
              <a:t>2</a:t>
            </a:r>
          </a:p>
        </p:txBody>
      </p:sp>
      <p:sp>
        <p:nvSpPr>
          <p:cNvPr id="57" name="TextBox 56"/>
          <p:cNvSpPr txBox="1"/>
          <p:nvPr/>
        </p:nvSpPr>
        <p:spPr>
          <a:xfrm>
            <a:off x="14817543" y="2381258"/>
            <a:ext cx="418704" cy="646331"/>
          </a:xfrm>
          <a:prstGeom prst="rect">
            <a:avLst/>
          </a:prstGeom>
          <a:noFill/>
        </p:spPr>
        <p:txBody>
          <a:bodyPr wrap="none" rtlCol="0" anchor="ctr">
            <a:spAutoFit/>
          </a:bodyPr>
          <a:lstStyle/>
          <a:p>
            <a:r>
              <a:rPr lang="en-US" sz="3600">
                <a:latin typeface="+mj-lt"/>
              </a:rPr>
              <a:t>3</a:t>
            </a:r>
          </a:p>
        </p:txBody>
      </p:sp>
      <p:sp>
        <p:nvSpPr>
          <p:cNvPr id="164" name="TextBox 163">
            <a:extLst>
              <a:ext uri="{FF2B5EF4-FFF2-40B4-BE49-F238E27FC236}">
                <a16:creationId xmlns:a16="http://schemas.microsoft.com/office/drawing/2014/main" id="{F8BA6F94-7D21-F240-A420-687E3CC80ED7}"/>
              </a:ext>
            </a:extLst>
          </p:cNvPr>
          <p:cNvSpPr txBox="1"/>
          <p:nvPr/>
        </p:nvSpPr>
        <p:spPr>
          <a:xfrm>
            <a:off x="2623935" y="4624957"/>
            <a:ext cx="12949715" cy="507831"/>
          </a:xfrm>
          <a:prstGeom prst="rect">
            <a:avLst/>
          </a:prstGeom>
          <a:solidFill>
            <a:srgbClr val="FFFF00"/>
          </a:solidFill>
          <a:ln w="28575">
            <a:solidFill>
              <a:schemeClr val="tx1"/>
            </a:solidFill>
          </a:ln>
        </p:spPr>
        <p:txBody>
          <a:bodyPr wrap="square" rtlCol="0" anchor="ctr">
            <a:spAutoFit/>
          </a:bodyPr>
          <a:lstStyle/>
          <a:p>
            <a:r>
              <a:rPr lang="en-US" sz="2700" dirty="0">
                <a:latin typeface="+mj-lt"/>
              </a:rPr>
              <a:t>Data</a:t>
            </a:r>
          </a:p>
        </p:txBody>
      </p:sp>
      <p:cxnSp>
        <p:nvCxnSpPr>
          <p:cNvPr id="5" name="Straight Connector 4">
            <a:extLst>
              <a:ext uri="{FF2B5EF4-FFF2-40B4-BE49-F238E27FC236}">
                <a16:creationId xmlns:a16="http://schemas.microsoft.com/office/drawing/2014/main" id="{6E356B0D-40CE-6EDD-20D8-72EB91DB761C}"/>
              </a:ext>
            </a:extLst>
          </p:cNvPr>
          <p:cNvCxnSpPr/>
          <p:nvPr/>
        </p:nvCxnSpPr>
        <p:spPr>
          <a:xfrm>
            <a:off x="2643104" y="2060637"/>
            <a:ext cx="0" cy="4554504"/>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991720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Well-Known TCP/UDP Ports</a:t>
            </a:r>
            <a:endParaRPr lang="en-US"/>
          </a:p>
        </p:txBody>
      </p:sp>
      <p:sp>
        <p:nvSpPr>
          <p:cNvPr id="3" name="Content Placeholder 2"/>
          <p:cNvSpPr>
            <a:spLocks noGrp="1"/>
          </p:cNvSpPr>
          <p:nvPr>
            <p:ph idx="1"/>
          </p:nvPr>
        </p:nvSpPr>
        <p:spPr/>
        <p:txBody>
          <a:bodyPr/>
          <a:lstStyle/>
          <a:p>
            <a:r>
              <a:rPr lang="en-US"/>
              <a:t>Port identifies </a:t>
            </a:r>
            <a:br>
              <a:rPr lang="en-US"/>
            </a:br>
            <a:r>
              <a:rPr lang="en-US"/>
              <a:t>application layer </a:t>
            </a:r>
            <a:br>
              <a:rPr lang="en-US"/>
            </a:br>
            <a:r>
              <a:rPr lang="en-US"/>
              <a:t>protocol</a:t>
            </a:r>
          </a:p>
          <a:p>
            <a:r>
              <a:rPr lang="en-US"/>
              <a:t>Firewalls can </a:t>
            </a:r>
            <a:br>
              <a:rPr lang="en-US"/>
            </a:br>
            <a:r>
              <a:rPr lang="en-US"/>
              <a:t>identify if an </a:t>
            </a:r>
            <a:br>
              <a:rPr lang="en-US"/>
            </a:br>
            <a:r>
              <a:rPr lang="en-US"/>
              <a:t>application is </a:t>
            </a:r>
            <a:br>
              <a:rPr lang="en-US"/>
            </a:br>
            <a:r>
              <a:rPr lang="en-US"/>
              <a:t>allowed</a:t>
            </a:r>
          </a:p>
        </p:txBody>
      </p:sp>
      <p:graphicFrame>
        <p:nvGraphicFramePr>
          <p:cNvPr id="5" name="Content Placeholder 6"/>
          <p:cNvGraphicFramePr>
            <a:graphicFrameLocks/>
          </p:cNvGraphicFramePr>
          <p:nvPr/>
        </p:nvGraphicFramePr>
        <p:xfrm>
          <a:off x="6629399" y="2314576"/>
          <a:ext cx="8801102" cy="7656833"/>
        </p:xfrm>
        <a:graphic>
          <a:graphicData uri="http://schemas.openxmlformats.org/drawingml/2006/table">
            <a:tbl>
              <a:tblPr firstRow="1" bandRow="1">
                <a:tableStyleId>{5C22544A-7EE6-4342-B048-85BDC9FD1C3A}</a:tableStyleId>
              </a:tblPr>
              <a:tblGrid>
                <a:gridCol w="880110">
                  <a:extLst>
                    <a:ext uri="{9D8B030D-6E8A-4147-A177-3AD203B41FA5}">
                      <a16:colId xmlns:a16="http://schemas.microsoft.com/office/drawing/2014/main" val="20000"/>
                    </a:ext>
                  </a:extLst>
                </a:gridCol>
                <a:gridCol w="1650207">
                  <a:extLst>
                    <a:ext uri="{9D8B030D-6E8A-4147-A177-3AD203B41FA5}">
                      <a16:colId xmlns:a16="http://schemas.microsoft.com/office/drawing/2014/main" val="20001"/>
                    </a:ext>
                  </a:extLst>
                </a:gridCol>
                <a:gridCol w="6270785">
                  <a:extLst>
                    <a:ext uri="{9D8B030D-6E8A-4147-A177-3AD203B41FA5}">
                      <a16:colId xmlns:a16="http://schemas.microsoft.com/office/drawing/2014/main" val="20002"/>
                    </a:ext>
                  </a:extLst>
                </a:gridCol>
              </a:tblGrid>
              <a:tr h="502920">
                <a:tc>
                  <a:txBody>
                    <a:bodyPr/>
                    <a:lstStyle/>
                    <a:p>
                      <a:pPr algn="ctr"/>
                      <a:r>
                        <a:rPr lang="en-US" sz="2400"/>
                        <a:t>Port</a:t>
                      </a:r>
                      <a:endParaRPr lang="en-US" sz="2400" b="1">
                        <a:latin typeface="+mj-lt"/>
                      </a:endParaRPr>
                    </a:p>
                  </a:txBody>
                  <a:tcPr marL="137160" marR="137160" marT="68580" marB="68580" anchor="ctr"/>
                </a:tc>
                <a:tc>
                  <a:txBody>
                    <a:bodyPr/>
                    <a:lstStyle/>
                    <a:p>
                      <a:pPr algn="ctr"/>
                      <a:r>
                        <a:rPr lang="en-US" sz="2400"/>
                        <a:t>Protocol</a:t>
                      </a:r>
                      <a:endParaRPr lang="en-US" sz="2400" b="1">
                        <a:latin typeface="+mj-lt"/>
                      </a:endParaRPr>
                    </a:p>
                  </a:txBody>
                  <a:tcPr marL="137160" marR="137160" marT="68580" marB="68580" anchor="ctr"/>
                </a:tc>
                <a:tc>
                  <a:txBody>
                    <a:bodyPr/>
                    <a:lstStyle/>
                    <a:p>
                      <a:pPr algn="l"/>
                      <a:r>
                        <a:rPr lang="en-US" sz="2400"/>
                        <a:t>Port Name (Function)</a:t>
                      </a:r>
                      <a:endParaRPr lang="en-US" sz="2400" b="1">
                        <a:latin typeface="+mj-lt"/>
                      </a:endParaRPr>
                    </a:p>
                  </a:txBody>
                  <a:tcPr marL="137160" marR="137160" marT="68580" marB="68580" anchor="ctr"/>
                </a:tc>
                <a:extLst>
                  <a:ext uri="{0D108BD9-81ED-4DB2-BD59-A6C34878D82A}">
                    <a16:rowId xmlns:a16="http://schemas.microsoft.com/office/drawing/2014/main" val="10000"/>
                  </a:ext>
                </a:extLst>
              </a:tr>
              <a:tr h="502920">
                <a:tc>
                  <a:txBody>
                    <a:bodyPr/>
                    <a:lstStyle/>
                    <a:p>
                      <a:pPr algn="ctr"/>
                      <a:r>
                        <a:rPr lang="en-US" sz="2400"/>
                        <a:t>20</a:t>
                      </a:r>
                      <a:endParaRPr lang="en-US" sz="2400">
                        <a:latin typeface="+mj-lt"/>
                      </a:endParaRPr>
                    </a:p>
                  </a:txBody>
                  <a:tcPr marL="137160" marR="137160" marT="68580" marB="68580" anchor="ctr"/>
                </a:tc>
                <a:tc>
                  <a:txBody>
                    <a:bodyPr/>
                    <a:lstStyle/>
                    <a:p>
                      <a:pPr algn="ctr"/>
                      <a:r>
                        <a:rPr lang="en-US" sz="2400"/>
                        <a:t>TCP</a:t>
                      </a:r>
                      <a:endParaRPr lang="en-US" sz="2400">
                        <a:latin typeface="+mj-lt"/>
                      </a:endParaRPr>
                    </a:p>
                  </a:txBody>
                  <a:tcPr marL="137160" marR="137160" marT="68580" marB="68580" anchor="ctr"/>
                </a:tc>
                <a:tc>
                  <a:txBody>
                    <a:bodyPr/>
                    <a:lstStyle/>
                    <a:p>
                      <a:pPr algn="l"/>
                      <a:r>
                        <a:rPr lang="en-US" sz="2400"/>
                        <a:t>ftp-data</a:t>
                      </a:r>
                      <a:r>
                        <a:rPr lang="en-US" sz="2400" baseline="0"/>
                        <a:t> (File Transfer Protocol data channel)</a:t>
                      </a:r>
                      <a:endParaRPr lang="en-US" sz="2400">
                        <a:latin typeface="+mj-lt"/>
                      </a:endParaRPr>
                    </a:p>
                  </a:txBody>
                  <a:tcPr marL="137160" marR="137160" marT="68580" marB="68580" anchor="ctr"/>
                </a:tc>
                <a:extLst>
                  <a:ext uri="{0D108BD9-81ED-4DB2-BD59-A6C34878D82A}">
                    <a16:rowId xmlns:a16="http://schemas.microsoft.com/office/drawing/2014/main" val="10001"/>
                  </a:ext>
                </a:extLst>
              </a:tr>
              <a:tr h="502920">
                <a:tc>
                  <a:txBody>
                    <a:bodyPr/>
                    <a:lstStyle/>
                    <a:p>
                      <a:pPr algn="ctr"/>
                      <a:r>
                        <a:rPr lang="en-US" sz="2400"/>
                        <a:t>21</a:t>
                      </a:r>
                      <a:endParaRPr lang="en-US" sz="2400">
                        <a:latin typeface="+mj-lt"/>
                      </a:endParaRPr>
                    </a:p>
                  </a:txBody>
                  <a:tcPr marL="137160" marR="137160" marT="68580" marB="68580" anchor="ctr"/>
                </a:tc>
                <a:tc>
                  <a:txBody>
                    <a:bodyPr/>
                    <a:lstStyle/>
                    <a:p>
                      <a:pPr algn="ctr"/>
                      <a:r>
                        <a:rPr lang="en-US" sz="2400"/>
                        <a:t>TCP</a:t>
                      </a:r>
                      <a:endParaRPr lang="en-US" sz="2400">
                        <a:latin typeface="+mj-lt"/>
                      </a:endParaRPr>
                    </a:p>
                  </a:txBody>
                  <a:tcPr marL="137160" marR="137160" marT="68580" marB="68580" anchor="ctr"/>
                </a:tc>
                <a:tc>
                  <a:txBody>
                    <a:bodyPr/>
                    <a:lstStyle/>
                    <a:p>
                      <a:pPr algn="l"/>
                      <a:r>
                        <a:rPr lang="en-US" sz="2400"/>
                        <a:t>ftp (File Transfer</a:t>
                      </a:r>
                      <a:r>
                        <a:rPr lang="en-US" sz="2400" baseline="0"/>
                        <a:t> Protocol control channel)</a:t>
                      </a:r>
                      <a:endParaRPr lang="en-US" sz="2400">
                        <a:latin typeface="+mj-lt"/>
                      </a:endParaRPr>
                    </a:p>
                  </a:txBody>
                  <a:tcPr marL="137160" marR="137160" marT="68580" marB="68580" anchor="ctr"/>
                </a:tc>
                <a:extLst>
                  <a:ext uri="{0D108BD9-81ED-4DB2-BD59-A6C34878D82A}">
                    <a16:rowId xmlns:a16="http://schemas.microsoft.com/office/drawing/2014/main" val="10002"/>
                  </a:ext>
                </a:extLst>
              </a:tr>
              <a:tr h="502920">
                <a:tc>
                  <a:txBody>
                    <a:bodyPr/>
                    <a:lstStyle/>
                    <a:p>
                      <a:pPr algn="ctr"/>
                      <a:r>
                        <a:rPr lang="en-US" sz="2400"/>
                        <a:t>22</a:t>
                      </a:r>
                      <a:endParaRPr lang="en-US" sz="2400">
                        <a:latin typeface="+mj-lt"/>
                      </a:endParaRPr>
                    </a:p>
                  </a:txBody>
                  <a:tcPr marL="137160" marR="137160" marT="68580" marB="6858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kern="1200"/>
                        <a:t>TCP</a:t>
                      </a:r>
                      <a:endParaRPr lang="en-US" sz="2400" kern="1200">
                        <a:solidFill>
                          <a:schemeClr val="tx1"/>
                        </a:solidFill>
                        <a:latin typeface="+mj-lt"/>
                        <a:ea typeface="+mn-ea"/>
                        <a:cs typeface="+mn-cs"/>
                      </a:endParaRPr>
                    </a:p>
                  </a:txBody>
                  <a:tcPr marL="137160" marR="137160" marT="68580" marB="68580" anchor="ctr"/>
                </a:tc>
                <a:tc>
                  <a:txBody>
                    <a:bodyPr/>
                    <a:lstStyle/>
                    <a:p>
                      <a:pPr algn="l"/>
                      <a:r>
                        <a:rPr lang="en-US" sz="2400" err="1"/>
                        <a:t>ssh</a:t>
                      </a:r>
                      <a:r>
                        <a:rPr lang="en-US" sz="2400" baseline="0"/>
                        <a:t> (Secure Shell Protocol)</a:t>
                      </a:r>
                      <a:endParaRPr lang="en-US" sz="2400">
                        <a:latin typeface="+mj-lt"/>
                      </a:endParaRPr>
                    </a:p>
                  </a:txBody>
                  <a:tcPr marL="137160" marR="137160" marT="68580" marB="68580" anchor="ctr"/>
                </a:tc>
                <a:extLst>
                  <a:ext uri="{0D108BD9-81ED-4DB2-BD59-A6C34878D82A}">
                    <a16:rowId xmlns:a16="http://schemas.microsoft.com/office/drawing/2014/main" val="10003"/>
                  </a:ext>
                </a:extLst>
              </a:tr>
              <a:tr h="502920">
                <a:tc>
                  <a:txBody>
                    <a:bodyPr/>
                    <a:lstStyle/>
                    <a:p>
                      <a:pPr algn="ctr"/>
                      <a:r>
                        <a:rPr lang="en-US" sz="2400"/>
                        <a:t>23</a:t>
                      </a:r>
                      <a:endParaRPr lang="en-US" sz="2400">
                        <a:latin typeface="+mj-lt"/>
                      </a:endParaRPr>
                    </a:p>
                  </a:txBody>
                  <a:tcPr marL="137160" marR="137160" marT="68580" marB="68580" anchor="ctr"/>
                </a:tc>
                <a:tc>
                  <a:txBody>
                    <a:bodyPr/>
                    <a:lstStyle/>
                    <a:p>
                      <a:pPr algn="ctr"/>
                      <a:r>
                        <a:rPr lang="en-US" sz="2400" kern="1200"/>
                        <a:t>TCP</a:t>
                      </a:r>
                      <a:endParaRPr lang="en-US" sz="2400">
                        <a:latin typeface="+mj-lt"/>
                      </a:endParaRPr>
                    </a:p>
                  </a:txBody>
                  <a:tcPr marL="137160" marR="137160" marT="68580" marB="68580" anchor="ctr"/>
                </a:tc>
                <a:tc>
                  <a:txBody>
                    <a:bodyPr/>
                    <a:lstStyle/>
                    <a:p>
                      <a:pPr algn="l"/>
                      <a:r>
                        <a:rPr lang="en-US" sz="2400"/>
                        <a:t>Telnet</a:t>
                      </a:r>
                      <a:endParaRPr lang="en-US" sz="2400">
                        <a:latin typeface="+mj-lt"/>
                      </a:endParaRPr>
                    </a:p>
                  </a:txBody>
                  <a:tcPr marL="137160" marR="137160" marT="68580" marB="68580" anchor="ctr"/>
                </a:tc>
                <a:extLst>
                  <a:ext uri="{0D108BD9-81ED-4DB2-BD59-A6C34878D82A}">
                    <a16:rowId xmlns:a16="http://schemas.microsoft.com/office/drawing/2014/main" val="10004"/>
                  </a:ext>
                </a:extLst>
              </a:tr>
              <a:tr h="502920">
                <a:tc>
                  <a:txBody>
                    <a:bodyPr/>
                    <a:lstStyle/>
                    <a:p>
                      <a:pPr algn="ctr"/>
                      <a:r>
                        <a:rPr lang="en-US" sz="2400"/>
                        <a:t>25</a:t>
                      </a:r>
                      <a:endParaRPr lang="en-US" sz="2400">
                        <a:latin typeface="+mj-lt"/>
                      </a:endParaRPr>
                    </a:p>
                  </a:txBody>
                  <a:tcPr marL="137160" marR="137160" marT="68580" marB="68580" anchor="ctr"/>
                </a:tc>
                <a:tc>
                  <a:txBody>
                    <a:bodyPr/>
                    <a:lstStyle/>
                    <a:p>
                      <a:pPr algn="ctr"/>
                      <a:r>
                        <a:rPr lang="en-US" sz="2400" kern="1200"/>
                        <a:t>TCP</a:t>
                      </a:r>
                      <a:endParaRPr lang="en-US" sz="2400">
                        <a:latin typeface="+mj-lt"/>
                      </a:endParaRPr>
                    </a:p>
                  </a:txBody>
                  <a:tcPr marL="137160" marR="137160" marT="68580" marB="68580" anchor="ctr"/>
                </a:tc>
                <a:tc>
                  <a:txBody>
                    <a:bodyPr/>
                    <a:lstStyle/>
                    <a:p>
                      <a:pPr algn="l"/>
                      <a:r>
                        <a:rPr lang="en-US" sz="2400" err="1"/>
                        <a:t>smtp</a:t>
                      </a:r>
                      <a:r>
                        <a:rPr lang="en-US" sz="2400" baseline="0"/>
                        <a:t> (Simple Mail Transfer Protocol)</a:t>
                      </a:r>
                      <a:endParaRPr lang="en-US" sz="2400">
                        <a:latin typeface="+mj-lt"/>
                      </a:endParaRPr>
                    </a:p>
                  </a:txBody>
                  <a:tcPr marL="137160" marR="137160" marT="68580" marB="68580" anchor="ctr"/>
                </a:tc>
                <a:extLst>
                  <a:ext uri="{0D108BD9-81ED-4DB2-BD59-A6C34878D82A}">
                    <a16:rowId xmlns:a16="http://schemas.microsoft.com/office/drawing/2014/main" val="10005"/>
                  </a:ext>
                </a:extLst>
              </a:tr>
              <a:tr h="615953">
                <a:tc>
                  <a:txBody>
                    <a:bodyPr/>
                    <a:lstStyle/>
                    <a:p>
                      <a:pPr algn="ctr"/>
                      <a:r>
                        <a:rPr lang="en-US" sz="2400"/>
                        <a:t>53</a:t>
                      </a:r>
                      <a:endParaRPr lang="en-US" sz="2400">
                        <a:latin typeface="+mj-lt"/>
                      </a:endParaRPr>
                    </a:p>
                  </a:txBody>
                  <a:tcPr marL="137160" marR="137160" marT="68580" marB="68580" anchor="ctr"/>
                </a:tc>
                <a:tc>
                  <a:txBody>
                    <a:bodyPr/>
                    <a:lstStyle/>
                    <a:p>
                      <a:pPr algn="ctr"/>
                      <a:r>
                        <a:rPr lang="en-US" sz="2400" kern="1200"/>
                        <a:t>TCP; UDP</a:t>
                      </a:r>
                      <a:endParaRPr lang="en-US" sz="2400">
                        <a:latin typeface="+mj-lt"/>
                      </a:endParaRPr>
                    </a:p>
                  </a:txBody>
                  <a:tcPr marL="137160" marR="137160" marT="68580" marB="68580" anchor="ctr"/>
                </a:tc>
                <a:tc>
                  <a:txBody>
                    <a:bodyPr/>
                    <a:lstStyle/>
                    <a:p>
                      <a:pPr algn="l"/>
                      <a:r>
                        <a:rPr lang="en-US" sz="2400"/>
                        <a:t>domain (Domain Name System information)</a:t>
                      </a:r>
                      <a:endParaRPr lang="en-US" sz="2400">
                        <a:latin typeface="+mj-lt"/>
                      </a:endParaRPr>
                    </a:p>
                  </a:txBody>
                  <a:tcPr marL="137160" marR="137160" marT="68580" marB="68580" anchor="ctr"/>
                </a:tc>
                <a:extLst>
                  <a:ext uri="{0D108BD9-81ED-4DB2-BD59-A6C34878D82A}">
                    <a16:rowId xmlns:a16="http://schemas.microsoft.com/office/drawing/2014/main" val="10006"/>
                  </a:ext>
                </a:extLst>
              </a:tr>
              <a:tr h="502920">
                <a:tc>
                  <a:txBody>
                    <a:bodyPr/>
                    <a:lstStyle/>
                    <a:p>
                      <a:pPr algn="ctr"/>
                      <a:r>
                        <a:rPr lang="en-US" sz="2400"/>
                        <a:t>69</a:t>
                      </a:r>
                      <a:endParaRPr lang="en-US" sz="2400">
                        <a:latin typeface="+mj-lt"/>
                      </a:endParaRPr>
                    </a:p>
                  </a:txBody>
                  <a:tcPr marL="137160" marR="137160" marT="68580" marB="68580" anchor="ctr"/>
                </a:tc>
                <a:tc>
                  <a:txBody>
                    <a:bodyPr/>
                    <a:lstStyle/>
                    <a:p>
                      <a:pPr algn="ctr"/>
                      <a:r>
                        <a:rPr lang="en-US" sz="2400"/>
                        <a:t>UDP</a:t>
                      </a:r>
                      <a:endParaRPr lang="en-US" sz="2400">
                        <a:latin typeface="+mj-lt"/>
                      </a:endParaRPr>
                    </a:p>
                  </a:txBody>
                  <a:tcPr marL="137160" marR="137160" marT="68580" marB="68580" anchor="ctr"/>
                </a:tc>
                <a:tc>
                  <a:txBody>
                    <a:bodyPr/>
                    <a:lstStyle/>
                    <a:p>
                      <a:pPr algn="l"/>
                      <a:r>
                        <a:rPr lang="en-US" sz="2400" err="1"/>
                        <a:t>tftp</a:t>
                      </a:r>
                      <a:r>
                        <a:rPr lang="en-US" sz="2400"/>
                        <a:t> (Trivial File Transfer</a:t>
                      </a:r>
                      <a:r>
                        <a:rPr lang="en-US" sz="2400" baseline="0"/>
                        <a:t> Protocol)</a:t>
                      </a:r>
                      <a:endParaRPr lang="en-US" sz="2400">
                        <a:latin typeface="+mj-lt"/>
                      </a:endParaRPr>
                    </a:p>
                  </a:txBody>
                  <a:tcPr marL="137160" marR="137160" marT="68580" marB="68580" anchor="ctr"/>
                </a:tc>
                <a:extLst>
                  <a:ext uri="{0D108BD9-81ED-4DB2-BD59-A6C34878D82A}">
                    <a16:rowId xmlns:a16="http://schemas.microsoft.com/office/drawing/2014/main" val="10007"/>
                  </a:ext>
                </a:extLst>
              </a:tr>
              <a:tr h="502920">
                <a:tc>
                  <a:txBody>
                    <a:bodyPr/>
                    <a:lstStyle/>
                    <a:p>
                      <a:pPr algn="ctr"/>
                      <a:r>
                        <a:rPr lang="en-US" sz="2400"/>
                        <a:t>80</a:t>
                      </a:r>
                      <a:endParaRPr lang="en-US" sz="2400">
                        <a:latin typeface="+mj-lt"/>
                      </a:endParaRPr>
                    </a:p>
                  </a:txBody>
                  <a:tcPr marL="137160" marR="137160" marT="68580" marB="68580" anchor="ctr"/>
                </a:tc>
                <a:tc>
                  <a:txBody>
                    <a:bodyPr/>
                    <a:lstStyle/>
                    <a:p>
                      <a:pPr algn="ctr"/>
                      <a:r>
                        <a:rPr lang="en-US" sz="2400" kern="1200"/>
                        <a:t>TCP</a:t>
                      </a:r>
                      <a:endParaRPr lang="en-US" sz="2400">
                        <a:latin typeface="+mj-lt"/>
                      </a:endParaRPr>
                    </a:p>
                  </a:txBody>
                  <a:tcPr marL="137160" marR="137160" marT="68580" marB="68580" anchor="ctr"/>
                </a:tc>
                <a:tc>
                  <a:txBody>
                    <a:bodyPr/>
                    <a:lstStyle/>
                    <a:p>
                      <a:pPr algn="l"/>
                      <a:r>
                        <a:rPr lang="en-US" sz="2400"/>
                        <a:t>http (</a:t>
                      </a:r>
                      <a:r>
                        <a:rPr lang="en-US" sz="2400" err="1"/>
                        <a:t>HyperText</a:t>
                      </a:r>
                      <a:r>
                        <a:rPr lang="en-US" sz="2400"/>
                        <a:t> Transfer</a:t>
                      </a:r>
                      <a:r>
                        <a:rPr lang="en-US" sz="2400" baseline="0"/>
                        <a:t> Protocol)</a:t>
                      </a:r>
                      <a:endParaRPr lang="en-US" sz="2400">
                        <a:latin typeface="+mj-lt"/>
                      </a:endParaRPr>
                    </a:p>
                  </a:txBody>
                  <a:tcPr marL="137160" marR="137160" marT="68580" marB="68580" anchor="ctr"/>
                </a:tc>
                <a:extLst>
                  <a:ext uri="{0D108BD9-81ED-4DB2-BD59-A6C34878D82A}">
                    <a16:rowId xmlns:a16="http://schemas.microsoft.com/office/drawing/2014/main" val="10008"/>
                  </a:ext>
                </a:extLst>
              </a:tr>
              <a:tr h="502920">
                <a:tc>
                  <a:txBody>
                    <a:bodyPr/>
                    <a:lstStyle/>
                    <a:p>
                      <a:pPr algn="ctr"/>
                      <a:r>
                        <a:rPr lang="en-US" sz="2400"/>
                        <a:t>110</a:t>
                      </a:r>
                      <a:endParaRPr lang="en-US" sz="2400">
                        <a:latin typeface="+mj-lt"/>
                      </a:endParaRPr>
                    </a:p>
                  </a:txBody>
                  <a:tcPr marL="137160" marR="137160" marT="68580" marB="68580" anchor="ctr"/>
                </a:tc>
                <a:tc>
                  <a:txBody>
                    <a:bodyPr/>
                    <a:lstStyle/>
                    <a:p>
                      <a:pPr algn="ctr"/>
                      <a:r>
                        <a:rPr lang="en-US" sz="2400" kern="1200"/>
                        <a:t>TCP</a:t>
                      </a:r>
                      <a:endParaRPr lang="en-US" sz="2400">
                        <a:latin typeface="+mj-lt"/>
                      </a:endParaRPr>
                    </a:p>
                  </a:txBody>
                  <a:tcPr marL="137160" marR="137160" marT="68580" marB="68580" anchor="ctr"/>
                </a:tc>
                <a:tc>
                  <a:txBody>
                    <a:bodyPr/>
                    <a:lstStyle/>
                    <a:p>
                      <a:pPr algn="l"/>
                      <a:r>
                        <a:rPr lang="en-US" sz="2400"/>
                        <a:t>pop3 (Post Office Protocol)</a:t>
                      </a:r>
                      <a:endParaRPr lang="en-US" sz="2400">
                        <a:latin typeface="+mj-lt"/>
                      </a:endParaRPr>
                    </a:p>
                  </a:txBody>
                  <a:tcPr marL="137160" marR="137160" marT="68580" marB="68580" anchor="ctr"/>
                </a:tc>
                <a:extLst>
                  <a:ext uri="{0D108BD9-81ED-4DB2-BD59-A6C34878D82A}">
                    <a16:rowId xmlns:a16="http://schemas.microsoft.com/office/drawing/2014/main" val="10009"/>
                  </a:ext>
                </a:extLst>
              </a:tr>
              <a:tr h="502920">
                <a:tc>
                  <a:txBody>
                    <a:bodyPr/>
                    <a:lstStyle/>
                    <a:p>
                      <a:pPr algn="ctr"/>
                      <a:r>
                        <a:rPr lang="en-US" sz="2400"/>
                        <a:t>119</a:t>
                      </a:r>
                      <a:endParaRPr lang="en-US" sz="2400">
                        <a:latin typeface="+mj-lt"/>
                      </a:endParaRPr>
                    </a:p>
                  </a:txBody>
                  <a:tcPr marL="137160" marR="137160" marT="68580" marB="68580" anchor="ctr"/>
                </a:tc>
                <a:tc>
                  <a:txBody>
                    <a:bodyPr/>
                    <a:lstStyle/>
                    <a:p>
                      <a:pPr algn="ctr"/>
                      <a:r>
                        <a:rPr lang="en-US" sz="2400" kern="1200"/>
                        <a:t>TCP</a:t>
                      </a:r>
                      <a:endParaRPr lang="en-US" sz="2400">
                        <a:latin typeface="+mj-lt"/>
                      </a:endParaRPr>
                    </a:p>
                  </a:txBody>
                  <a:tcPr marL="137160" marR="137160" marT="68580" marB="68580" anchor="ctr"/>
                </a:tc>
                <a:tc>
                  <a:txBody>
                    <a:bodyPr/>
                    <a:lstStyle/>
                    <a:p>
                      <a:pPr algn="l"/>
                      <a:r>
                        <a:rPr lang="en-US" sz="2400"/>
                        <a:t>nntp (Network</a:t>
                      </a:r>
                      <a:r>
                        <a:rPr lang="en-US" sz="2400" baseline="0"/>
                        <a:t> News Transfer Protocol)</a:t>
                      </a:r>
                      <a:endParaRPr lang="en-US" sz="2400">
                        <a:latin typeface="+mj-lt"/>
                      </a:endParaRPr>
                    </a:p>
                  </a:txBody>
                  <a:tcPr marL="137160" marR="137160" marT="68580" marB="68580" anchor="ctr"/>
                </a:tc>
                <a:extLst>
                  <a:ext uri="{0D108BD9-81ED-4DB2-BD59-A6C34878D82A}">
                    <a16:rowId xmlns:a16="http://schemas.microsoft.com/office/drawing/2014/main" val="10010"/>
                  </a:ext>
                </a:extLst>
              </a:tr>
              <a:tr h="502920">
                <a:tc>
                  <a:txBody>
                    <a:bodyPr/>
                    <a:lstStyle/>
                    <a:p>
                      <a:pPr algn="ctr"/>
                      <a:r>
                        <a:rPr lang="en-US" sz="2400"/>
                        <a:t>123</a:t>
                      </a:r>
                      <a:endParaRPr lang="en-US" sz="2400">
                        <a:latin typeface="+mj-lt"/>
                      </a:endParaRPr>
                    </a:p>
                  </a:txBody>
                  <a:tcPr marL="137160" marR="137160" marT="68580" marB="68580" anchor="ctr"/>
                </a:tc>
                <a:tc>
                  <a:txBody>
                    <a:bodyPr/>
                    <a:lstStyle/>
                    <a:p>
                      <a:pPr algn="ctr"/>
                      <a:r>
                        <a:rPr lang="en-US" sz="2400" kern="1200"/>
                        <a:t>TCP</a:t>
                      </a:r>
                      <a:endParaRPr lang="en-US" sz="2400">
                        <a:latin typeface="+mj-lt"/>
                      </a:endParaRPr>
                    </a:p>
                  </a:txBody>
                  <a:tcPr marL="137160" marR="137160" marT="68580" marB="68580" anchor="ctr"/>
                </a:tc>
                <a:tc>
                  <a:txBody>
                    <a:bodyPr/>
                    <a:lstStyle/>
                    <a:p>
                      <a:pPr algn="l"/>
                      <a:r>
                        <a:rPr lang="en-US" sz="2400" err="1"/>
                        <a:t>ntp</a:t>
                      </a:r>
                      <a:r>
                        <a:rPr lang="en-US" sz="2400" baseline="0"/>
                        <a:t> (Network Time Protocol)</a:t>
                      </a:r>
                      <a:endParaRPr lang="en-US" sz="2400">
                        <a:latin typeface="+mj-lt"/>
                      </a:endParaRPr>
                    </a:p>
                  </a:txBody>
                  <a:tcPr marL="137160" marR="137160" marT="68580" marB="68580" anchor="ctr"/>
                </a:tc>
                <a:extLst>
                  <a:ext uri="{0D108BD9-81ED-4DB2-BD59-A6C34878D82A}">
                    <a16:rowId xmlns:a16="http://schemas.microsoft.com/office/drawing/2014/main" val="10011"/>
                  </a:ext>
                </a:extLst>
              </a:tr>
              <a:tr h="502920">
                <a:tc>
                  <a:txBody>
                    <a:bodyPr/>
                    <a:lstStyle/>
                    <a:p>
                      <a:pPr algn="ctr"/>
                      <a:r>
                        <a:rPr lang="en-US" sz="2400"/>
                        <a:t>143</a:t>
                      </a:r>
                      <a:endParaRPr lang="en-US" sz="2400">
                        <a:latin typeface="+mj-lt"/>
                      </a:endParaRPr>
                    </a:p>
                  </a:txBody>
                  <a:tcPr marL="137160" marR="137160" marT="68580" marB="68580" anchor="ctr"/>
                </a:tc>
                <a:tc>
                  <a:txBody>
                    <a:bodyPr/>
                    <a:lstStyle/>
                    <a:p>
                      <a:pPr algn="ctr"/>
                      <a:r>
                        <a:rPr lang="en-US" sz="2400" kern="1200"/>
                        <a:t>TCP</a:t>
                      </a:r>
                      <a:endParaRPr lang="en-US" sz="2400">
                        <a:latin typeface="+mj-lt"/>
                      </a:endParaRPr>
                    </a:p>
                  </a:txBody>
                  <a:tcPr marL="137160" marR="137160" marT="68580" marB="68580" anchor="ctr"/>
                </a:tc>
                <a:tc>
                  <a:txBody>
                    <a:bodyPr/>
                    <a:lstStyle/>
                    <a:p>
                      <a:pPr algn="l"/>
                      <a:r>
                        <a:rPr lang="en-US" sz="2400"/>
                        <a:t>imap4 (Internet Message Access Protocol)</a:t>
                      </a:r>
                      <a:endParaRPr lang="en-US" sz="2400">
                        <a:latin typeface="+mj-lt"/>
                      </a:endParaRPr>
                    </a:p>
                  </a:txBody>
                  <a:tcPr marL="137160" marR="137160" marT="68580" marB="68580" anchor="ctr"/>
                </a:tc>
                <a:extLst>
                  <a:ext uri="{0D108BD9-81ED-4DB2-BD59-A6C34878D82A}">
                    <a16:rowId xmlns:a16="http://schemas.microsoft.com/office/drawing/2014/main" val="10012"/>
                  </a:ext>
                </a:extLst>
              </a:tr>
              <a:tr h="502920">
                <a:tc>
                  <a:txBody>
                    <a:bodyPr/>
                    <a:lstStyle/>
                    <a:p>
                      <a:pPr algn="ctr"/>
                      <a:r>
                        <a:rPr lang="en-US" sz="2400"/>
                        <a:t>161</a:t>
                      </a:r>
                      <a:endParaRPr lang="en-US" sz="2400">
                        <a:latin typeface="+mj-lt"/>
                      </a:endParaRPr>
                    </a:p>
                  </a:txBody>
                  <a:tcPr marL="137160" marR="137160" marT="68580" marB="68580" anchor="ctr"/>
                </a:tc>
                <a:tc>
                  <a:txBody>
                    <a:bodyPr/>
                    <a:lstStyle/>
                    <a:p>
                      <a:pPr algn="ctr"/>
                      <a:r>
                        <a:rPr lang="en-US" sz="2400" kern="1200"/>
                        <a:t>TCP</a:t>
                      </a:r>
                      <a:endParaRPr lang="en-US" sz="2400">
                        <a:latin typeface="+mj-lt"/>
                      </a:endParaRPr>
                    </a:p>
                  </a:txBody>
                  <a:tcPr marL="137160" marR="137160" marT="68580" marB="68580" anchor="ctr"/>
                </a:tc>
                <a:tc>
                  <a:txBody>
                    <a:bodyPr/>
                    <a:lstStyle/>
                    <a:p>
                      <a:pPr algn="l"/>
                      <a:r>
                        <a:rPr lang="en-US" sz="2400" err="1"/>
                        <a:t>snmp</a:t>
                      </a:r>
                      <a:r>
                        <a:rPr lang="en-US" sz="2400"/>
                        <a:t> (Simple Network Management Protocol)</a:t>
                      </a:r>
                      <a:endParaRPr lang="en-US" sz="2400">
                        <a:latin typeface="+mj-lt"/>
                      </a:endParaRPr>
                    </a:p>
                  </a:txBody>
                  <a:tcPr marL="137160" marR="137160" marT="68580" marB="68580" anchor="ctr"/>
                </a:tc>
                <a:extLst>
                  <a:ext uri="{0D108BD9-81ED-4DB2-BD59-A6C34878D82A}">
                    <a16:rowId xmlns:a16="http://schemas.microsoft.com/office/drawing/2014/main" val="10013"/>
                  </a:ext>
                </a:extLst>
              </a:tr>
              <a:tr h="502920">
                <a:tc>
                  <a:txBody>
                    <a:bodyPr/>
                    <a:lstStyle/>
                    <a:p>
                      <a:pPr algn="ctr"/>
                      <a:r>
                        <a:rPr lang="en-US" sz="2400"/>
                        <a:t>443</a:t>
                      </a:r>
                      <a:endParaRPr lang="en-US" sz="2400">
                        <a:latin typeface="+mj-lt"/>
                      </a:endParaRPr>
                    </a:p>
                  </a:txBody>
                  <a:tcPr marL="137160" marR="137160" marT="68580" marB="68580" anchor="ctr"/>
                </a:tc>
                <a:tc>
                  <a:txBody>
                    <a:bodyPr/>
                    <a:lstStyle/>
                    <a:p>
                      <a:pPr algn="ctr"/>
                      <a:r>
                        <a:rPr lang="en-US" sz="2400" kern="1200"/>
                        <a:t>TCP</a:t>
                      </a:r>
                      <a:endParaRPr lang="en-US" sz="2400">
                        <a:latin typeface="+mj-lt"/>
                      </a:endParaRPr>
                    </a:p>
                  </a:txBody>
                  <a:tcPr marL="137160" marR="137160" marT="68580" marB="68580" anchor="ctr"/>
                </a:tc>
                <a:tc>
                  <a:txBody>
                    <a:bodyPr/>
                    <a:lstStyle/>
                    <a:p>
                      <a:pPr algn="l"/>
                      <a:r>
                        <a:rPr lang="en-US" sz="2400"/>
                        <a:t>https (</a:t>
                      </a:r>
                      <a:r>
                        <a:rPr lang="en-US" sz="2400" err="1"/>
                        <a:t>HyperText</a:t>
                      </a:r>
                      <a:r>
                        <a:rPr lang="en-US" sz="2400"/>
                        <a:t> Transfer Protocol Secure)</a:t>
                      </a:r>
                      <a:endParaRPr lang="en-US" sz="2400">
                        <a:latin typeface="+mj-lt"/>
                      </a:endParaRPr>
                    </a:p>
                  </a:txBody>
                  <a:tcPr marL="137160" marR="137160" marT="68580" marB="68580" anchor="ctr"/>
                </a:tc>
                <a:extLst>
                  <a:ext uri="{0D108BD9-81ED-4DB2-BD59-A6C34878D82A}">
                    <a16:rowId xmlns:a16="http://schemas.microsoft.com/office/drawing/2014/main" val="10014"/>
                  </a:ext>
                </a:extLst>
              </a:tr>
            </a:tbl>
          </a:graphicData>
        </a:graphic>
      </p:graphicFrame>
    </p:spTree>
    <p:custDataLst>
      <p:tags r:id="rId1"/>
    </p:custDataLst>
    <p:extLst>
      <p:ext uri="{BB962C8B-B14F-4D97-AF65-F5344CB8AC3E}">
        <p14:creationId xmlns:p14="http://schemas.microsoft.com/office/powerpoint/2010/main" val="7347146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9218" name="Rectangle 2"/>
          <p:cNvSpPr>
            <a:spLocks noGrp="1" noChangeArrowheads="1"/>
          </p:cNvSpPr>
          <p:nvPr>
            <p:ph type="title"/>
          </p:nvPr>
        </p:nvSpPr>
        <p:spPr/>
        <p:txBody>
          <a:bodyPr/>
          <a:lstStyle/>
          <a:p>
            <a:r>
              <a:rPr lang="en-US" altLang="en-US"/>
              <a:t>Sockets</a:t>
            </a:r>
          </a:p>
        </p:txBody>
      </p:sp>
      <p:pic>
        <p:nvPicPr>
          <p:cNvPr id="35" name="Picture 34">
            <a:extLst>
              <a:ext uri="{FF2B5EF4-FFF2-40B4-BE49-F238E27FC236}">
                <a16:creationId xmlns:a16="http://schemas.microsoft.com/office/drawing/2014/main" id="{637D9003-A096-1146-B6DA-93D0CDE19A4D}"/>
              </a:ext>
            </a:extLst>
          </p:cNvPr>
          <p:cNvPicPr>
            <a:picLocks noChangeAspect="1"/>
          </p:cNvPicPr>
          <p:nvPr/>
        </p:nvPicPr>
        <p:blipFill>
          <a:blip r:embed="rId4"/>
          <a:stretch>
            <a:fillRect/>
          </a:stretch>
        </p:blipFill>
        <p:spPr>
          <a:xfrm>
            <a:off x="2487706" y="2294963"/>
            <a:ext cx="12026153" cy="7194217"/>
          </a:xfrm>
          <a:prstGeom prst="rect">
            <a:avLst/>
          </a:prstGeom>
        </p:spPr>
      </p:pic>
    </p:spTree>
    <p:custDataLst>
      <p:tags r:id="rId1"/>
    </p:custDataLst>
    <p:extLst>
      <p:ext uri="{BB962C8B-B14F-4D97-AF65-F5344CB8AC3E}">
        <p14:creationId xmlns:p14="http://schemas.microsoft.com/office/powerpoint/2010/main" val="212896821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4034" name="Rectangle 2"/>
          <p:cNvSpPr>
            <a:spLocks noGrp="1" noChangeArrowheads="1"/>
          </p:cNvSpPr>
          <p:nvPr>
            <p:ph type="title"/>
          </p:nvPr>
        </p:nvSpPr>
        <p:spPr/>
        <p:txBody>
          <a:bodyPr/>
          <a:lstStyle/>
          <a:p>
            <a:r>
              <a:rPr lang="en-US" altLang="en-US"/>
              <a:t>Windows </a:t>
            </a:r>
            <a:r>
              <a:rPr lang="en-US" altLang="en-US">
                <a:solidFill>
                  <a:srgbClr val="FF0000"/>
                </a:solidFill>
              </a:rPr>
              <a:t>netstat</a:t>
            </a:r>
            <a:r>
              <a:rPr lang="en-US" altLang="en-US"/>
              <a:t> Command</a:t>
            </a:r>
          </a:p>
        </p:txBody>
      </p:sp>
      <p:sp>
        <p:nvSpPr>
          <p:cNvPr id="3884035" name="Rectangle 3"/>
          <p:cNvSpPr>
            <a:spLocks noGrp="1" noChangeArrowheads="1"/>
          </p:cNvSpPr>
          <p:nvPr>
            <p:ph type="body" idx="1"/>
          </p:nvPr>
        </p:nvSpPr>
        <p:spPr/>
        <p:txBody>
          <a:bodyPr>
            <a:normAutofit fontScale="92500" lnSpcReduction="10000"/>
          </a:bodyPr>
          <a:lstStyle/>
          <a:p>
            <a:r>
              <a:rPr lang="en-US" altLang="en-US"/>
              <a:t>Like most operating systems, Windows has a ‘netstat’ command.</a:t>
            </a:r>
          </a:p>
          <a:p>
            <a:r>
              <a:rPr lang="en-US" altLang="en-US"/>
              <a:t>Displays protocol statistics and current TCP/IP network connections</a:t>
            </a:r>
          </a:p>
          <a:p>
            <a:r>
              <a:rPr lang="en-US" altLang="en-US"/>
              <a:t>Important ones</a:t>
            </a:r>
          </a:p>
          <a:p>
            <a:pPr lvl="1"/>
            <a:r>
              <a:rPr lang="en-US" altLang="en-US"/>
              <a:t>No switch (active connections)</a:t>
            </a:r>
          </a:p>
          <a:p>
            <a:pPr lvl="1"/>
            <a:r>
              <a:rPr lang="en-US" altLang="en-US"/>
              <a:t>a  (all connections and listening ports)</a:t>
            </a:r>
          </a:p>
          <a:p>
            <a:pPr lvl="1"/>
            <a:r>
              <a:rPr lang="en-US" altLang="en-US"/>
              <a:t>r  (routing table) [“route print” achieves same]</a:t>
            </a:r>
          </a:p>
          <a:p>
            <a:pPr lvl="1"/>
            <a:r>
              <a:rPr lang="en-US" altLang="en-US"/>
              <a:t>n  (additional switch to display in numerical form)</a:t>
            </a:r>
          </a:p>
          <a:p>
            <a:pPr lvl="1"/>
            <a:r>
              <a:rPr lang="en-US" altLang="en-US"/>
              <a:t>s  (per-protocol statistics)</a:t>
            </a:r>
          </a:p>
          <a:p>
            <a:pPr lvl="1"/>
            <a:r>
              <a:rPr lang="en-US" altLang="en-US"/>
              <a:t>e  (interface statistics)</a:t>
            </a:r>
          </a:p>
          <a:p>
            <a:r>
              <a:rPr lang="en-US" altLang="en-US"/>
              <a:t>You may be surprised at the number of conversations </a:t>
            </a:r>
            <a:br>
              <a:rPr lang="en-US" altLang="en-US"/>
            </a:br>
            <a:r>
              <a:rPr lang="en-US" altLang="en-US"/>
              <a:t>your computer is having at one time</a:t>
            </a:r>
          </a:p>
        </p:txBody>
      </p:sp>
      <p:pic>
        <p:nvPicPr>
          <p:cNvPr id="8" name="Picture 2" descr="C:\Users\AWalkden\Downloads\stick_figure_list_weight_400_clr_2008.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052176" y="6379369"/>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2696339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6082" name="Rectangle 2"/>
          <p:cNvSpPr>
            <a:spLocks noGrp="1" noChangeArrowheads="1"/>
          </p:cNvSpPr>
          <p:nvPr>
            <p:ph type="title"/>
          </p:nvPr>
        </p:nvSpPr>
        <p:spPr/>
        <p:txBody>
          <a:bodyPr/>
          <a:lstStyle/>
          <a:p>
            <a:r>
              <a:rPr lang="en-US" altLang="en-US"/>
              <a:t>Netstat: Active Connections</a:t>
            </a:r>
          </a:p>
        </p:txBody>
      </p:sp>
      <p:pic>
        <p:nvPicPr>
          <p:cNvPr id="388608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29001" y="2232130"/>
            <a:ext cx="10724489" cy="3580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86084"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29001" y="6406331"/>
            <a:ext cx="10724489" cy="3194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43064716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8130" name="Rectangle 2"/>
          <p:cNvSpPr>
            <a:spLocks noGrp="1" noChangeArrowheads="1"/>
          </p:cNvSpPr>
          <p:nvPr>
            <p:ph type="title"/>
          </p:nvPr>
        </p:nvSpPr>
        <p:spPr/>
        <p:txBody>
          <a:bodyPr/>
          <a:lstStyle/>
          <a:p>
            <a:r>
              <a:rPr lang="en-US" altLang="en-US"/>
              <a:t>Netstat: Active and Listening</a:t>
            </a:r>
          </a:p>
        </p:txBody>
      </p:sp>
      <p:pic>
        <p:nvPicPr>
          <p:cNvPr id="388813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62912" y="1995959"/>
            <a:ext cx="10724489" cy="7818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542960902"/>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1465" y="399770"/>
            <a:ext cx="15773400" cy="1988345"/>
          </a:xfrm>
        </p:spPr>
        <p:txBody>
          <a:bodyPr/>
          <a:lstStyle/>
          <a:p>
            <a:r>
              <a:rPr lang="en-US" b="1">
                <a:latin typeface="Helvetica Neue Condensed" panose="02000503000000020004" pitchFamily="2" charset="0"/>
                <a:ea typeface="Helvetica Neue Condensed" panose="02000503000000020004" pitchFamily="2" charset="0"/>
                <a:cs typeface="Helvetica Neue Condensed" panose="02000503000000020004" pitchFamily="2" charset="0"/>
              </a:rPr>
              <a:t>Application Services Layer</a:t>
            </a:r>
          </a:p>
        </p:txBody>
      </p:sp>
      <p:pic>
        <p:nvPicPr>
          <p:cNvPr id="3" name="Picture 2">
            <a:extLst>
              <a:ext uri="{FF2B5EF4-FFF2-40B4-BE49-F238E27FC236}">
                <a16:creationId xmlns:a16="http://schemas.microsoft.com/office/drawing/2014/main" id="{05CF6A55-A6DA-E446-A228-7CC109CE8AD3}"/>
              </a:ext>
            </a:extLst>
          </p:cNvPr>
          <p:cNvPicPr>
            <a:picLocks noChangeAspect="1"/>
          </p:cNvPicPr>
          <p:nvPr/>
        </p:nvPicPr>
        <p:blipFill>
          <a:blip r:embed="rId4"/>
          <a:stretch>
            <a:fillRect/>
          </a:stretch>
        </p:blipFill>
        <p:spPr>
          <a:xfrm>
            <a:off x="3211672" y="3221317"/>
            <a:ext cx="11864655" cy="5277224"/>
          </a:xfrm>
          <a:prstGeom prst="rect">
            <a:avLst/>
          </a:prstGeom>
        </p:spPr>
      </p:pic>
    </p:spTree>
    <p:custDataLst>
      <p:tags r:id="rId1"/>
    </p:custDataLst>
    <p:extLst>
      <p:ext uri="{BB962C8B-B14F-4D97-AF65-F5344CB8AC3E}">
        <p14:creationId xmlns:p14="http://schemas.microsoft.com/office/powerpoint/2010/main" val="1281579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Application Services Layer Role</a:t>
            </a:r>
          </a:p>
        </p:txBody>
      </p:sp>
      <p:sp>
        <p:nvSpPr>
          <p:cNvPr id="4" name="Content Placeholder 3"/>
          <p:cNvSpPr>
            <a:spLocks noGrp="1"/>
          </p:cNvSpPr>
          <p:nvPr>
            <p:ph idx="1"/>
          </p:nvPr>
        </p:nvSpPr>
        <p:spPr/>
        <p:txBody>
          <a:bodyPr/>
          <a:lstStyle/>
          <a:p>
            <a:r>
              <a:rPr lang="en-AU" altLang="en-US"/>
              <a:t>Interface to network-wide services</a:t>
            </a:r>
          </a:p>
          <a:p>
            <a:r>
              <a:rPr lang="en-AU" altLang="en-US"/>
              <a:t>Identify communication partner by name or address</a:t>
            </a:r>
          </a:p>
          <a:p>
            <a:r>
              <a:rPr lang="en-AU" altLang="en-US"/>
              <a:t>System-independent services to end-user</a:t>
            </a:r>
          </a:p>
          <a:p>
            <a:r>
              <a:rPr lang="en-AU" altLang="en-US"/>
              <a:t>Understand and establish resources required to communicate</a:t>
            </a:r>
          </a:p>
          <a:p>
            <a:r>
              <a:rPr lang="en-AU" altLang="en-US"/>
              <a:t>HTTP, FTP, DNS, SNMP, SMTP…</a:t>
            </a:r>
          </a:p>
          <a:p>
            <a:endParaRPr lang="en-US"/>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381935" y="6500812"/>
            <a:ext cx="2628900" cy="287446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25135" y="6272212"/>
            <a:ext cx="5715000" cy="4014788"/>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497235" y="6386512"/>
            <a:ext cx="3934206" cy="2622804"/>
          </a:xfrm>
          <a:prstGeom prst="rect">
            <a:avLst/>
          </a:prstGeom>
        </p:spPr>
      </p:pic>
    </p:spTree>
    <p:custDataLst>
      <p:tags r:id="rId1"/>
    </p:custDataLst>
    <p:extLst>
      <p:ext uri="{BB962C8B-B14F-4D97-AF65-F5344CB8AC3E}">
        <p14:creationId xmlns:p14="http://schemas.microsoft.com/office/powerpoint/2010/main" val="3346042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Introductions  </a:t>
            </a:r>
          </a:p>
        </p:txBody>
      </p:sp>
      <p:sp>
        <p:nvSpPr>
          <p:cNvPr id="3" name="Content Placeholder 2"/>
          <p:cNvSpPr>
            <a:spLocks noGrp="1"/>
          </p:cNvSpPr>
          <p:nvPr>
            <p:ph idx="1"/>
          </p:nvPr>
        </p:nvSpPr>
        <p:spPr/>
        <p:txBody>
          <a:bodyPr/>
          <a:lstStyle/>
          <a:p>
            <a:pPr marL="0" indent="0">
              <a:buNone/>
            </a:pPr>
            <a:r>
              <a:rPr lang="en-US" dirty="0"/>
              <a:t>Now it’s your turn:</a:t>
            </a:r>
            <a:endParaRPr lang="en-US" i="1" dirty="0">
              <a:solidFill>
                <a:schemeClr val="accent6"/>
              </a:solidFill>
            </a:endParaRPr>
          </a:p>
          <a:p>
            <a:pPr marL="0" indent="0">
              <a:buNone/>
            </a:pPr>
            <a:endParaRPr lang="en-US" dirty="0"/>
          </a:p>
          <a:p>
            <a:r>
              <a:rPr lang="en-US" dirty="0"/>
              <a:t>Name and location</a:t>
            </a:r>
          </a:p>
          <a:p>
            <a:r>
              <a:rPr lang="en-US" dirty="0"/>
              <a:t>Function or position: Risk Management Examiner? </a:t>
            </a:r>
            <a:br>
              <a:rPr lang="en-US" dirty="0"/>
            </a:br>
            <a:r>
              <a:rPr lang="en-US" dirty="0"/>
              <a:t>IT Examiner? S&amp;S? Something else?</a:t>
            </a:r>
          </a:p>
          <a:p>
            <a:r>
              <a:rPr lang="en-US" dirty="0"/>
              <a:t>Any experience in cybersecurity topics?</a:t>
            </a:r>
          </a:p>
          <a:p>
            <a:r>
              <a:rPr lang="en-US" dirty="0"/>
              <a:t>What would you like to learn this week?</a:t>
            </a:r>
          </a:p>
        </p:txBody>
      </p:sp>
      <p:pic>
        <p:nvPicPr>
          <p:cNvPr id="7" name="Picture 2" descr="C:\Users\MSteinberg\AppData\Local\Microsoft\Windows\Temporary Internet Files\Content.IE5\Z276SUW9\MP900442479[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102206" y="4969002"/>
            <a:ext cx="3156759" cy="4735139"/>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6987780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5122" name="Rectangle 2"/>
          <p:cNvSpPr>
            <a:spLocks noGrp="1" noChangeArrowheads="1"/>
          </p:cNvSpPr>
          <p:nvPr>
            <p:ph type="title"/>
          </p:nvPr>
        </p:nvSpPr>
        <p:spPr/>
        <p:txBody>
          <a:bodyPr/>
          <a:lstStyle/>
          <a:p>
            <a:r>
              <a:rPr lang="en-US" altLang="en-US"/>
              <a:t>Servers and Listening Ports</a:t>
            </a:r>
          </a:p>
        </p:txBody>
      </p:sp>
      <p:sp>
        <p:nvSpPr>
          <p:cNvPr id="3845123" name="Rectangle 3"/>
          <p:cNvSpPr>
            <a:spLocks noGrp="1" noChangeArrowheads="1"/>
          </p:cNvSpPr>
          <p:nvPr>
            <p:ph type="body" idx="1"/>
          </p:nvPr>
        </p:nvSpPr>
        <p:spPr>
          <a:xfrm>
            <a:off x="1257300" y="2646138"/>
            <a:ext cx="15773400" cy="6967198"/>
          </a:xfrm>
        </p:spPr>
        <p:txBody>
          <a:bodyPr>
            <a:normAutofit fontScale="77500" lnSpcReduction="20000"/>
          </a:bodyPr>
          <a:lstStyle/>
          <a:p>
            <a:endParaRPr lang="en-US" altLang="en-US"/>
          </a:p>
          <a:p>
            <a:endParaRPr lang="en-US" altLang="en-US"/>
          </a:p>
          <a:p>
            <a:endParaRPr lang="en-US" altLang="en-US"/>
          </a:p>
          <a:p>
            <a:endParaRPr lang="en-US" altLang="en-US"/>
          </a:p>
          <a:p>
            <a:endParaRPr lang="en-US" altLang="en-US"/>
          </a:p>
          <a:p>
            <a:r>
              <a:rPr lang="en-US" altLang="en-US"/>
              <a:t>A client starts the communication</a:t>
            </a:r>
          </a:p>
          <a:p>
            <a:r>
              <a:rPr lang="en-US" altLang="en-US"/>
              <a:t>A server responds to a request</a:t>
            </a:r>
          </a:p>
          <a:p>
            <a:r>
              <a:rPr lang="en-US" altLang="en-US"/>
              <a:t>Requests for multiple services to a single server possible</a:t>
            </a:r>
          </a:p>
          <a:p>
            <a:r>
              <a:rPr lang="en-US" altLang="en-US"/>
              <a:t>Each request initiates a transport session</a:t>
            </a:r>
          </a:p>
          <a:p>
            <a:r>
              <a:rPr lang="en-US" altLang="en-US"/>
              <a:t>The server listens for a request on a specific port to know which application to activate</a:t>
            </a:r>
          </a:p>
          <a:p>
            <a:r>
              <a:rPr lang="en-US" altLang="en-US"/>
              <a:t>A client creates a new port for the conversation to know which server is responding</a:t>
            </a: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86100" y="2857500"/>
            <a:ext cx="2286000" cy="1714500"/>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58400" y="2286000"/>
            <a:ext cx="1971675" cy="2286000"/>
          </a:xfrm>
          <a:prstGeom prst="rect">
            <a:avLst/>
          </a:prstGeom>
        </p:spPr>
      </p:pic>
      <p:sp>
        <p:nvSpPr>
          <p:cNvPr id="2" name="TextBox 1"/>
          <p:cNvSpPr txBox="1"/>
          <p:nvPr/>
        </p:nvSpPr>
        <p:spPr>
          <a:xfrm>
            <a:off x="11830611" y="2724810"/>
            <a:ext cx="2426242" cy="1338828"/>
          </a:xfrm>
          <a:prstGeom prst="rect">
            <a:avLst/>
          </a:prstGeom>
          <a:noFill/>
        </p:spPr>
        <p:txBody>
          <a:bodyPr wrap="none" rtlCol="0" anchor="ctr">
            <a:spAutoFit/>
          </a:bodyPr>
          <a:lstStyle/>
          <a:p>
            <a:r>
              <a:rPr lang="en-US" sz="2700">
                <a:latin typeface="+mj-lt"/>
              </a:rPr>
              <a:t>Passive listening</a:t>
            </a:r>
            <a:br>
              <a:rPr lang="en-US" sz="2700">
                <a:latin typeface="+mj-lt"/>
              </a:rPr>
            </a:br>
            <a:r>
              <a:rPr lang="en-US" sz="2700">
                <a:latin typeface="+mj-lt"/>
              </a:rPr>
              <a:t>on potentially</a:t>
            </a:r>
            <a:br>
              <a:rPr lang="en-US" sz="2700">
                <a:latin typeface="+mj-lt"/>
              </a:rPr>
            </a:br>
            <a:r>
              <a:rPr lang="en-US" sz="2700">
                <a:latin typeface="+mj-lt"/>
              </a:rPr>
              <a:t>multiple ports</a:t>
            </a:r>
          </a:p>
        </p:txBody>
      </p:sp>
      <p:sp>
        <p:nvSpPr>
          <p:cNvPr id="8" name="TextBox 7"/>
          <p:cNvSpPr txBox="1"/>
          <p:nvPr/>
        </p:nvSpPr>
        <p:spPr>
          <a:xfrm>
            <a:off x="6082497" y="2392223"/>
            <a:ext cx="2179058" cy="507831"/>
          </a:xfrm>
          <a:prstGeom prst="rect">
            <a:avLst/>
          </a:prstGeom>
          <a:noFill/>
        </p:spPr>
        <p:txBody>
          <a:bodyPr wrap="none" rtlCol="0" anchor="ctr">
            <a:spAutoFit/>
          </a:bodyPr>
          <a:lstStyle/>
          <a:p>
            <a:r>
              <a:rPr lang="en-US" sz="2700">
                <a:latin typeface="+mj-lt"/>
              </a:rPr>
              <a:t>SMTP Request</a:t>
            </a:r>
          </a:p>
        </p:txBody>
      </p:sp>
      <p:sp>
        <p:nvSpPr>
          <p:cNvPr id="9" name="TextBox 8"/>
          <p:cNvSpPr txBox="1"/>
          <p:nvPr/>
        </p:nvSpPr>
        <p:spPr>
          <a:xfrm>
            <a:off x="6111351" y="3078023"/>
            <a:ext cx="2116798" cy="507831"/>
          </a:xfrm>
          <a:prstGeom prst="rect">
            <a:avLst/>
          </a:prstGeom>
          <a:noFill/>
        </p:spPr>
        <p:txBody>
          <a:bodyPr wrap="none" rtlCol="0" anchor="ctr">
            <a:spAutoFit/>
          </a:bodyPr>
          <a:lstStyle/>
          <a:p>
            <a:r>
              <a:rPr lang="en-US" sz="2700">
                <a:latin typeface="+mj-lt"/>
              </a:rPr>
              <a:t>HTTP Request</a:t>
            </a:r>
          </a:p>
        </p:txBody>
      </p:sp>
      <p:sp>
        <p:nvSpPr>
          <p:cNvPr id="10" name="TextBox 9"/>
          <p:cNvSpPr txBox="1"/>
          <p:nvPr/>
        </p:nvSpPr>
        <p:spPr>
          <a:xfrm>
            <a:off x="6236387" y="3667335"/>
            <a:ext cx="1888915" cy="507831"/>
          </a:xfrm>
          <a:prstGeom prst="rect">
            <a:avLst/>
          </a:prstGeom>
          <a:noFill/>
        </p:spPr>
        <p:txBody>
          <a:bodyPr wrap="none" rtlCol="0" anchor="ctr">
            <a:spAutoFit/>
          </a:bodyPr>
          <a:lstStyle/>
          <a:p>
            <a:r>
              <a:rPr lang="en-US" sz="2700">
                <a:latin typeface="+mj-lt"/>
              </a:rPr>
              <a:t>FTP Request</a:t>
            </a:r>
          </a:p>
        </p:txBody>
      </p:sp>
      <p:cxnSp>
        <p:nvCxnSpPr>
          <p:cNvPr id="4" name="Straight Arrow Connector 3"/>
          <p:cNvCxnSpPr/>
          <p:nvPr/>
        </p:nvCxnSpPr>
        <p:spPr bwMode="auto">
          <a:xfrm>
            <a:off x="5372100" y="2909786"/>
            <a:ext cx="5029200" cy="0"/>
          </a:xfrm>
          <a:prstGeom prst="straightConnector1">
            <a:avLst/>
          </a:prstGeom>
          <a:solidFill>
            <a:schemeClr val="accent1"/>
          </a:solidFill>
          <a:ln w="47625" cap="flat" cmpd="sng" algn="ctr">
            <a:solidFill>
              <a:schemeClr val="tx1"/>
            </a:solidFill>
            <a:prstDash val="solid"/>
            <a:round/>
            <a:headEnd type="none" w="med" len="med"/>
            <a:tailEnd type="arrow" w="med" len="med"/>
          </a:ln>
          <a:effectLst/>
        </p:spPr>
      </p:cxnSp>
      <p:cxnSp>
        <p:nvCxnSpPr>
          <p:cNvPr id="13" name="Straight Arrow Connector 12"/>
          <p:cNvCxnSpPr/>
          <p:nvPr/>
        </p:nvCxnSpPr>
        <p:spPr bwMode="auto">
          <a:xfrm>
            <a:off x="5372100" y="3595586"/>
            <a:ext cx="5029200" cy="0"/>
          </a:xfrm>
          <a:prstGeom prst="straightConnector1">
            <a:avLst/>
          </a:prstGeom>
          <a:solidFill>
            <a:schemeClr val="accent1"/>
          </a:solidFill>
          <a:ln w="47625" cap="flat" cmpd="sng" algn="ctr">
            <a:solidFill>
              <a:schemeClr val="tx1"/>
            </a:solidFill>
            <a:prstDash val="solid"/>
            <a:round/>
            <a:headEnd type="none" w="med" len="med"/>
            <a:tailEnd type="arrow" w="med" len="med"/>
          </a:ln>
          <a:effectLst/>
        </p:spPr>
      </p:cxnSp>
      <p:cxnSp>
        <p:nvCxnSpPr>
          <p:cNvPr id="14" name="Straight Arrow Connector 13"/>
          <p:cNvCxnSpPr/>
          <p:nvPr/>
        </p:nvCxnSpPr>
        <p:spPr bwMode="auto">
          <a:xfrm>
            <a:off x="5372100" y="4167086"/>
            <a:ext cx="5029200" cy="0"/>
          </a:xfrm>
          <a:prstGeom prst="straightConnector1">
            <a:avLst/>
          </a:prstGeom>
          <a:solidFill>
            <a:schemeClr val="accent1"/>
          </a:solidFill>
          <a:ln w="47625" cap="flat" cmpd="sng" algn="ctr">
            <a:solidFill>
              <a:schemeClr val="tx1"/>
            </a:solidFill>
            <a:prstDash val="solid"/>
            <a:round/>
            <a:headEnd type="none" w="med" len="med"/>
            <a:tailEnd type="arrow" w="med" len="med"/>
          </a:ln>
          <a:effectLst/>
        </p:spPr>
      </p:cxnSp>
      <p:sp>
        <p:nvSpPr>
          <p:cNvPr id="3" name="TextBox 2"/>
          <p:cNvSpPr txBox="1"/>
          <p:nvPr/>
        </p:nvSpPr>
        <p:spPr>
          <a:xfrm>
            <a:off x="3657600" y="4449623"/>
            <a:ext cx="985976" cy="507831"/>
          </a:xfrm>
          <a:prstGeom prst="rect">
            <a:avLst/>
          </a:prstGeom>
          <a:noFill/>
        </p:spPr>
        <p:txBody>
          <a:bodyPr wrap="none" rtlCol="0" anchor="ctr">
            <a:spAutoFit/>
          </a:bodyPr>
          <a:lstStyle/>
          <a:p>
            <a:r>
              <a:rPr lang="en-US" sz="2700">
                <a:latin typeface="+mj-lt"/>
              </a:rPr>
              <a:t>Client</a:t>
            </a:r>
          </a:p>
        </p:txBody>
      </p:sp>
      <p:sp>
        <p:nvSpPr>
          <p:cNvPr id="15" name="TextBox 14"/>
          <p:cNvSpPr txBox="1"/>
          <p:nvPr/>
        </p:nvSpPr>
        <p:spPr>
          <a:xfrm>
            <a:off x="10343594" y="4563923"/>
            <a:ext cx="1074333" cy="507831"/>
          </a:xfrm>
          <a:prstGeom prst="rect">
            <a:avLst/>
          </a:prstGeom>
          <a:noFill/>
        </p:spPr>
        <p:txBody>
          <a:bodyPr wrap="none" rtlCol="0" anchor="ctr">
            <a:spAutoFit/>
          </a:bodyPr>
          <a:lstStyle/>
          <a:p>
            <a:r>
              <a:rPr lang="en-US" sz="2700">
                <a:latin typeface="+mj-lt"/>
              </a:rPr>
              <a:t>Server</a:t>
            </a:r>
          </a:p>
        </p:txBody>
      </p:sp>
    </p:spTree>
    <p:custDataLst>
      <p:tags r:id="rId1"/>
    </p:custDataLst>
    <p:extLst>
      <p:ext uri="{BB962C8B-B14F-4D97-AF65-F5344CB8AC3E}">
        <p14:creationId xmlns:p14="http://schemas.microsoft.com/office/powerpoint/2010/main" val="295755563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Your Computer a Client or a Server?</a:t>
            </a:r>
          </a:p>
        </p:txBody>
      </p:sp>
      <p:sp>
        <p:nvSpPr>
          <p:cNvPr id="3" name="Content Placeholder 2"/>
          <p:cNvSpPr>
            <a:spLocks noGrp="1"/>
          </p:cNvSpPr>
          <p:nvPr>
            <p:ph idx="1"/>
          </p:nvPr>
        </p:nvSpPr>
        <p:spPr/>
        <p:txBody>
          <a:bodyPr/>
          <a:lstStyle/>
          <a:p>
            <a:r>
              <a:rPr lang="en-US" dirty="0"/>
              <a:t>The answer will be different depending on your point of view</a:t>
            </a:r>
          </a:p>
          <a:p>
            <a:r>
              <a:rPr lang="en-US" dirty="0"/>
              <a:t>Also depends on the applications and protocols in use</a:t>
            </a:r>
          </a:p>
          <a:p>
            <a:r>
              <a:rPr lang="en-US" dirty="0"/>
              <a:t>Run netstat and see what the connections indicate</a:t>
            </a:r>
          </a:p>
          <a:p>
            <a:r>
              <a:rPr lang="en-US" dirty="0"/>
              <a:t>How does this pose a threat?</a:t>
            </a:r>
          </a:p>
          <a:p>
            <a:r>
              <a:rPr lang="en-US" dirty="0"/>
              <a:t>How could a firewall help?</a:t>
            </a:r>
          </a:p>
          <a:p>
            <a:endParaRPr lang="en-US" dirty="0"/>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44100" y="4649801"/>
            <a:ext cx="7086600" cy="5171466"/>
          </a:xfrm>
          <a:prstGeom prst="rect">
            <a:avLst/>
          </a:prstGeom>
        </p:spPr>
      </p:pic>
    </p:spTree>
    <p:custDataLst>
      <p:tags r:id="rId1"/>
    </p:custDataLst>
    <p:extLst>
      <p:ext uri="{BB962C8B-B14F-4D97-AF65-F5344CB8AC3E}">
        <p14:creationId xmlns:p14="http://schemas.microsoft.com/office/powerpoint/2010/main" val="571552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Scanning for Listening Ports</a:t>
            </a:r>
          </a:p>
        </p:txBody>
      </p:sp>
      <p:sp>
        <p:nvSpPr>
          <p:cNvPr id="3" name="Content Placeholder 2"/>
          <p:cNvSpPr>
            <a:spLocks noGrp="1"/>
          </p:cNvSpPr>
          <p:nvPr>
            <p:ph idx="1"/>
          </p:nvPr>
        </p:nvSpPr>
        <p:spPr/>
        <p:txBody>
          <a:bodyPr/>
          <a:lstStyle/>
          <a:p>
            <a:r>
              <a:rPr lang="en-US"/>
              <a:t>Many tools available for download</a:t>
            </a:r>
          </a:p>
          <a:p>
            <a:r>
              <a:rPr lang="en-US"/>
              <a:t>Also as an online tool (e.g., pentest-tools.com)</a:t>
            </a:r>
          </a:p>
        </p:txBody>
      </p:sp>
      <p:pic>
        <p:nvPicPr>
          <p:cNvPr id="5" name="Picture 4">
            <a:hlinkClick r:id="rId4"/>
          </p:cNvPr>
          <p:cNvPicPr>
            <a:picLocks noChangeAspect="1"/>
          </p:cNvPicPr>
          <p:nvPr/>
        </p:nvPicPr>
        <p:blipFill>
          <a:blip r:embed="rId5"/>
          <a:stretch>
            <a:fillRect/>
          </a:stretch>
        </p:blipFill>
        <p:spPr>
          <a:xfrm>
            <a:off x="2286000" y="4181476"/>
            <a:ext cx="10371297" cy="5650706"/>
          </a:xfrm>
          <a:prstGeom prst="rect">
            <a:avLst/>
          </a:prstGeom>
        </p:spPr>
      </p:pic>
      <p:pic>
        <p:nvPicPr>
          <p:cNvPr id="8" name="Picture 2" descr="C:\Users\AWalkden\Downloads\stick_figure_list_weight_400_clr_2008.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4073901" y="5731329"/>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560392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2C463-F535-3E45-9089-935770F38154}"/>
              </a:ext>
            </a:extLst>
          </p:cNvPr>
          <p:cNvSpPr>
            <a:spLocks noGrp="1"/>
          </p:cNvSpPr>
          <p:nvPr>
            <p:ph type="title"/>
          </p:nvPr>
        </p:nvSpPr>
        <p:spPr/>
        <p:txBody>
          <a:bodyPr/>
          <a:lstStyle/>
          <a:p>
            <a:r>
              <a:rPr lang="en-US"/>
              <a:t>Review Questions</a:t>
            </a:r>
          </a:p>
        </p:txBody>
      </p:sp>
      <p:sp>
        <p:nvSpPr>
          <p:cNvPr id="3" name="Content Placeholder 2">
            <a:extLst>
              <a:ext uri="{FF2B5EF4-FFF2-40B4-BE49-F238E27FC236}">
                <a16:creationId xmlns:a16="http://schemas.microsoft.com/office/drawing/2014/main" id="{E5F33CD4-579A-5346-99BC-92D65444DE29}"/>
              </a:ext>
            </a:extLst>
          </p:cNvPr>
          <p:cNvSpPr>
            <a:spLocks noGrp="1"/>
          </p:cNvSpPr>
          <p:nvPr>
            <p:ph idx="1"/>
          </p:nvPr>
        </p:nvSpPr>
        <p:spPr/>
        <p:txBody>
          <a:bodyPr/>
          <a:lstStyle/>
          <a:p>
            <a:r>
              <a:rPr lang="en-US"/>
              <a:t>What could a hacker do after obtaining access to bank traffic?</a:t>
            </a:r>
          </a:p>
          <a:p>
            <a:r>
              <a:rPr lang="en-US"/>
              <a:t>What elements of the IP protocol suite can you imagine being useful to someone wanting to disrupt or otherwise compromise a bank?</a:t>
            </a:r>
          </a:p>
          <a:p>
            <a:r>
              <a:rPr lang="en-US"/>
              <a:t>How could the protocols themselves be used to safeguard things?</a:t>
            </a:r>
          </a:p>
          <a:p>
            <a:r>
              <a:rPr lang="en-US"/>
              <a:t>Can you imagine any ways that changes in protocols could help solve today’s security issues? What are they?</a:t>
            </a:r>
          </a:p>
          <a:p>
            <a:endParaRPr lang="en-US"/>
          </a:p>
        </p:txBody>
      </p:sp>
    </p:spTree>
    <p:extLst>
      <p:ext uri="{BB962C8B-B14F-4D97-AF65-F5344CB8AC3E}">
        <p14:creationId xmlns:p14="http://schemas.microsoft.com/office/powerpoint/2010/main" val="28850639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Summary</a:t>
            </a:r>
          </a:p>
        </p:txBody>
      </p:sp>
      <p:sp>
        <p:nvSpPr>
          <p:cNvPr id="3" name="Content Placeholder 2"/>
          <p:cNvSpPr>
            <a:spLocks noGrp="1"/>
          </p:cNvSpPr>
          <p:nvPr>
            <p:ph idx="1"/>
          </p:nvPr>
        </p:nvSpPr>
        <p:spPr/>
        <p:txBody>
          <a:bodyPr/>
          <a:lstStyle/>
          <a:p>
            <a:r>
              <a:rPr lang="en-US"/>
              <a:t>Identified the layers of the TCP/IP protocol suite</a:t>
            </a:r>
          </a:p>
          <a:p>
            <a:r>
              <a:rPr lang="en-US"/>
              <a:t>Differentiated between the responsibilities of the different layers </a:t>
            </a:r>
          </a:p>
          <a:p>
            <a:r>
              <a:rPr lang="en-US"/>
              <a:t>Described the IP address space (IPv4 and IPv6)</a:t>
            </a:r>
          </a:p>
          <a:p>
            <a:r>
              <a:rPr lang="en-US"/>
              <a:t>Identified the different addresses used in the different layers</a:t>
            </a:r>
          </a:p>
          <a:p>
            <a:r>
              <a:rPr lang="en-US"/>
              <a:t>Described the process of routing and forwarding</a:t>
            </a:r>
          </a:p>
          <a:p>
            <a:r>
              <a:rPr lang="en-US"/>
              <a:t>Described the process of error detection and correction</a:t>
            </a:r>
          </a:p>
          <a:p>
            <a:endParaRPr lang="en-US"/>
          </a:p>
        </p:txBody>
      </p:sp>
      <p:pic>
        <p:nvPicPr>
          <p:cNvPr id="4" name="Picture 1" descr="\\Col-srvr1\elmov\Library\Graphics\iStock_Other_Purchased_Graphics\PresenterMedia\dart_and_target_400_clr.png"/>
          <p:cNvPicPr>
            <a:picLocks noChangeAspect="1" noChangeArrowheads="1"/>
          </p:cNvPicPr>
          <p:nvPr/>
        </p:nvPicPr>
        <p:blipFill>
          <a:blip r:embed="rId4" cstate="print"/>
          <a:srcRect/>
          <a:stretch>
            <a:fillRect/>
          </a:stretch>
        </p:blipFill>
        <p:spPr bwMode="auto">
          <a:xfrm>
            <a:off x="13588761" y="6036469"/>
            <a:ext cx="4114800" cy="4114800"/>
          </a:xfrm>
          <a:prstGeom prst="rect">
            <a:avLst/>
          </a:prstGeom>
          <a:noFill/>
        </p:spPr>
      </p:pic>
    </p:spTree>
    <p:custDataLst>
      <p:tags r:id="rId1"/>
    </p:custDataLst>
    <p:extLst>
      <p:ext uri="{BB962C8B-B14F-4D97-AF65-F5344CB8AC3E}">
        <p14:creationId xmlns:p14="http://schemas.microsoft.com/office/powerpoint/2010/main" val="34176244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Firewall Functions and Technologies</a:t>
            </a:r>
          </a:p>
        </p:txBody>
      </p:sp>
      <p:sp>
        <p:nvSpPr>
          <p:cNvPr id="4" name="Subtitle 3"/>
          <p:cNvSpPr>
            <a:spLocks noGrp="1"/>
          </p:cNvSpPr>
          <p:nvPr>
            <p:ph type="subTitle" idx="1"/>
          </p:nvPr>
        </p:nvSpPr>
        <p:spPr/>
        <p:txBody>
          <a:bodyPr/>
          <a:lstStyle/>
          <a:p>
            <a:r>
              <a:rPr lang="en-US"/>
              <a:t>Chapter 3</a:t>
            </a:r>
          </a:p>
        </p:txBody>
      </p:sp>
    </p:spTree>
    <p:custDataLst>
      <p:tags r:id="rId1"/>
    </p:custDataLst>
    <p:extLst>
      <p:ext uri="{BB962C8B-B14F-4D97-AF65-F5344CB8AC3E}">
        <p14:creationId xmlns:p14="http://schemas.microsoft.com/office/powerpoint/2010/main" val="36722955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Objectives</a:t>
            </a:r>
          </a:p>
        </p:txBody>
      </p:sp>
      <p:sp>
        <p:nvSpPr>
          <p:cNvPr id="5" name="Content Placeholder 4"/>
          <p:cNvSpPr>
            <a:spLocks noGrp="1"/>
          </p:cNvSpPr>
          <p:nvPr>
            <p:ph idx="1"/>
          </p:nvPr>
        </p:nvSpPr>
        <p:spPr>
          <a:xfrm>
            <a:off x="1257300" y="2193131"/>
            <a:ext cx="11856027" cy="6967198"/>
          </a:xfrm>
        </p:spPr>
        <p:txBody>
          <a:bodyPr/>
          <a:lstStyle/>
          <a:p>
            <a:pPr marL="0" indent="0">
              <a:buNone/>
            </a:pPr>
            <a:r>
              <a:rPr lang="en-US" i="1" dirty="0">
                <a:solidFill>
                  <a:srgbClr val="E23A30"/>
                </a:solidFill>
              </a:rPr>
              <a:t>Upon completing this chapter, you will be able to</a:t>
            </a:r>
          </a:p>
          <a:p>
            <a:r>
              <a:rPr lang="en-US" dirty="0"/>
              <a:t>Discuss four fundamental firewall operations and their role in cybersecurity</a:t>
            </a:r>
          </a:p>
          <a:p>
            <a:r>
              <a:rPr lang="en-US" dirty="0"/>
              <a:t>Describe Unified Threat Management</a:t>
            </a:r>
          </a:p>
          <a:p>
            <a:r>
              <a:rPr lang="en-US" dirty="0"/>
              <a:t>Understand some elements of EDR, XDR, SOAR, and other modern security solutions</a:t>
            </a:r>
          </a:p>
        </p:txBody>
      </p:sp>
      <p:pic>
        <p:nvPicPr>
          <p:cNvPr id="6" name="Picture 1" descr="C:\Users\AWalkden.HILL\AppData\Local\Temp\throwing_dart_pc_400_clr.png"/>
          <p:cNvPicPr>
            <a:picLocks noChangeAspect="1" noChangeArrowheads="1"/>
          </p:cNvPicPr>
          <p:nvPr/>
        </p:nvPicPr>
        <p:blipFill>
          <a:blip r:embed="rId4" cstate="print"/>
          <a:srcRect/>
          <a:stretch>
            <a:fillRect/>
          </a:stretch>
        </p:blipFill>
        <p:spPr bwMode="auto">
          <a:xfrm>
            <a:off x="12904185" y="5676730"/>
            <a:ext cx="4286250" cy="4286250"/>
          </a:xfrm>
          <a:prstGeom prst="rect">
            <a:avLst/>
          </a:prstGeom>
          <a:noFill/>
        </p:spPr>
      </p:pic>
    </p:spTree>
    <p:custDataLst>
      <p:tags r:id="rId1"/>
    </p:custDataLst>
    <p:extLst>
      <p:ext uri="{BB962C8B-B14F-4D97-AF65-F5344CB8AC3E}">
        <p14:creationId xmlns:p14="http://schemas.microsoft.com/office/powerpoint/2010/main" val="13694197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5672" y="311053"/>
            <a:ext cx="15773400" cy="1988345"/>
          </a:xfrm>
        </p:spPr>
        <p:txBody>
          <a:bodyPr/>
          <a:lstStyle/>
          <a:p>
            <a:r>
              <a:rPr lang="en-US" b="1" dirty="0">
                <a:latin typeface="Helvetica Neue Condensed" panose="02000503000000020004" pitchFamily="2" charset="0"/>
                <a:ea typeface="Helvetica Neue Condensed" panose="02000503000000020004" pitchFamily="2" charset="0"/>
                <a:cs typeface="Helvetica Neue Condensed" panose="02000503000000020004" pitchFamily="2" charset="0"/>
              </a:rPr>
              <a:t>Traditional Firewall Overview</a:t>
            </a: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09700" y="2148302"/>
            <a:ext cx="3151586" cy="1575794"/>
          </a:xfrm>
          <a:prstGeom prst="rect">
            <a:avLst/>
          </a:prstGeom>
        </p:spPr>
      </p:pic>
      <p:sp>
        <p:nvSpPr>
          <p:cNvPr id="9" name="Right Arrow 8"/>
          <p:cNvSpPr/>
          <p:nvPr/>
        </p:nvSpPr>
        <p:spPr bwMode="auto">
          <a:xfrm rot="2327900">
            <a:off x="6665834" y="4230409"/>
            <a:ext cx="1413035" cy="1132592"/>
          </a:xfrm>
          <a:prstGeom prst="rightArrow">
            <a:avLst/>
          </a:prstGeom>
          <a:solidFill>
            <a:srgbClr val="008000"/>
          </a:solidFill>
          <a:ln w="28575" cap="flat" cmpd="sng" algn="ctr">
            <a:no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endParaRPr lang="en-US" sz="3300" b="1">
              <a:latin typeface="Arial Narrow" pitchFamily="34" charset="0"/>
            </a:endParaRPr>
          </a:p>
        </p:txBody>
      </p:sp>
      <p:sp>
        <p:nvSpPr>
          <p:cNvPr id="10" name="Right Arrow 9"/>
          <p:cNvSpPr/>
          <p:nvPr/>
        </p:nvSpPr>
        <p:spPr bwMode="auto">
          <a:xfrm rot="13062618">
            <a:off x="9184163" y="6531128"/>
            <a:ext cx="1413035" cy="1132592"/>
          </a:xfrm>
          <a:prstGeom prst="rightArrow">
            <a:avLst/>
          </a:prstGeom>
          <a:solidFill>
            <a:srgbClr val="008000"/>
          </a:solidFill>
          <a:ln w="28575" cap="flat" cmpd="sng" algn="ctr">
            <a:no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endParaRPr lang="en-US" sz="3300" b="1">
              <a:latin typeface="Arial Narrow" pitchFamily="34" charset="0"/>
            </a:endParaRPr>
          </a:p>
        </p:txBody>
      </p:sp>
      <p:sp>
        <p:nvSpPr>
          <p:cNvPr id="11" name="TextBox 10"/>
          <p:cNvSpPr txBox="1"/>
          <p:nvPr/>
        </p:nvSpPr>
        <p:spPr>
          <a:xfrm>
            <a:off x="10355750" y="3634201"/>
            <a:ext cx="3479607" cy="923330"/>
          </a:xfrm>
          <a:prstGeom prst="rect">
            <a:avLst/>
          </a:prstGeom>
          <a:noFill/>
        </p:spPr>
        <p:txBody>
          <a:bodyPr wrap="none" rtlCol="0">
            <a:spAutoFit/>
          </a:bodyPr>
          <a:lstStyle/>
          <a:p>
            <a:r>
              <a:rPr lang="en-US" sz="2700" dirty="0">
                <a:latin typeface="+mj-lt"/>
              </a:rPr>
              <a:t>Blocks or permits traffic</a:t>
            </a:r>
          </a:p>
          <a:p>
            <a:r>
              <a:rPr lang="en-US" sz="2700" dirty="0">
                <a:latin typeface="+mj-lt"/>
              </a:rPr>
              <a:t>based on a set of rules</a:t>
            </a:r>
          </a:p>
        </p:txBody>
      </p:sp>
      <p:grpSp>
        <p:nvGrpSpPr>
          <p:cNvPr id="16" name="Group 15"/>
          <p:cNvGrpSpPr/>
          <p:nvPr/>
        </p:nvGrpSpPr>
        <p:grpSpPr>
          <a:xfrm>
            <a:off x="2743200" y="1943100"/>
            <a:ext cx="4572000" cy="3086100"/>
            <a:chOff x="-3124200" y="1600200"/>
            <a:chExt cx="3048000" cy="2057400"/>
          </a:xfrm>
        </p:grpSpPr>
        <p:sp>
          <p:nvSpPr>
            <p:cNvPr id="17" name="Cloud 16"/>
            <p:cNvSpPr/>
            <p:nvPr/>
          </p:nvSpPr>
          <p:spPr bwMode="auto">
            <a:xfrm>
              <a:off x="-3124200" y="1600200"/>
              <a:ext cx="3048000" cy="2057400"/>
            </a:xfrm>
            <a:prstGeom prst="cloud">
              <a:avLst/>
            </a:prstGeom>
            <a:solidFill>
              <a:schemeClr val="accent1"/>
            </a:solidFill>
            <a:ln w="28575" cap="flat" cmpd="sng" algn="ctr">
              <a:solidFill>
                <a:schemeClr val="tx1"/>
              </a:solidFill>
              <a:prstDash val="solid"/>
              <a:round/>
              <a:headEnd type="none" w="med" len="med"/>
              <a:tailEnd type="none" w="med" len="med"/>
            </a:ln>
            <a:effectLst/>
          </p:spPr>
          <p:txBody>
            <a:bodyPr vert="horz" wrap="none" lIns="137160" tIns="68580" rIns="137160" bIns="68580" numCol="1" rtlCol="0" anchor="t" anchorCtr="0" compatLnSpc="1">
              <a:prstTxWarp prst="textNoShape">
                <a:avLst/>
              </a:prstTxWarp>
              <a:noAutofit/>
            </a:bodyPr>
            <a:lstStyle/>
            <a:p>
              <a:pPr algn="ctr" defTabSz="1540670" fontAlgn="base">
                <a:lnSpc>
                  <a:spcPct val="85000"/>
                </a:lnSpc>
                <a:spcBef>
                  <a:spcPct val="0"/>
                </a:spcBef>
                <a:spcAft>
                  <a:spcPct val="0"/>
                </a:spcAft>
              </a:pPr>
              <a:endParaRPr lang="en-US" sz="3600" b="1">
                <a:solidFill>
                  <a:schemeClr val="bg1"/>
                </a:solidFill>
                <a:latin typeface="Arial Narrow" pitchFamily="34" charset="0"/>
              </a:endParaRPr>
            </a:p>
          </p:txBody>
        </p:sp>
        <p:sp>
          <p:nvSpPr>
            <p:cNvPr id="18" name="TextBox 17"/>
            <p:cNvSpPr txBox="1"/>
            <p:nvPr/>
          </p:nvSpPr>
          <p:spPr>
            <a:xfrm>
              <a:off x="-2342548" y="1982571"/>
              <a:ext cx="1302921" cy="1292661"/>
            </a:xfrm>
            <a:prstGeom prst="rect">
              <a:avLst/>
            </a:prstGeom>
            <a:noFill/>
          </p:spPr>
          <p:txBody>
            <a:bodyPr wrap="none" rtlCol="0" anchor="ctr">
              <a:spAutoFit/>
            </a:bodyPr>
            <a:lstStyle/>
            <a:p>
              <a:r>
                <a:rPr lang="en-US" sz="4000" b="1" dirty="0">
                  <a:solidFill>
                    <a:schemeClr val="bg1"/>
                  </a:solidFill>
                  <a:latin typeface="+mj-lt"/>
                </a:rPr>
                <a:t>Outside</a:t>
              </a:r>
              <a:br>
                <a:rPr lang="en-US" sz="4000" dirty="0">
                  <a:solidFill>
                    <a:schemeClr val="bg1"/>
                  </a:solidFill>
                  <a:latin typeface="+mj-lt"/>
                </a:rPr>
              </a:br>
              <a:r>
                <a:rPr lang="en-US" sz="4000" dirty="0">
                  <a:solidFill>
                    <a:schemeClr val="bg1"/>
                  </a:solidFill>
                  <a:latin typeface="+mj-lt"/>
                </a:rPr>
                <a:t>Security </a:t>
              </a:r>
              <a:br>
                <a:rPr lang="en-US" sz="4000" dirty="0">
                  <a:solidFill>
                    <a:schemeClr val="bg1"/>
                  </a:solidFill>
                  <a:latin typeface="+mj-lt"/>
                </a:rPr>
              </a:br>
              <a:r>
                <a:rPr lang="en-US" sz="4000" dirty="0">
                  <a:solidFill>
                    <a:schemeClr val="bg1"/>
                  </a:solidFill>
                  <a:latin typeface="+mj-lt"/>
                </a:rPr>
                <a:t>Zone 1</a:t>
              </a:r>
            </a:p>
          </p:txBody>
        </p:sp>
      </p:grpSp>
      <p:grpSp>
        <p:nvGrpSpPr>
          <p:cNvPr id="19" name="Group 18"/>
          <p:cNvGrpSpPr/>
          <p:nvPr/>
        </p:nvGrpSpPr>
        <p:grpSpPr>
          <a:xfrm>
            <a:off x="10287000" y="6743700"/>
            <a:ext cx="4572000" cy="3086100"/>
            <a:chOff x="-3124200" y="1600200"/>
            <a:chExt cx="3048000" cy="2057400"/>
          </a:xfrm>
        </p:grpSpPr>
        <p:sp>
          <p:nvSpPr>
            <p:cNvPr id="20" name="Cloud 19"/>
            <p:cNvSpPr/>
            <p:nvPr/>
          </p:nvSpPr>
          <p:spPr bwMode="auto">
            <a:xfrm>
              <a:off x="-3124200" y="1600200"/>
              <a:ext cx="3048000" cy="2057400"/>
            </a:xfrm>
            <a:prstGeom prst="cloud">
              <a:avLst/>
            </a:prstGeom>
            <a:solidFill>
              <a:schemeClr val="accent1"/>
            </a:solidFill>
            <a:ln w="28575" cap="flat" cmpd="sng" algn="ctr">
              <a:solidFill>
                <a:schemeClr val="tx1"/>
              </a:solidFill>
              <a:prstDash val="solid"/>
              <a:round/>
              <a:headEnd type="none" w="med" len="med"/>
              <a:tailEnd type="none" w="med" len="med"/>
            </a:ln>
            <a:effectLst/>
          </p:spPr>
          <p:txBody>
            <a:bodyPr vert="horz" wrap="none" lIns="137160" tIns="68580" rIns="137160" bIns="68580" numCol="1" rtlCol="0" anchor="t" anchorCtr="0" compatLnSpc="1">
              <a:prstTxWarp prst="textNoShape">
                <a:avLst/>
              </a:prstTxWarp>
              <a:noAutofit/>
            </a:bodyPr>
            <a:lstStyle/>
            <a:p>
              <a:pPr algn="ctr" defTabSz="1540670" fontAlgn="base">
                <a:lnSpc>
                  <a:spcPct val="85000"/>
                </a:lnSpc>
                <a:spcBef>
                  <a:spcPct val="0"/>
                </a:spcBef>
                <a:spcAft>
                  <a:spcPct val="0"/>
                </a:spcAft>
              </a:pPr>
              <a:endParaRPr lang="en-US" sz="3600" b="1">
                <a:solidFill>
                  <a:schemeClr val="bg1"/>
                </a:solidFill>
                <a:latin typeface="Arial Narrow" pitchFamily="34" charset="0"/>
              </a:endParaRPr>
            </a:p>
          </p:txBody>
        </p:sp>
        <p:sp>
          <p:nvSpPr>
            <p:cNvPr id="21" name="TextBox 20"/>
            <p:cNvSpPr txBox="1"/>
            <p:nvPr/>
          </p:nvSpPr>
          <p:spPr>
            <a:xfrm>
              <a:off x="-2342548" y="1982571"/>
              <a:ext cx="1302921" cy="1292661"/>
            </a:xfrm>
            <a:prstGeom prst="rect">
              <a:avLst/>
            </a:prstGeom>
            <a:noFill/>
          </p:spPr>
          <p:txBody>
            <a:bodyPr wrap="none" rtlCol="0" anchor="ctr">
              <a:spAutoFit/>
            </a:bodyPr>
            <a:lstStyle/>
            <a:p>
              <a:r>
                <a:rPr lang="en-US" sz="4000" b="1" dirty="0">
                  <a:solidFill>
                    <a:schemeClr val="bg1"/>
                  </a:solidFill>
                  <a:latin typeface="+mj-lt"/>
                </a:rPr>
                <a:t>Inside</a:t>
              </a:r>
            </a:p>
            <a:p>
              <a:r>
                <a:rPr lang="en-US" sz="4000" dirty="0">
                  <a:solidFill>
                    <a:schemeClr val="bg1"/>
                  </a:solidFill>
                  <a:latin typeface="+mj-lt"/>
                </a:rPr>
                <a:t>Security </a:t>
              </a:r>
              <a:br>
                <a:rPr lang="en-US" sz="4000" dirty="0">
                  <a:solidFill>
                    <a:schemeClr val="bg1"/>
                  </a:solidFill>
                  <a:latin typeface="+mj-lt"/>
                </a:rPr>
              </a:br>
              <a:r>
                <a:rPr lang="en-US" sz="4000" dirty="0">
                  <a:solidFill>
                    <a:schemeClr val="bg1"/>
                  </a:solidFill>
                  <a:latin typeface="+mj-lt"/>
                </a:rPr>
                <a:t>Zone 2</a:t>
              </a:r>
            </a:p>
          </p:txBody>
        </p:sp>
      </p:grpSp>
      <p:pic>
        <p:nvPicPr>
          <p:cNvPr id="22" name="Picture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43800" y="5029201"/>
            <a:ext cx="2700936" cy="1862972"/>
          </a:xfrm>
          <a:prstGeom prst="rect">
            <a:avLst/>
          </a:prstGeom>
        </p:spPr>
      </p:pic>
      <p:sp>
        <p:nvSpPr>
          <p:cNvPr id="14" name="TextBox 13">
            <a:extLst>
              <a:ext uri="{FF2B5EF4-FFF2-40B4-BE49-F238E27FC236}">
                <a16:creationId xmlns:a16="http://schemas.microsoft.com/office/drawing/2014/main" id="{845E60D9-2ACC-1DE5-C3A6-7A9FD8DA3F69}"/>
              </a:ext>
            </a:extLst>
          </p:cNvPr>
          <p:cNvSpPr txBox="1"/>
          <p:nvPr/>
        </p:nvSpPr>
        <p:spPr>
          <a:xfrm>
            <a:off x="1128787" y="6635740"/>
            <a:ext cx="6162863" cy="3416320"/>
          </a:xfrm>
          <a:prstGeom prst="rect">
            <a:avLst/>
          </a:prstGeom>
          <a:noFill/>
        </p:spPr>
        <p:txBody>
          <a:bodyPr wrap="square" rtlCol="0">
            <a:spAutoFit/>
          </a:bodyPr>
          <a:lstStyle/>
          <a:p>
            <a:r>
              <a:rPr lang="en-US" sz="2700" dirty="0">
                <a:latin typeface="+mj-lt"/>
              </a:rPr>
              <a:t>In the VPN course, we learn how outmoded – yet persistent – this “zone” way of thinking is.</a:t>
            </a:r>
          </a:p>
          <a:p>
            <a:endParaRPr lang="en-US" sz="2700" dirty="0">
              <a:latin typeface="+mj-lt"/>
            </a:endParaRPr>
          </a:p>
          <a:p>
            <a:r>
              <a:rPr lang="en-US" sz="2700" dirty="0">
                <a:latin typeface="+mj-lt"/>
              </a:rPr>
              <a:t>“Outside” no longer means “untrusted” and “inside” is no guarantee of trust.</a:t>
            </a:r>
          </a:p>
          <a:p>
            <a:endParaRPr lang="en-US" sz="2700" dirty="0">
              <a:latin typeface="+mj-lt"/>
            </a:endParaRPr>
          </a:p>
          <a:p>
            <a:endParaRPr lang="en-US" sz="2700" dirty="0">
              <a:latin typeface="+mj-lt"/>
            </a:endParaRPr>
          </a:p>
        </p:txBody>
      </p:sp>
    </p:spTree>
    <p:custDataLst>
      <p:tags r:id="rId1"/>
    </p:custDataLst>
    <p:extLst>
      <p:ext uri="{BB962C8B-B14F-4D97-AF65-F5344CB8AC3E}">
        <p14:creationId xmlns:p14="http://schemas.microsoft.com/office/powerpoint/2010/main" val="26870529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Use a Firewall?</a:t>
            </a:r>
          </a:p>
        </p:txBody>
      </p:sp>
      <p:sp>
        <p:nvSpPr>
          <p:cNvPr id="4" name="Content Placeholder 3"/>
          <p:cNvSpPr>
            <a:spLocks noGrp="1"/>
          </p:cNvSpPr>
          <p:nvPr>
            <p:ph idx="1"/>
          </p:nvPr>
        </p:nvSpPr>
        <p:spPr>
          <a:xfrm>
            <a:off x="971547" y="2171700"/>
            <a:ext cx="9597215" cy="7315200"/>
          </a:xfrm>
        </p:spPr>
        <p:txBody>
          <a:bodyPr>
            <a:normAutofit/>
          </a:bodyPr>
          <a:lstStyle/>
          <a:p>
            <a:r>
              <a:rPr lang="en-US" dirty="0"/>
              <a:t>Provide a network control point</a:t>
            </a:r>
          </a:p>
          <a:p>
            <a:r>
              <a:rPr lang="en-US" dirty="0"/>
              <a:t>Establish different security zones</a:t>
            </a:r>
          </a:p>
          <a:p>
            <a:r>
              <a:rPr lang="en-US" dirty="0"/>
              <a:t>Limit access to sensitive data</a:t>
            </a:r>
          </a:p>
          <a:p>
            <a:r>
              <a:rPr lang="en-US" dirty="0"/>
              <a:t>Meet compliance requirements</a:t>
            </a:r>
          </a:p>
          <a:p>
            <a:r>
              <a:rPr lang="en-US" dirty="0"/>
              <a:t>Protection from litigation</a:t>
            </a:r>
          </a:p>
          <a:p>
            <a:r>
              <a:rPr lang="en-US" dirty="0"/>
              <a:t>Gather statistics on network usage</a:t>
            </a:r>
          </a:p>
          <a:p>
            <a:r>
              <a:rPr lang="en-US" dirty="0"/>
              <a:t>Block unauthorized types of traffic</a:t>
            </a:r>
          </a:p>
          <a:p>
            <a:r>
              <a:rPr lang="en-US" dirty="0"/>
              <a:t>Limit transfers to known safe locations</a:t>
            </a:r>
          </a:p>
          <a:p>
            <a:endParaRPr lang="en-US" dirty="0"/>
          </a:p>
          <a:p>
            <a:endParaRPr lang="en-US" dirty="0"/>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55870" y="4146697"/>
            <a:ext cx="7143750" cy="4914900"/>
          </a:xfrm>
          <a:prstGeom prst="rect">
            <a:avLst/>
          </a:prstGeom>
        </p:spPr>
      </p:pic>
    </p:spTree>
    <p:custDataLst>
      <p:tags r:id="rId1"/>
    </p:custDataLst>
    <p:extLst>
      <p:ext uri="{BB962C8B-B14F-4D97-AF65-F5344CB8AC3E}">
        <p14:creationId xmlns:p14="http://schemas.microsoft.com/office/powerpoint/2010/main" val="40698229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2489" y="202148"/>
            <a:ext cx="15773400" cy="1988345"/>
          </a:xfrm>
        </p:spPr>
        <p:txBody>
          <a:bodyPr/>
          <a:lstStyle/>
          <a:p>
            <a:r>
              <a:rPr lang="en-US" b="1" dirty="0">
                <a:latin typeface="Helvetica Neue Condensed" panose="02000503000000020004" pitchFamily="2" charset="0"/>
                <a:ea typeface="Helvetica Neue Condensed" panose="02000503000000020004" pitchFamily="2" charset="0"/>
                <a:cs typeface="Helvetica Neue Condensed" panose="02000503000000020004" pitchFamily="2" charset="0"/>
              </a:rPr>
              <a:t>Firewall Technology Models</a:t>
            </a:r>
          </a:p>
        </p:txBody>
      </p:sp>
      <p:pic>
        <p:nvPicPr>
          <p:cNvPr id="4" name="Picture 3">
            <a:extLst>
              <a:ext uri="{FF2B5EF4-FFF2-40B4-BE49-F238E27FC236}">
                <a16:creationId xmlns:a16="http://schemas.microsoft.com/office/drawing/2014/main" id="{053B1063-04BA-1540-9F28-23AB0B8DD5E6}"/>
              </a:ext>
            </a:extLst>
          </p:cNvPr>
          <p:cNvPicPr>
            <a:picLocks noChangeAspect="1"/>
          </p:cNvPicPr>
          <p:nvPr/>
        </p:nvPicPr>
        <p:blipFill>
          <a:blip r:embed="rId4"/>
          <a:stretch>
            <a:fillRect/>
          </a:stretch>
        </p:blipFill>
        <p:spPr>
          <a:xfrm>
            <a:off x="3916262" y="2561117"/>
            <a:ext cx="11339232" cy="6506683"/>
          </a:xfrm>
          <a:prstGeom prst="rect">
            <a:avLst/>
          </a:prstGeom>
        </p:spPr>
      </p:pic>
    </p:spTree>
    <p:custDataLst>
      <p:tags r:id="rId1"/>
    </p:custDataLst>
    <p:extLst>
      <p:ext uri="{BB962C8B-B14F-4D97-AF65-F5344CB8AC3E}">
        <p14:creationId xmlns:p14="http://schemas.microsoft.com/office/powerpoint/2010/main" val="3474101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a:t>The FDIC’s Role</a:t>
            </a:r>
          </a:p>
        </p:txBody>
      </p:sp>
      <p:sp>
        <p:nvSpPr>
          <p:cNvPr id="5" name="Content Placeholder 4"/>
          <p:cNvSpPr>
            <a:spLocks noGrp="1"/>
          </p:cNvSpPr>
          <p:nvPr>
            <p:ph sz="half" idx="2"/>
          </p:nvPr>
        </p:nvSpPr>
        <p:spPr/>
        <p:txBody>
          <a:bodyPr>
            <a:normAutofit fontScale="92500" lnSpcReduction="20000"/>
          </a:bodyPr>
          <a:lstStyle/>
          <a:p>
            <a:r>
              <a:rPr lang="en-US"/>
              <a:t>Information Technology Examiner (ITE) and/or Risk Management Examiner (RME) examines the bank</a:t>
            </a:r>
          </a:p>
          <a:p>
            <a:r>
              <a:rPr lang="en-US"/>
              <a:t>How well did the bank perform its Information Technology tasks?</a:t>
            </a:r>
          </a:p>
          <a:p>
            <a:r>
              <a:rPr lang="en-US"/>
              <a:t>RME: High-level assessment</a:t>
            </a:r>
          </a:p>
          <a:p>
            <a:r>
              <a:rPr lang="en-US"/>
              <a:t>ITE: Detailed assessment</a:t>
            </a:r>
          </a:p>
          <a:p>
            <a:r>
              <a:rPr lang="en-US"/>
              <a:t>Ask important, relevant questions at both levels of detail</a:t>
            </a:r>
          </a:p>
          <a:p>
            <a:endParaRPr lang="en-US"/>
          </a:p>
        </p:txBody>
      </p:sp>
      <p:sp>
        <p:nvSpPr>
          <p:cNvPr id="7" name="Text Placeholder 6"/>
          <p:cNvSpPr>
            <a:spLocks noGrp="1"/>
          </p:cNvSpPr>
          <p:nvPr>
            <p:ph type="body" sz="quarter" idx="3"/>
          </p:nvPr>
        </p:nvSpPr>
        <p:spPr/>
        <p:txBody>
          <a:bodyPr/>
          <a:lstStyle/>
          <a:p>
            <a:r>
              <a:rPr lang="en-US"/>
              <a:t>The Bank’s Role</a:t>
            </a:r>
          </a:p>
        </p:txBody>
      </p:sp>
      <p:sp>
        <p:nvSpPr>
          <p:cNvPr id="6" name="Content Placeholder 5"/>
          <p:cNvSpPr>
            <a:spLocks noGrp="1"/>
          </p:cNvSpPr>
          <p:nvPr>
            <p:ph sz="quarter" idx="4"/>
          </p:nvPr>
        </p:nvSpPr>
        <p:spPr/>
        <p:txBody>
          <a:bodyPr>
            <a:normAutofit fontScale="92500" lnSpcReduction="20000"/>
          </a:bodyPr>
          <a:lstStyle/>
          <a:p>
            <a:r>
              <a:rPr lang="en-US"/>
              <a:t>Information Technology risk is an operational risk</a:t>
            </a:r>
          </a:p>
          <a:p>
            <a:r>
              <a:rPr lang="en-US"/>
              <a:t>The bank is responsible for</a:t>
            </a:r>
          </a:p>
          <a:p>
            <a:pPr lvl="1"/>
            <a:r>
              <a:rPr lang="en-US"/>
              <a:t>Information Security</a:t>
            </a:r>
          </a:p>
          <a:p>
            <a:pPr lvl="1"/>
            <a:r>
              <a:rPr lang="en-US"/>
              <a:t>Information Technology Risk Assessment</a:t>
            </a:r>
          </a:p>
          <a:p>
            <a:pPr lvl="1"/>
            <a:r>
              <a:rPr lang="en-US"/>
              <a:t>Information Technology Audit</a:t>
            </a:r>
          </a:p>
          <a:p>
            <a:pPr lvl="1"/>
            <a:r>
              <a:rPr lang="en-US"/>
              <a:t>Business Continuity and Disaster Recovery Planning</a:t>
            </a:r>
          </a:p>
          <a:p>
            <a:r>
              <a:rPr lang="en-US"/>
              <a:t>The Information Technology Officer’s Questionnaire is the examiner’s starting point</a:t>
            </a:r>
          </a:p>
          <a:p>
            <a:pPr lvl="1"/>
            <a:endParaRPr lang="en-US"/>
          </a:p>
        </p:txBody>
      </p:sp>
      <p:sp>
        <p:nvSpPr>
          <p:cNvPr id="4" name="Title 3"/>
          <p:cNvSpPr>
            <a:spLocks noGrp="1"/>
          </p:cNvSpPr>
          <p:nvPr>
            <p:ph type="title"/>
          </p:nvPr>
        </p:nvSpPr>
        <p:spPr>
          <a:xfrm>
            <a:off x="731977" y="309149"/>
            <a:ext cx="15773400" cy="1988345"/>
          </a:xfrm>
        </p:spPr>
        <p:txBody>
          <a:bodyPr>
            <a:normAutofit/>
          </a:bodyPr>
          <a:lstStyle/>
          <a:p>
            <a:r>
              <a:rPr lang="en-US" b="1">
                <a:latin typeface="Helvetica Neue Condensed" panose="02000503000000020004" pitchFamily="2" charset="0"/>
                <a:ea typeface="Helvetica Neue Condensed" panose="02000503000000020004" pitchFamily="2" charset="0"/>
                <a:cs typeface="Helvetica Neue Condensed" panose="02000503000000020004" pitchFamily="2" charset="0"/>
              </a:rPr>
              <a:t>Putting Information Technology in Perspective</a:t>
            </a:r>
          </a:p>
        </p:txBody>
      </p:sp>
    </p:spTree>
    <p:custDataLst>
      <p:tags r:id="rId1"/>
    </p:custDataLst>
    <p:extLst>
      <p:ext uri="{BB962C8B-B14F-4D97-AF65-F5344CB8AC3E}">
        <p14:creationId xmlns:p14="http://schemas.microsoft.com/office/powerpoint/2010/main" val="30149342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183355"/>
            <a:ext cx="15773400" cy="1988345"/>
          </a:xfrm>
        </p:spPr>
        <p:txBody>
          <a:bodyPr/>
          <a:lstStyle/>
          <a:p>
            <a:r>
              <a:rPr lang="en-US" b="1">
                <a:latin typeface="Helvetica Neue Condensed" panose="02000503000000020004" pitchFamily="2" charset="0"/>
                <a:ea typeface="Helvetica Neue Condensed" panose="02000503000000020004" pitchFamily="2" charset="0"/>
                <a:cs typeface="Helvetica Neue Condensed" panose="02000503000000020004" pitchFamily="2" charset="0"/>
              </a:rPr>
              <a:t>Packet Filtering</a:t>
            </a:r>
          </a:p>
        </p:txBody>
      </p:sp>
      <p:sp>
        <p:nvSpPr>
          <p:cNvPr id="6" name="Content Placeholder 5"/>
          <p:cNvSpPr>
            <a:spLocks noGrp="1"/>
          </p:cNvSpPr>
          <p:nvPr>
            <p:ph sz="half" idx="2"/>
          </p:nvPr>
        </p:nvSpPr>
        <p:spPr/>
        <p:txBody>
          <a:bodyPr>
            <a:normAutofit fontScale="92500" lnSpcReduction="10000"/>
          </a:bodyPr>
          <a:lstStyle/>
          <a:p>
            <a:endParaRPr lang="en-US" dirty="0"/>
          </a:p>
          <a:p>
            <a:r>
              <a:rPr lang="en-US" dirty="0"/>
              <a:t>Basic firewall feature</a:t>
            </a:r>
          </a:p>
          <a:p>
            <a:r>
              <a:rPr lang="en-US" dirty="0"/>
              <a:t>Usually implemented in the router</a:t>
            </a:r>
          </a:p>
          <a:p>
            <a:r>
              <a:rPr lang="en-US" dirty="0"/>
              <a:t>Treats each packet independently</a:t>
            </a:r>
          </a:p>
          <a:p>
            <a:r>
              <a:rPr lang="en-US" dirty="0"/>
              <a:t>Filters based on source and destination addresses (IP and Port)</a:t>
            </a:r>
          </a:p>
          <a:p>
            <a:r>
              <a:rPr lang="en-US" dirty="0"/>
              <a:t>For example:</a:t>
            </a:r>
            <a:br>
              <a:rPr lang="en-US" dirty="0"/>
            </a:br>
            <a:endParaRPr lang="en-US" b="0" i="1" dirty="0">
              <a:latin typeface="Courier" charset="0"/>
              <a:ea typeface="Courier" charset="0"/>
              <a:cs typeface="Courier" charset="0"/>
            </a:endParaRPr>
          </a:p>
          <a:p>
            <a:pPr marL="0" indent="0">
              <a:buNone/>
            </a:pPr>
            <a:r>
              <a:rPr lang="en-US" b="0" i="1" dirty="0">
                <a:latin typeface="Courier" charset="0"/>
                <a:ea typeface="Courier" charset="0"/>
                <a:cs typeface="Courier" charset="0"/>
              </a:rPr>
              <a:t>filter all outbound private IP addresses </a:t>
            </a:r>
          </a:p>
          <a:p>
            <a:endParaRPr lang="en-US" dirty="0"/>
          </a:p>
        </p:txBody>
      </p:sp>
      <p:pic>
        <p:nvPicPr>
          <p:cNvPr id="4" name="Picture 3"/>
          <p:cNvPicPr>
            <a:picLocks noChangeAspect="1"/>
          </p:cNvPicPr>
          <p:nvPr/>
        </p:nvPicPr>
        <p:blipFill>
          <a:blip r:embed="rId4"/>
          <a:stretch>
            <a:fillRect/>
          </a:stretch>
        </p:blipFill>
        <p:spPr>
          <a:xfrm>
            <a:off x="2652147" y="2171700"/>
            <a:ext cx="5181600" cy="6057900"/>
          </a:xfrm>
          <a:prstGeom prst="rect">
            <a:avLst/>
          </a:prstGeom>
        </p:spPr>
      </p:pic>
    </p:spTree>
    <p:custDataLst>
      <p:tags r:id="rId1"/>
    </p:custDataLst>
    <p:extLst>
      <p:ext uri="{BB962C8B-B14F-4D97-AF65-F5344CB8AC3E}">
        <p14:creationId xmlns:p14="http://schemas.microsoft.com/office/powerpoint/2010/main" val="41943099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22829" y="251853"/>
            <a:ext cx="15773400" cy="1988345"/>
          </a:xfrm>
        </p:spPr>
        <p:txBody>
          <a:bodyPr/>
          <a:lstStyle/>
          <a:p>
            <a:r>
              <a:rPr lang="en-US" b="1">
                <a:latin typeface="Helvetica Neue Condensed" panose="02000503000000020004" pitchFamily="2" charset="0"/>
                <a:ea typeface="Helvetica Neue Condensed" panose="02000503000000020004" pitchFamily="2" charset="0"/>
                <a:cs typeface="Helvetica Neue Condensed" panose="02000503000000020004" pitchFamily="2" charset="0"/>
              </a:rPr>
              <a:t>IP Header Filters</a:t>
            </a: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08276" y="2400300"/>
            <a:ext cx="11393424" cy="6793992"/>
          </a:xfrm>
          <a:prstGeom prst="rect">
            <a:avLst/>
          </a:prstGeom>
        </p:spPr>
      </p:pic>
    </p:spTree>
    <p:custDataLst>
      <p:tags r:id="rId1"/>
    </p:custDataLst>
    <p:extLst>
      <p:ext uri="{BB962C8B-B14F-4D97-AF65-F5344CB8AC3E}">
        <p14:creationId xmlns:p14="http://schemas.microsoft.com/office/powerpoint/2010/main" val="39045297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259683" y="2087405"/>
            <a:ext cx="7736681" cy="1235868"/>
          </a:xfrm>
        </p:spPr>
        <p:txBody>
          <a:bodyPr/>
          <a:lstStyle/>
          <a:p>
            <a:r>
              <a:rPr lang="en-US">
                <a:solidFill>
                  <a:srgbClr val="FF0000"/>
                </a:solidFill>
              </a:rPr>
              <a:t>Advantages</a:t>
            </a:r>
          </a:p>
        </p:txBody>
      </p:sp>
      <p:sp>
        <p:nvSpPr>
          <p:cNvPr id="3" name="Content Placeholder 2"/>
          <p:cNvSpPr>
            <a:spLocks noGrp="1"/>
          </p:cNvSpPr>
          <p:nvPr>
            <p:ph sz="half" idx="2"/>
          </p:nvPr>
        </p:nvSpPr>
        <p:spPr/>
        <p:txBody>
          <a:bodyPr/>
          <a:lstStyle/>
          <a:p>
            <a:pPr lvl="0"/>
            <a:r>
              <a:rPr lang="en-US"/>
              <a:t>Low impact on network performance</a:t>
            </a:r>
          </a:p>
          <a:p>
            <a:r>
              <a:rPr lang="en-US"/>
              <a:t>Low cost </a:t>
            </a:r>
          </a:p>
        </p:txBody>
      </p:sp>
      <p:sp>
        <p:nvSpPr>
          <p:cNvPr id="4" name="Text Placeholder 3"/>
          <p:cNvSpPr>
            <a:spLocks noGrp="1"/>
          </p:cNvSpPr>
          <p:nvPr>
            <p:ph type="body" sz="quarter" idx="3"/>
          </p:nvPr>
        </p:nvSpPr>
        <p:spPr>
          <a:xfrm>
            <a:off x="9258300" y="2087405"/>
            <a:ext cx="7774782" cy="1235868"/>
          </a:xfrm>
        </p:spPr>
        <p:txBody>
          <a:bodyPr/>
          <a:lstStyle/>
          <a:p>
            <a:r>
              <a:rPr lang="en-US">
                <a:solidFill>
                  <a:srgbClr val="FF0000"/>
                </a:solidFill>
              </a:rPr>
              <a:t>Challenges</a:t>
            </a:r>
          </a:p>
        </p:txBody>
      </p:sp>
      <p:sp>
        <p:nvSpPr>
          <p:cNvPr id="5" name="Content Placeholder 4"/>
          <p:cNvSpPr>
            <a:spLocks noGrp="1"/>
          </p:cNvSpPr>
          <p:nvPr>
            <p:ph sz="quarter" idx="4"/>
          </p:nvPr>
        </p:nvSpPr>
        <p:spPr>
          <a:xfrm>
            <a:off x="9243535" y="3529013"/>
            <a:ext cx="7774782" cy="5526882"/>
          </a:xfrm>
        </p:spPr>
        <p:txBody>
          <a:bodyPr/>
          <a:lstStyle/>
          <a:p>
            <a:pPr lvl="0"/>
            <a:r>
              <a:rPr lang="en-US"/>
              <a:t>Simplistic</a:t>
            </a:r>
          </a:p>
          <a:p>
            <a:pPr lvl="0"/>
            <a:r>
              <a:rPr lang="en-US"/>
              <a:t>Unaware of packet payload</a:t>
            </a:r>
          </a:p>
          <a:p>
            <a:pPr lvl="0"/>
            <a:r>
              <a:rPr lang="en-US"/>
              <a:t>Lacks state</a:t>
            </a:r>
          </a:p>
          <a:p>
            <a:pPr lvl="0"/>
            <a:r>
              <a:rPr lang="en-US"/>
              <a:t>Susceptible to IP spoofing</a:t>
            </a:r>
          </a:p>
          <a:p>
            <a:r>
              <a:rPr lang="en-US"/>
              <a:t>Difficult to create rules (order of precedence) </a:t>
            </a:r>
          </a:p>
        </p:txBody>
      </p:sp>
      <p:sp>
        <p:nvSpPr>
          <p:cNvPr id="7" name="Title 6"/>
          <p:cNvSpPr>
            <a:spLocks noGrp="1"/>
          </p:cNvSpPr>
          <p:nvPr>
            <p:ph type="title"/>
          </p:nvPr>
        </p:nvSpPr>
        <p:spPr>
          <a:xfrm>
            <a:off x="1109664" y="359429"/>
            <a:ext cx="15773400" cy="1988345"/>
          </a:xfrm>
        </p:spPr>
        <p:txBody>
          <a:bodyPr/>
          <a:lstStyle/>
          <a:p>
            <a:r>
              <a:rPr lang="en-US" b="1" dirty="0">
                <a:latin typeface="Helvetica Neue Condensed" panose="02000503000000020004" pitchFamily="2" charset="0"/>
                <a:ea typeface="Helvetica Neue Condensed" panose="02000503000000020004" pitchFamily="2" charset="0"/>
                <a:cs typeface="Helvetica Neue Condensed" panose="02000503000000020004" pitchFamily="2" charset="0"/>
              </a:rPr>
              <a:t>Packet Filtering Review</a:t>
            </a: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4113611" y="6934200"/>
            <a:ext cx="3352800" cy="3352800"/>
          </a:xfrm>
          <a:prstGeom prst="rect">
            <a:avLst/>
          </a:prstGeom>
        </p:spPr>
      </p:pic>
    </p:spTree>
    <p:custDataLst>
      <p:tags r:id="rId1"/>
    </p:custDataLst>
    <p:extLst>
      <p:ext uri="{BB962C8B-B14F-4D97-AF65-F5344CB8AC3E}">
        <p14:creationId xmlns:p14="http://schemas.microsoft.com/office/powerpoint/2010/main" val="21475858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Stateful</a:t>
            </a:r>
            <a:r>
              <a:rPr lang="en-US"/>
              <a:t> Inspection</a:t>
            </a:r>
          </a:p>
        </p:txBody>
      </p:sp>
      <p:sp>
        <p:nvSpPr>
          <p:cNvPr id="3" name="Content Placeholder 2"/>
          <p:cNvSpPr>
            <a:spLocks noGrp="1"/>
          </p:cNvSpPr>
          <p:nvPr>
            <p:ph idx="1"/>
          </p:nvPr>
        </p:nvSpPr>
        <p:spPr/>
        <p:txBody>
          <a:bodyPr/>
          <a:lstStyle/>
          <a:p>
            <a:r>
              <a:rPr lang="en-US" dirty="0"/>
              <a:t>Improves on packet filters</a:t>
            </a:r>
          </a:p>
          <a:p>
            <a:r>
              <a:rPr lang="en-US" dirty="0"/>
              <a:t>Tracks the </a:t>
            </a:r>
            <a:r>
              <a:rPr lang="en-US" i="1" dirty="0"/>
              <a:t>state</a:t>
            </a:r>
            <a:r>
              <a:rPr lang="en-US" dirty="0"/>
              <a:t> connections for TCP and other protocols</a:t>
            </a:r>
          </a:p>
          <a:p>
            <a:r>
              <a:rPr lang="en-US" dirty="0"/>
              <a:t>TCP connections can be in three states</a:t>
            </a:r>
          </a:p>
          <a:p>
            <a:pPr lvl="1"/>
            <a:r>
              <a:rPr lang="en-US" dirty="0"/>
              <a:t>Connection establishment</a:t>
            </a:r>
          </a:p>
          <a:p>
            <a:pPr lvl="1"/>
            <a:r>
              <a:rPr lang="en-US" dirty="0"/>
              <a:t>Established</a:t>
            </a:r>
          </a:p>
          <a:p>
            <a:pPr lvl="1"/>
            <a:r>
              <a:rPr lang="en-US" dirty="0"/>
              <a:t>Termination</a:t>
            </a:r>
          </a:p>
          <a:p>
            <a:r>
              <a:rPr lang="en-US" dirty="0"/>
              <a:t>Connectionless UDP still follows protocol sequence, e.g., a DNS response is always preceded by a DNS query</a:t>
            </a:r>
          </a:p>
          <a:p>
            <a:r>
              <a:rPr lang="en-US" dirty="0"/>
              <a:t>State table tracks the status/state of connections</a:t>
            </a:r>
          </a:p>
          <a:p>
            <a:endParaRPr lang="en-US" dirty="0"/>
          </a:p>
        </p:txBody>
      </p:sp>
    </p:spTree>
    <p:custDataLst>
      <p:tags r:id="rId1"/>
    </p:custDataLst>
    <p:extLst>
      <p:ext uri="{BB962C8B-B14F-4D97-AF65-F5344CB8AC3E}">
        <p14:creationId xmlns:p14="http://schemas.microsoft.com/office/powerpoint/2010/main" val="3771011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Sample Connection State Table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35315211"/>
              </p:ext>
            </p:extLst>
          </p:nvPr>
        </p:nvGraphicFramePr>
        <p:xfrm>
          <a:off x="2277139" y="3774558"/>
          <a:ext cx="13113161" cy="5074920"/>
        </p:xfrm>
        <a:graphic>
          <a:graphicData uri="http://schemas.openxmlformats.org/drawingml/2006/table">
            <a:tbl>
              <a:tblPr firstRow="1" bandRow="1">
                <a:tableStyleId>{5C22544A-7EE6-4342-B048-85BDC9FD1C3A}</a:tableStyleId>
              </a:tblPr>
              <a:tblGrid>
                <a:gridCol w="2622632">
                  <a:extLst>
                    <a:ext uri="{9D8B030D-6E8A-4147-A177-3AD203B41FA5}">
                      <a16:colId xmlns:a16="http://schemas.microsoft.com/office/drawing/2014/main" val="20000"/>
                    </a:ext>
                  </a:extLst>
                </a:gridCol>
                <a:gridCol w="1841423">
                  <a:extLst>
                    <a:ext uri="{9D8B030D-6E8A-4147-A177-3AD203B41FA5}">
                      <a16:colId xmlns:a16="http://schemas.microsoft.com/office/drawing/2014/main" val="20001"/>
                    </a:ext>
                  </a:extLst>
                </a:gridCol>
                <a:gridCol w="3403842">
                  <a:extLst>
                    <a:ext uri="{9D8B030D-6E8A-4147-A177-3AD203B41FA5}">
                      <a16:colId xmlns:a16="http://schemas.microsoft.com/office/drawing/2014/main" val="20002"/>
                    </a:ext>
                  </a:extLst>
                </a:gridCol>
                <a:gridCol w="2622632">
                  <a:extLst>
                    <a:ext uri="{9D8B030D-6E8A-4147-A177-3AD203B41FA5}">
                      <a16:colId xmlns:a16="http://schemas.microsoft.com/office/drawing/2014/main" val="20003"/>
                    </a:ext>
                  </a:extLst>
                </a:gridCol>
                <a:gridCol w="2622632">
                  <a:extLst>
                    <a:ext uri="{9D8B030D-6E8A-4147-A177-3AD203B41FA5}">
                      <a16:colId xmlns:a16="http://schemas.microsoft.com/office/drawing/2014/main" val="20004"/>
                    </a:ext>
                  </a:extLst>
                </a:gridCol>
              </a:tblGrid>
              <a:tr h="1234440">
                <a:tc>
                  <a:txBody>
                    <a:bodyPr/>
                    <a:lstStyle/>
                    <a:p>
                      <a:pPr algn="ctr"/>
                      <a:r>
                        <a:rPr lang="en-US" sz="3600" dirty="0"/>
                        <a:t>Source Address</a:t>
                      </a:r>
                    </a:p>
                  </a:txBody>
                  <a:tcPr marL="137160" marR="137160" marT="68580" marB="68580"/>
                </a:tc>
                <a:tc>
                  <a:txBody>
                    <a:bodyPr/>
                    <a:lstStyle/>
                    <a:p>
                      <a:pPr algn="ctr"/>
                      <a:r>
                        <a:rPr lang="en-US" sz="3600"/>
                        <a:t>Source Port</a:t>
                      </a:r>
                    </a:p>
                  </a:txBody>
                  <a:tcPr marL="137160" marR="137160" marT="68580" marB="68580"/>
                </a:tc>
                <a:tc>
                  <a:txBody>
                    <a:bodyPr/>
                    <a:lstStyle/>
                    <a:p>
                      <a:pPr algn="ctr"/>
                      <a:r>
                        <a:rPr lang="en-US" sz="3600" dirty="0"/>
                        <a:t>Destination Address</a:t>
                      </a:r>
                    </a:p>
                  </a:txBody>
                  <a:tcPr marL="137160" marR="137160" marT="68580" marB="68580"/>
                </a:tc>
                <a:tc>
                  <a:txBody>
                    <a:bodyPr/>
                    <a:lstStyle/>
                    <a:p>
                      <a:pPr algn="ctr"/>
                      <a:r>
                        <a:rPr lang="en-US" sz="3600" dirty="0"/>
                        <a:t>Destination Port</a:t>
                      </a:r>
                    </a:p>
                  </a:txBody>
                  <a:tcPr marL="137160" marR="137160" marT="68580" marB="68580"/>
                </a:tc>
                <a:tc>
                  <a:txBody>
                    <a:bodyPr/>
                    <a:lstStyle/>
                    <a:p>
                      <a:pPr algn="ctr"/>
                      <a:r>
                        <a:rPr lang="en-US" sz="3600"/>
                        <a:t>Connection State</a:t>
                      </a:r>
                    </a:p>
                  </a:txBody>
                  <a:tcPr marL="137160" marR="137160" marT="68580" marB="68580"/>
                </a:tc>
                <a:extLst>
                  <a:ext uri="{0D108BD9-81ED-4DB2-BD59-A6C34878D82A}">
                    <a16:rowId xmlns:a16="http://schemas.microsoft.com/office/drawing/2014/main" val="10000"/>
                  </a:ext>
                </a:extLst>
              </a:tr>
              <a:tr h="685800">
                <a:tc>
                  <a:txBody>
                    <a:bodyPr/>
                    <a:lstStyle/>
                    <a:p>
                      <a:pPr algn="ctr"/>
                      <a:r>
                        <a:rPr lang="en-US" sz="3600"/>
                        <a:t>10.0.1.50</a:t>
                      </a:r>
                    </a:p>
                  </a:txBody>
                  <a:tcPr marL="137160" marR="137160" marT="68580" marB="68580"/>
                </a:tc>
                <a:tc>
                  <a:txBody>
                    <a:bodyPr/>
                    <a:lstStyle/>
                    <a:p>
                      <a:pPr algn="ctr"/>
                      <a:r>
                        <a:rPr lang="en-US" sz="3600"/>
                        <a:t>1024</a:t>
                      </a:r>
                    </a:p>
                  </a:txBody>
                  <a:tcPr marL="137160" marR="137160" marT="68580" marB="68580"/>
                </a:tc>
                <a:tc>
                  <a:txBody>
                    <a:bodyPr/>
                    <a:lstStyle/>
                    <a:p>
                      <a:pPr algn="ctr"/>
                      <a:r>
                        <a:rPr lang="en-US" sz="3600"/>
                        <a:t>13.107.7.190</a:t>
                      </a:r>
                    </a:p>
                  </a:txBody>
                  <a:tcPr marL="137160" marR="137160" marT="68580" marB="68580"/>
                </a:tc>
                <a:tc>
                  <a:txBody>
                    <a:bodyPr/>
                    <a:lstStyle/>
                    <a:p>
                      <a:pPr algn="ctr"/>
                      <a:r>
                        <a:rPr lang="en-US" sz="3600"/>
                        <a:t>25</a:t>
                      </a:r>
                    </a:p>
                  </a:txBody>
                  <a:tcPr marL="137160" marR="137160" marT="68580" marB="68580"/>
                </a:tc>
                <a:tc>
                  <a:txBody>
                    <a:bodyPr/>
                    <a:lstStyle/>
                    <a:p>
                      <a:pPr algn="ctr"/>
                      <a:r>
                        <a:rPr lang="en-US" sz="3600"/>
                        <a:t>Established</a:t>
                      </a:r>
                    </a:p>
                  </a:txBody>
                  <a:tcPr marL="137160" marR="137160" marT="68580" marB="68580"/>
                </a:tc>
                <a:extLst>
                  <a:ext uri="{0D108BD9-81ED-4DB2-BD59-A6C34878D82A}">
                    <a16:rowId xmlns:a16="http://schemas.microsoft.com/office/drawing/2014/main" val="10001"/>
                  </a:ext>
                </a:extLst>
              </a:tr>
              <a:tr h="1234440">
                <a:tc>
                  <a:txBody>
                    <a:bodyPr/>
                    <a:lstStyle/>
                    <a:p>
                      <a:pPr algn="ctr"/>
                      <a:r>
                        <a:rPr lang="en-US" sz="3600"/>
                        <a:t>10.0.1.67</a:t>
                      </a:r>
                    </a:p>
                  </a:txBody>
                  <a:tcPr marL="137160" marR="137160" marT="68580" marB="68580"/>
                </a:tc>
                <a:tc>
                  <a:txBody>
                    <a:bodyPr/>
                    <a:lstStyle/>
                    <a:p>
                      <a:pPr algn="ctr"/>
                      <a:r>
                        <a:rPr lang="en-US" sz="3600"/>
                        <a:t>1025</a:t>
                      </a:r>
                    </a:p>
                  </a:txBody>
                  <a:tcPr marL="137160" marR="137160" marT="68580" marB="68580"/>
                </a:tc>
                <a:tc>
                  <a:txBody>
                    <a:bodyPr/>
                    <a:lstStyle/>
                    <a:p>
                      <a:pPr algn="ctr"/>
                      <a:r>
                        <a:rPr lang="en-US" sz="3600"/>
                        <a:t>173.194.207.101</a:t>
                      </a:r>
                    </a:p>
                  </a:txBody>
                  <a:tcPr marL="137160" marR="137160" marT="68580" marB="68580"/>
                </a:tc>
                <a:tc>
                  <a:txBody>
                    <a:bodyPr/>
                    <a:lstStyle/>
                    <a:p>
                      <a:pPr algn="ctr"/>
                      <a:r>
                        <a:rPr lang="en-US" sz="3600"/>
                        <a:t>80</a:t>
                      </a:r>
                    </a:p>
                  </a:txBody>
                  <a:tcPr marL="137160" marR="137160" marT="68580" marB="68580"/>
                </a:tc>
                <a:tc>
                  <a:txBody>
                    <a:bodyPr/>
                    <a:lstStyle/>
                    <a:p>
                      <a:pPr algn="ctr"/>
                      <a:r>
                        <a:rPr lang="en-US" sz="3600"/>
                        <a:t>Initiated</a:t>
                      </a:r>
                    </a:p>
                  </a:txBody>
                  <a:tcPr marL="137160" marR="137160" marT="68580" marB="68580"/>
                </a:tc>
                <a:extLst>
                  <a:ext uri="{0D108BD9-81ED-4DB2-BD59-A6C34878D82A}">
                    <a16:rowId xmlns:a16="http://schemas.microsoft.com/office/drawing/2014/main" val="10002"/>
                  </a:ext>
                </a:extLst>
              </a:tr>
              <a:tr h="1234440">
                <a:tc>
                  <a:txBody>
                    <a:bodyPr/>
                    <a:lstStyle/>
                    <a:p>
                      <a:pPr algn="ctr"/>
                      <a:r>
                        <a:rPr lang="en-US" sz="3600"/>
                        <a:t>10.0.1.50</a:t>
                      </a:r>
                    </a:p>
                  </a:txBody>
                  <a:tcPr marL="137160" marR="137160" marT="68580" marB="68580"/>
                </a:tc>
                <a:tc>
                  <a:txBody>
                    <a:bodyPr/>
                    <a:lstStyle/>
                    <a:p>
                      <a:pPr algn="ctr"/>
                      <a:r>
                        <a:rPr lang="en-US" sz="3600"/>
                        <a:t>1030</a:t>
                      </a:r>
                    </a:p>
                  </a:txBody>
                  <a:tcPr marL="137160" marR="137160" marT="68580" marB="6858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a:t>173.194.207.101</a:t>
                      </a:r>
                    </a:p>
                  </a:txBody>
                  <a:tcPr marL="137160" marR="137160" marT="68580" marB="68580"/>
                </a:tc>
                <a:tc>
                  <a:txBody>
                    <a:bodyPr/>
                    <a:lstStyle/>
                    <a:p>
                      <a:pPr algn="ctr"/>
                      <a:r>
                        <a:rPr lang="en-US" sz="3600"/>
                        <a:t>80</a:t>
                      </a:r>
                    </a:p>
                  </a:txBody>
                  <a:tcPr marL="137160" marR="137160" marT="68580" marB="68580"/>
                </a:tc>
                <a:tc>
                  <a:txBody>
                    <a:bodyPr/>
                    <a:lstStyle/>
                    <a:p>
                      <a:pPr algn="ctr"/>
                      <a:r>
                        <a:rPr lang="en-US" sz="3600"/>
                        <a:t>Established</a:t>
                      </a:r>
                    </a:p>
                  </a:txBody>
                  <a:tcPr marL="137160" marR="137160" marT="68580" marB="68580"/>
                </a:tc>
                <a:extLst>
                  <a:ext uri="{0D108BD9-81ED-4DB2-BD59-A6C34878D82A}">
                    <a16:rowId xmlns:a16="http://schemas.microsoft.com/office/drawing/2014/main" val="10003"/>
                  </a:ext>
                </a:extLst>
              </a:tr>
              <a:tr h="685800">
                <a:tc>
                  <a:txBody>
                    <a:bodyPr/>
                    <a:lstStyle/>
                    <a:p>
                      <a:pPr algn="ctr"/>
                      <a:r>
                        <a:rPr lang="en-US" sz="3600"/>
                        <a:t>10.0.1.100</a:t>
                      </a:r>
                    </a:p>
                  </a:txBody>
                  <a:tcPr marL="137160" marR="137160" marT="68580" marB="68580"/>
                </a:tc>
                <a:tc>
                  <a:txBody>
                    <a:bodyPr/>
                    <a:lstStyle/>
                    <a:p>
                      <a:pPr algn="ctr"/>
                      <a:r>
                        <a:rPr lang="en-US" sz="3600"/>
                        <a:t>1033</a:t>
                      </a:r>
                    </a:p>
                  </a:txBody>
                  <a:tcPr marL="137160" marR="137160" marT="68580" marB="68580"/>
                </a:tc>
                <a:tc>
                  <a:txBody>
                    <a:bodyPr/>
                    <a:lstStyle/>
                    <a:p>
                      <a:pPr algn="ctr"/>
                      <a:r>
                        <a:rPr lang="en-US" sz="3600"/>
                        <a:t>173.252.90.132</a:t>
                      </a:r>
                    </a:p>
                  </a:txBody>
                  <a:tcPr marL="137160" marR="137160" marT="68580" marB="68580"/>
                </a:tc>
                <a:tc>
                  <a:txBody>
                    <a:bodyPr/>
                    <a:lstStyle/>
                    <a:p>
                      <a:pPr algn="ctr"/>
                      <a:r>
                        <a:rPr lang="en-US" sz="3600"/>
                        <a:t>443</a:t>
                      </a:r>
                    </a:p>
                  </a:txBody>
                  <a:tcPr marL="137160" marR="137160" marT="68580" marB="68580"/>
                </a:tc>
                <a:tc>
                  <a:txBody>
                    <a:bodyPr/>
                    <a:lstStyle/>
                    <a:p>
                      <a:pPr algn="ctr"/>
                      <a:r>
                        <a:rPr lang="en-US" sz="3600"/>
                        <a:t>Established</a:t>
                      </a:r>
                    </a:p>
                  </a:txBody>
                  <a:tcPr marL="137160" marR="137160" marT="68580" marB="68580"/>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26781245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Remember the Socket</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90851" y="3268980"/>
            <a:ext cx="12271247" cy="5532120"/>
          </a:xfrm>
          <a:prstGeom prst="rect">
            <a:avLst/>
          </a:prstGeom>
        </p:spPr>
      </p:pic>
    </p:spTree>
    <p:custDataLst>
      <p:tags r:id="rId1"/>
    </p:custDataLst>
    <p:extLst>
      <p:ext uri="{BB962C8B-B14F-4D97-AF65-F5344CB8AC3E}">
        <p14:creationId xmlns:p14="http://schemas.microsoft.com/office/powerpoint/2010/main" val="16875208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1257301" y="1716393"/>
            <a:ext cx="7736681" cy="1235868"/>
          </a:xfrm>
        </p:spPr>
        <p:txBody>
          <a:bodyPr/>
          <a:lstStyle/>
          <a:p>
            <a:r>
              <a:rPr lang="en-US" dirty="0">
                <a:solidFill>
                  <a:srgbClr val="FF0000"/>
                </a:solidFill>
              </a:rPr>
              <a:t>Advantages</a:t>
            </a:r>
          </a:p>
        </p:txBody>
      </p:sp>
      <p:sp>
        <p:nvSpPr>
          <p:cNvPr id="8" name="Content Placeholder 7"/>
          <p:cNvSpPr>
            <a:spLocks noGrp="1"/>
          </p:cNvSpPr>
          <p:nvPr>
            <p:ph sz="half" idx="2"/>
          </p:nvPr>
        </p:nvSpPr>
        <p:spPr>
          <a:xfrm>
            <a:off x="1257301" y="3203721"/>
            <a:ext cx="7736681" cy="5526882"/>
          </a:xfrm>
        </p:spPr>
        <p:txBody>
          <a:bodyPr/>
          <a:lstStyle/>
          <a:p>
            <a:pPr lvl="0"/>
            <a:r>
              <a:rPr lang="en-US" kern="1200">
                <a:cs typeface="Arial" charset="0"/>
              </a:rPr>
              <a:t>Low to moderate impact on network performance</a:t>
            </a:r>
          </a:p>
          <a:p>
            <a:pPr lvl="0"/>
            <a:r>
              <a:rPr lang="en-US" kern="1200">
                <a:cs typeface="Arial" charset="0"/>
              </a:rPr>
              <a:t>Only allows legitimate connection data through</a:t>
            </a:r>
          </a:p>
          <a:p>
            <a:pPr lvl="0"/>
            <a:r>
              <a:rPr lang="en-US" kern="1200">
                <a:cs typeface="Arial" charset="0"/>
              </a:rPr>
              <a:t>Higher level of security than a packet filter</a:t>
            </a:r>
          </a:p>
          <a:p>
            <a:endParaRPr lang="en-US"/>
          </a:p>
        </p:txBody>
      </p:sp>
      <p:sp>
        <p:nvSpPr>
          <p:cNvPr id="9" name="Text Placeholder 8"/>
          <p:cNvSpPr>
            <a:spLocks noGrp="1"/>
          </p:cNvSpPr>
          <p:nvPr>
            <p:ph type="body" sz="quarter" idx="3"/>
          </p:nvPr>
        </p:nvSpPr>
        <p:spPr>
          <a:xfrm>
            <a:off x="9255918" y="1716393"/>
            <a:ext cx="7774782" cy="1235868"/>
          </a:xfrm>
        </p:spPr>
        <p:txBody>
          <a:bodyPr/>
          <a:lstStyle/>
          <a:p>
            <a:r>
              <a:rPr lang="en-US">
                <a:solidFill>
                  <a:srgbClr val="FF0000"/>
                </a:solidFill>
              </a:rPr>
              <a:t>Challenges</a:t>
            </a:r>
          </a:p>
        </p:txBody>
      </p:sp>
      <p:sp>
        <p:nvSpPr>
          <p:cNvPr id="10" name="Content Placeholder 9"/>
          <p:cNvSpPr>
            <a:spLocks noGrp="1"/>
          </p:cNvSpPr>
          <p:nvPr>
            <p:ph sz="quarter" idx="4"/>
          </p:nvPr>
        </p:nvSpPr>
        <p:spPr>
          <a:xfrm>
            <a:off x="9255918" y="3203721"/>
            <a:ext cx="7774782" cy="5526882"/>
          </a:xfrm>
        </p:spPr>
        <p:txBody>
          <a:bodyPr/>
          <a:lstStyle/>
          <a:p>
            <a:pPr lvl="0"/>
            <a:r>
              <a:rPr lang="en-US" kern="1200">
                <a:cs typeface="Arial" charset="0"/>
              </a:rPr>
              <a:t>Shares many of the same negative issues associated with packet filters</a:t>
            </a:r>
          </a:p>
          <a:p>
            <a:pPr lvl="0"/>
            <a:r>
              <a:rPr lang="en-US" kern="1200">
                <a:cs typeface="Arial" charset="0"/>
              </a:rPr>
              <a:t>Allows any data to simply pass through the connection once established</a:t>
            </a:r>
          </a:p>
          <a:p>
            <a:r>
              <a:rPr lang="en-US" kern="1200">
                <a:cs typeface="Arial" charset="0"/>
              </a:rPr>
              <a:t>Only provides for a low to moderate level of security</a:t>
            </a:r>
            <a:r>
              <a:rPr lang="en-US"/>
              <a:t> </a:t>
            </a:r>
          </a:p>
          <a:p>
            <a:endParaRPr lang="en-US"/>
          </a:p>
        </p:txBody>
      </p:sp>
      <p:sp>
        <p:nvSpPr>
          <p:cNvPr id="4" name="Title 3"/>
          <p:cNvSpPr>
            <a:spLocks noGrp="1"/>
          </p:cNvSpPr>
          <p:nvPr>
            <p:ph type="title"/>
          </p:nvPr>
        </p:nvSpPr>
        <p:spPr>
          <a:xfrm>
            <a:off x="1257300" y="345982"/>
            <a:ext cx="15773400" cy="1988345"/>
          </a:xfrm>
        </p:spPr>
        <p:txBody>
          <a:bodyPr/>
          <a:lstStyle/>
          <a:p>
            <a:r>
              <a:rPr lang="en-US" b="1" dirty="0">
                <a:latin typeface="Helvetica Neue Condensed" panose="02000503000000020004" pitchFamily="2" charset="0"/>
                <a:ea typeface="Helvetica Neue Condensed" panose="02000503000000020004" pitchFamily="2" charset="0"/>
                <a:cs typeface="Helvetica Neue Condensed" panose="02000503000000020004" pitchFamily="2" charset="0"/>
              </a:rPr>
              <a:t>Stateful Inspection Review</a:t>
            </a:r>
          </a:p>
        </p:txBody>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4113611" y="6934200"/>
            <a:ext cx="3352800" cy="3352800"/>
          </a:xfrm>
          <a:prstGeom prst="rect">
            <a:avLst/>
          </a:prstGeom>
        </p:spPr>
      </p:pic>
    </p:spTree>
    <p:custDataLst>
      <p:tags r:id="rId1"/>
    </p:custDataLst>
    <p:extLst>
      <p:ext uri="{BB962C8B-B14F-4D97-AF65-F5344CB8AC3E}">
        <p14:creationId xmlns:p14="http://schemas.microsoft.com/office/powerpoint/2010/main" val="34841808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(Web) Application Firewall</a:t>
            </a:r>
          </a:p>
        </p:txBody>
      </p:sp>
      <p:sp>
        <p:nvSpPr>
          <p:cNvPr id="9" name="Content Placeholder 8"/>
          <p:cNvSpPr>
            <a:spLocks noGrp="1"/>
          </p:cNvSpPr>
          <p:nvPr>
            <p:ph idx="1"/>
          </p:nvPr>
        </p:nvSpPr>
        <p:spPr/>
        <p:txBody>
          <a:bodyPr>
            <a:normAutofit fontScale="92500" lnSpcReduction="10000"/>
          </a:bodyPr>
          <a:lstStyle/>
          <a:p>
            <a:r>
              <a:rPr lang="en-US"/>
              <a:t>Deeper inspection of the packet</a:t>
            </a:r>
          </a:p>
          <a:p>
            <a:r>
              <a:rPr lang="en-US"/>
              <a:t>Understands how the protocols </a:t>
            </a:r>
            <a:r>
              <a:rPr lang="en-US" i="1"/>
              <a:t>should</a:t>
            </a:r>
            <a:r>
              <a:rPr lang="en-US"/>
              <a:t> work</a:t>
            </a:r>
          </a:p>
          <a:p>
            <a:r>
              <a:rPr lang="en-US"/>
              <a:t>Analyzes activity to ensure protocol sequences are </a:t>
            </a:r>
            <a:r>
              <a:rPr lang="en-US" i="1"/>
              <a:t>normal</a:t>
            </a:r>
            <a:r>
              <a:rPr lang="en-US"/>
              <a:t> and any application specific rules are followed</a:t>
            </a:r>
          </a:p>
          <a:p>
            <a:r>
              <a:rPr lang="en-US"/>
              <a:t>For example</a:t>
            </a:r>
            <a:br>
              <a:rPr lang="en-US"/>
            </a:br>
            <a:endParaRPr lang="en-US"/>
          </a:p>
          <a:p>
            <a:pPr marL="0" indent="-9525">
              <a:buNone/>
            </a:pPr>
            <a:r>
              <a:rPr lang="en-US" b="0" i="1">
                <a:latin typeface="Courier" charset="0"/>
                <a:ea typeface="Courier" charset="0"/>
                <a:cs typeface="Courier" charset="0"/>
              </a:rPr>
              <a:t>Multipurpose Internet Mail Extensions (MIME)</a:t>
            </a:r>
          </a:p>
          <a:p>
            <a:pPr lvl="1">
              <a:buFontTx/>
              <a:buChar char="-"/>
            </a:pPr>
            <a:r>
              <a:rPr lang="en-US" b="0" i="1">
                <a:latin typeface="Courier" charset="0"/>
                <a:ea typeface="Courier" charset="0"/>
                <a:cs typeface="Courier" charset="0"/>
              </a:rPr>
              <a:t>Allows for email attachments</a:t>
            </a:r>
            <a:endParaRPr lang="en-US" i="1">
              <a:latin typeface="Courier" charset="0"/>
              <a:ea typeface="Courier" charset="0"/>
              <a:cs typeface="Courier" charset="0"/>
            </a:endParaRPr>
          </a:p>
          <a:p>
            <a:pPr>
              <a:buFontTx/>
              <a:buChar char="-"/>
            </a:pPr>
            <a:endParaRPr lang="en-US" b="0" i="1">
              <a:latin typeface="Courier" charset="0"/>
              <a:ea typeface="Courier" charset="0"/>
              <a:cs typeface="Courier" charset="0"/>
            </a:endParaRPr>
          </a:p>
          <a:p>
            <a:r>
              <a:rPr lang="en-US">
                <a:ea typeface="Courier" charset="0"/>
                <a:cs typeface="Courier" charset="0"/>
              </a:rPr>
              <a:t>Application Firewall rule might exclude </a:t>
            </a:r>
            <a:r>
              <a:rPr lang="en-US" b="0" i="1">
                <a:latin typeface="Courier" charset="0"/>
                <a:ea typeface="Courier" charset="0"/>
                <a:cs typeface="Courier" charset="0"/>
              </a:rPr>
              <a:t>.exe </a:t>
            </a:r>
            <a:r>
              <a:rPr lang="en-US">
                <a:ea typeface="Courier" charset="0"/>
                <a:cs typeface="Courier" charset="0"/>
              </a:rPr>
              <a:t>attachments</a:t>
            </a:r>
          </a:p>
          <a:p>
            <a:r>
              <a:rPr lang="en-US">
                <a:ea typeface="Courier" charset="0"/>
                <a:cs typeface="Courier" charset="0"/>
              </a:rPr>
              <a:t>Any such attachment would be blocked at the firewall</a:t>
            </a:r>
          </a:p>
          <a:p>
            <a:endParaRPr lang="en-US"/>
          </a:p>
        </p:txBody>
      </p:sp>
    </p:spTree>
    <p:custDataLst>
      <p:tags r:id="rId1"/>
    </p:custDataLst>
    <p:extLst>
      <p:ext uri="{BB962C8B-B14F-4D97-AF65-F5344CB8AC3E}">
        <p14:creationId xmlns:p14="http://schemas.microsoft.com/office/powerpoint/2010/main" val="8872486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loud 16"/>
          <p:cNvSpPr/>
          <p:nvPr/>
        </p:nvSpPr>
        <p:spPr bwMode="auto">
          <a:xfrm>
            <a:off x="9519174" y="4931037"/>
            <a:ext cx="4572000" cy="3086100"/>
          </a:xfrm>
          <a:prstGeom prst="cloud">
            <a:avLst/>
          </a:prstGeom>
          <a:solidFill>
            <a:schemeClr val="accent3">
              <a:lumMod val="40000"/>
              <a:lumOff val="60000"/>
            </a:schemeClr>
          </a:solidFill>
          <a:ln w="28575" cap="flat" cmpd="sng" algn="ctr">
            <a:solidFill>
              <a:schemeClr val="tx1"/>
            </a:solidFill>
            <a:prstDash val="solid"/>
            <a:round/>
            <a:headEnd type="none" w="med" len="med"/>
            <a:tailEnd type="none" w="med" len="med"/>
          </a:ln>
          <a:effectLst/>
        </p:spPr>
        <p:txBody>
          <a:bodyPr vert="horz" wrap="none" lIns="137160" tIns="68580" rIns="137160" bIns="68580" numCol="1" rtlCol="0" anchor="t" anchorCtr="0" compatLnSpc="1">
            <a:prstTxWarp prst="textNoShape">
              <a:avLst/>
            </a:prstTxWarp>
            <a:noAutofit/>
          </a:bodyPr>
          <a:lstStyle/>
          <a:p>
            <a:pPr algn="ctr" defTabSz="1540670" fontAlgn="base">
              <a:lnSpc>
                <a:spcPct val="85000"/>
              </a:lnSpc>
              <a:spcBef>
                <a:spcPct val="0"/>
              </a:spcBef>
              <a:spcAft>
                <a:spcPct val="0"/>
              </a:spcAft>
            </a:pPr>
            <a:endParaRPr lang="en-US" sz="3300" b="1">
              <a:latin typeface="Arial Narrow" pitchFamily="34" charset="0"/>
            </a:endParaRPr>
          </a:p>
        </p:txBody>
      </p:sp>
      <p:sp>
        <p:nvSpPr>
          <p:cNvPr id="15" name="Cloud 14"/>
          <p:cNvSpPr/>
          <p:nvPr/>
        </p:nvSpPr>
        <p:spPr bwMode="auto">
          <a:xfrm>
            <a:off x="3086100" y="3543300"/>
            <a:ext cx="4572000" cy="3086100"/>
          </a:xfrm>
          <a:prstGeom prst="cloud">
            <a:avLst/>
          </a:prstGeom>
          <a:solidFill>
            <a:schemeClr val="accent3">
              <a:lumMod val="40000"/>
              <a:lumOff val="60000"/>
            </a:schemeClr>
          </a:solidFill>
          <a:ln w="28575" cap="flat" cmpd="sng" algn="ctr">
            <a:solidFill>
              <a:schemeClr val="tx1"/>
            </a:solidFill>
            <a:prstDash val="solid"/>
            <a:round/>
            <a:headEnd type="none" w="med" len="med"/>
            <a:tailEnd type="none" w="med" len="med"/>
          </a:ln>
          <a:effectLst/>
        </p:spPr>
        <p:txBody>
          <a:bodyPr vert="horz" wrap="none" lIns="137160" tIns="68580" rIns="137160" bIns="68580" numCol="1" rtlCol="0" anchor="t" anchorCtr="0" compatLnSpc="1">
            <a:prstTxWarp prst="textNoShape">
              <a:avLst/>
            </a:prstTxWarp>
            <a:noAutofit/>
          </a:bodyPr>
          <a:lstStyle/>
          <a:p>
            <a:pPr algn="ctr" defTabSz="1540670" fontAlgn="base">
              <a:lnSpc>
                <a:spcPct val="85000"/>
              </a:lnSpc>
              <a:spcBef>
                <a:spcPct val="0"/>
              </a:spcBef>
              <a:spcAft>
                <a:spcPct val="0"/>
              </a:spcAft>
            </a:pPr>
            <a:endParaRPr lang="en-US" sz="3300" b="1">
              <a:latin typeface="Arial Narrow" pitchFamily="34" charset="0"/>
            </a:endParaRPr>
          </a:p>
        </p:txBody>
      </p:sp>
      <p:sp>
        <p:nvSpPr>
          <p:cNvPr id="22" name="Rounded Rectangle 21"/>
          <p:cNvSpPr/>
          <p:nvPr/>
        </p:nvSpPr>
        <p:spPr bwMode="auto">
          <a:xfrm>
            <a:off x="8590681" y="3604331"/>
            <a:ext cx="306538" cy="597726"/>
          </a:xfrm>
          <a:prstGeom prst="roundRect">
            <a:avLst/>
          </a:prstGeom>
          <a:solidFill>
            <a:schemeClr val="bg1">
              <a:lumMod val="75000"/>
            </a:schemeClr>
          </a:solidFill>
          <a:ln w="28575" cap="flat" cmpd="sng" algn="ctr">
            <a:noFill/>
            <a:prstDash val="solid"/>
            <a:round/>
            <a:headEnd type="none" w="med" len="med"/>
            <a:tailEnd type="none" w="med" len="med"/>
          </a:ln>
          <a:effectLst/>
        </p:spPr>
        <p:txBody>
          <a:bodyPr vert="horz" wrap="non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endParaRPr lang="en-US" sz="3300" b="1">
              <a:latin typeface="Arial Narrow" pitchFamily="34" charset="0"/>
            </a:endParaRPr>
          </a:p>
        </p:txBody>
      </p:sp>
      <p:sp>
        <p:nvSpPr>
          <p:cNvPr id="2" name="Title 1"/>
          <p:cNvSpPr>
            <a:spLocks noGrp="1"/>
          </p:cNvSpPr>
          <p:nvPr>
            <p:ph type="title"/>
          </p:nvPr>
        </p:nvSpPr>
        <p:spPr>
          <a:xfrm>
            <a:off x="1236323" y="280262"/>
            <a:ext cx="15773400" cy="1988345"/>
          </a:xfrm>
        </p:spPr>
        <p:txBody>
          <a:bodyPr/>
          <a:lstStyle/>
          <a:p>
            <a:r>
              <a:rPr lang="en-US" b="1">
                <a:latin typeface="Helvetica Neue Condensed" panose="02000503000000020004" pitchFamily="2" charset="0"/>
                <a:ea typeface="Helvetica Neue Condensed" panose="02000503000000020004" pitchFamily="2" charset="0"/>
                <a:cs typeface="Helvetica Neue Condensed" panose="02000503000000020004" pitchFamily="2" charset="0"/>
              </a:rPr>
              <a:t>Application Proxy Gateway</a:t>
            </a: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01711" y="7133632"/>
            <a:ext cx="3151586" cy="1575794"/>
          </a:xfrm>
          <a:prstGeom prst="rect">
            <a:avLst/>
          </a:prstGeom>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73699" y="4661894"/>
            <a:ext cx="1985963" cy="2444262"/>
          </a:xfrm>
          <a:prstGeom prst="rect">
            <a:avLst/>
          </a:prstGeom>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258800" y="6858001"/>
            <a:ext cx="2988129" cy="2614613"/>
          </a:xfrm>
          <a:prstGeom prst="rect">
            <a:avLst/>
          </a:prstGeom>
        </p:spPr>
      </p:pic>
      <p:pic>
        <p:nvPicPr>
          <p:cNvPr id="16" name="Picture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28901" y="2356338"/>
            <a:ext cx="1985963" cy="2444262"/>
          </a:xfrm>
          <a:prstGeom prst="rect">
            <a:avLst/>
          </a:prstGeom>
        </p:spPr>
      </p:pic>
      <p:sp>
        <p:nvSpPr>
          <p:cNvPr id="18" name="Right Arrow 17"/>
          <p:cNvSpPr/>
          <p:nvPr/>
        </p:nvSpPr>
        <p:spPr bwMode="auto">
          <a:xfrm rot="11882357">
            <a:off x="9287332" y="5904035"/>
            <a:ext cx="4768409" cy="967170"/>
          </a:xfrm>
          <a:prstGeom prst="rightArrow">
            <a:avLst>
              <a:gd name="adj1" fmla="val 58686"/>
              <a:gd name="adj2" fmla="val 50000"/>
            </a:avLst>
          </a:prstGeom>
          <a:solidFill>
            <a:srgbClr val="008000"/>
          </a:solidFill>
          <a:ln w="28575" cap="flat" cmpd="sng" algn="ctr">
            <a:no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endParaRPr lang="en-US" sz="3300" b="1">
              <a:latin typeface="Arial Narrow" pitchFamily="34" charset="0"/>
            </a:endParaRPr>
          </a:p>
        </p:txBody>
      </p:sp>
      <p:sp>
        <p:nvSpPr>
          <p:cNvPr id="19" name="Right Arrow 18"/>
          <p:cNvSpPr/>
          <p:nvPr/>
        </p:nvSpPr>
        <p:spPr bwMode="auto">
          <a:xfrm rot="1077736" flipV="1">
            <a:off x="9160188" y="6545867"/>
            <a:ext cx="4594524" cy="967170"/>
          </a:xfrm>
          <a:prstGeom prst="rightArrow">
            <a:avLst>
              <a:gd name="adj1" fmla="val 58686"/>
              <a:gd name="adj2" fmla="val 50000"/>
            </a:avLst>
          </a:prstGeom>
          <a:solidFill>
            <a:srgbClr val="008000"/>
          </a:solidFill>
          <a:ln w="28575" cap="flat" cmpd="sng" algn="ctr">
            <a:no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endParaRPr lang="en-US" sz="3300" b="1">
              <a:latin typeface="Arial Narrow" pitchFamily="34" charset="0"/>
            </a:endParaRPr>
          </a:p>
        </p:txBody>
      </p:sp>
      <p:sp>
        <p:nvSpPr>
          <p:cNvPr id="20" name="Right Arrow 19"/>
          <p:cNvSpPr/>
          <p:nvPr/>
        </p:nvSpPr>
        <p:spPr bwMode="auto">
          <a:xfrm rot="12585068">
            <a:off x="4245917" y="3601979"/>
            <a:ext cx="3828461" cy="967170"/>
          </a:xfrm>
          <a:prstGeom prst="rightArrow">
            <a:avLst>
              <a:gd name="adj1" fmla="val 58686"/>
              <a:gd name="adj2" fmla="val 50000"/>
            </a:avLst>
          </a:prstGeom>
          <a:solidFill>
            <a:srgbClr val="008000"/>
          </a:solidFill>
          <a:ln w="28575" cap="flat" cmpd="sng" algn="ctr">
            <a:no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endParaRPr lang="en-US" sz="3300" b="1">
              <a:latin typeface="Arial Narrow" pitchFamily="34" charset="0"/>
            </a:endParaRPr>
          </a:p>
        </p:txBody>
      </p:sp>
      <p:sp>
        <p:nvSpPr>
          <p:cNvPr id="21" name="Right Arrow 20"/>
          <p:cNvSpPr/>
          <p:nvPr/>
        </p:nvSpPr>
        <p:spPr bwMode="auto">
          <a:xfrm rot="1736993" flipV="1">
            <a:off x="4123529" y="4401324"/>
            <a:ext cx="3763478" cy="967170"/>
          </a:xfrm>
          <a:prstGeom prst="rightArrow">
            <a:avLst>
              <a:gd name="adj1" fmla="val 58686"/>
              <a:gd name="adj2" fmla="val 50000"/>
            </a:avLst>
          </a:prstGeom>
          <a:solidFill>
            <a:srgbClr val="008000"/>
          </a:solidFill>
          <a:ln w="28575" cap="flat" cmpd="sng" algn="ctr">
            <a:no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endParaRPr lang="en-US" sz="3300" b="1">
              <a:latin typeface="Arial Narrow" pitchFamily="34" charset="0"/>
            </a:endParaRPr>
          </a:p>
        </p:txBody>
      </p:sp>
      <p:sp>
        <p:nvSpPr>
          <p:cNvPr id="23" name="TextBox 22"/>
          <p:cNvSpPr txBox="1"/>
          <p:nvPr/>
        </p:nvSpPr>
        <p:spPr>
          <a:xfrm>
            <a:off x="7570375" y="2628900"/>
            <a:ext cx="1925527" cy="923330"/>
          </a:xfrm>
          <a:prstGeom prst="rect">
            <a:avLst/>
          </a:prstGeom>
          <a:noFill/>
        </p:spPr>
        <p:txBody>
          <a:bodyPr wrap="none" rtlCol="0">
            <a:spAutoFit/>
          </a:bodyPr>
          <a:lstStyle/>
          <a:p>
            <a:r>
              <a:rPr lang="en-US" sz="2700"/>
              <a:t>Two </a:t>
            </a:r>
          </a:p>
          <a:p>
            <a:r>
              <a:rPr lang="en-US" sz="2700"/>
              <a:t>Connections</a:t>
            </a:r>
          </a:p>
        </p:txBody>
      </p:sp>
    </p:spTree>
    <p:custDataLst>
      <p:tags r:id="rId1"/>
    </p:custDataLst>
    <p:extLst>
      <p:ext uri="{BB962C8B-B14F-4D97-AF65-F5344CB8AC3E}">
        <p14:creationId xmlns:p14="http://schemas.microsoft.com/office/powerpoint/2010/main" val="21182674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1259683" y="2201705"/>
            <a:ext cx="7736681" cy="1235868"/>
          </a:xfrm>
        </p:spPr>
        <p:txBody>
          <a:bodyPr/>
          <a:lstStyle/>
          <a:p>
            <a:r>
              <a:rPr lang="en-US">
                <a:solidFill>
                  <a:srgbClr val="FF0000"/>
                </a:solidFill>
              </a:rPr>
              <a:t>Advantages</a:t>
            </a:r>
          </a:p>
        </p:txBody>
      </p:sp>
      <p:sp>
        <p:nvSpPr>
          <p:cNvPr id="8" name="Content Placeholder 7"/>
          <p:cNvSpPr>
            <a:spLocks noGrp="1"/>
          </p:cNvSpPr>
          <p:nvPr>
            <p:ph sz="half" idx="2"/>
          </p:nvPr>
        </p:nvSpPr>
        <p:spPr/>
        <p:txBody>
          <a:bodyPr/>
          <a:lstStyle/>
          <a:p>
            <a:pPr lvl="0"/>
            <a:r>
              <a:rPr lang="en-US" kern="1200">
                <a:cs typeface="Arial" charset="0"/>
              </a:rPr>
              <a:t>Intermediary between the client and server</a:t>
            </a:r>
          </a:p>
          <a:p>
            <a:pPr lvl="0"/>
            <a:r>
              <a:rPr lang="en-US" kern="1200">
                <a:cs typeface="Arial" charset="0"/>
              </a:rPr>
              <a:t>Allows for thorough inspection of application content</a:t>
            </a:r>
          </a:p>
          <a:p>
            <a:pPr lvl="0"/>
            <a:r>
              <a:rPr lang="en-US" kern="1200">
                <a:cs typeface="Arial" charset="0"/>
              </a:rPr>
              <a:t>Ability to identify complex multi-threaded threats</a:t>
            </a:r>
          </a:p>
          <a:p>
            <a:pPr lvl="0"/>
            <a:endParaRPr lang="en-US" kern="1200">
              <a:cs typeface="Arial" charset="0"/>
            </a:endParaRPr>
          </a:p>
          <a:p>
            <a:endParaRPr lang="en-US"/>
          </a:p>
        </p:txBody>
      </p:sp>
      <p:sp>
        <p:nvSpPr>
          <p:cNvPr id="9" name="Text Placeholder 8"/>
          <p:cNvSpPr>
            <a:spLocks noGrp="1"/>
          </p:cNvSpPr>
          <p:nvPr>
            <p:ph type="body" sz="quarter" idx="3"/>
          </p:nvPr>
        </p:nvSpPr>
        <p:spPr>
          <a:xfrm>
            <a:off x="9258300" y="2201705"/>
            <a:ext cx="7774782" cy="1235868"/>
          </a:xfrm>
        </p:spPr>
        <p:txBody>
          <a:bodyPr/>
          <a:lstStyle/>
          <a:p>
            <a:r>
              <a:rPr lang="en-US">
                <a:solidFill>
                  <a:srgbClr val="FF0000"/>
                </a:solidFill>
              </a:rPr>
              <a:t>Challenges</a:t>
            </a:r>
          </a:p>
        </p:txBody>
      </p:sp>
      <p:sp>
        <p:nvSpPr>
          <p:cNvPr id="10" name="Content Placeholder 9"/>
          <p:cNvSpPr>
            <a:spLocks noGrp="1"/>
          </p:cNvSpPr>
          <p:nvPr>
            <p:ph sz="quarter" idx="4"/>
          </p:nvPr>
        </p:nvSpPr>
        <p:spPr/>
        <p:txBody>
          <a:bodyPr/>
          <a:lstStyle/>
          <a:p>
            <a:r>
              <a:rPr lang="en-US"/>
              <a:t>Can be CPU and memory intensive</a:t>
            </a:r>
          </a:p>
          <a:p>
            <a:r>
              <a:rPr lang="en-US"/>
              <a:t>May need constant update of threat analysis</a:t>
            </a:r>
          </a:p>
          <a:p>
            <a:r>
              <a:rPr lang="en-US"/>
              <a:t>Complex to configure</a:t>
            </a:r>
          </a:p>
          <a:p>
            <a:r>
              <a:rPr lang="en-US"/>
              <a:t>Expensive</a:t>
            </a:r>
          </a:p>
        </p:txBody>
      </p:sp>
      <p:sp>
        <p:nvSpPr>
          <p:cNvPr id="4" name="Title 3"/>
          <p:cNvSpPr>
            <a:spLocks noGrp="1"/>
          </p:cNvSpPr>
          <p:nvPr>
            <p:ph type="title"/>
          </p:nvPr>
        </p:nvSpPr>
        <p:spPr>
          <a:xfrm>
            <a:off x="1109664" y="319088"/>
            <a:ext cx="15773400" cy="1988345"/>
          </a:xfrm>
        </p:spPr>
        <p:txBody>
          <a:bodyPr/>
          <a:lstStyle/>
          <a:p>
            <a:r>
              <a:rPr lang="en-US" b="1" dirty="0">
                <a:latin typeface="Helvetica Neue Condensed" panose="02000503000000020004" pitchFamily="2" charset="0"/>
                <a:ea typeface="Helvetica Neue Condensed" panose="02000503000000020004" pitchFamily="2" charset="0"/>
                <a:cs typeface="Helvetica Neue Condensed" panose="02000503000000020004" pitchFamily="2" charset="0"/>
              </a:rPr>
              <a:t>Application Proxy Review</a:t>
            </a:r>
          </a:p>
        </p:txBody>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5643564" y="7187119"/>
            <a:ext cx="3352800" cy="3352800"/>
          </a:xfrm>
          <a:prstGeom prst="rect">
            <a:avLst/>
          </a:prstGeom>
        </p:spPr>
      </p:pic>
    </p:spTree>
    <p:custDataLst>
      <p:tags r:id="rId1"/>
    </p:custDataLst>
    <p:extLst>
      <p:ext uri="{BB962C8B-B14F-4D97-AF65-F5344CB8AC3E}">
        <p14:creationId xmlns:p14="http://schemas.microsoft.com/office/powerpoint/2010/main" val="949334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9698" name="Rectangle 2"/>
          <p:cNvSpPr>
            <a:spLocks noGrp="1" noChangeArrowheads="1"/>
          </p:cNvSpPr>
          <p:nvPr>
            <p:ph type="title"/>
          </p:nvPr>
        </p:nvSpPr>
        <p:spPr/>
        <p:txBody>
          <a:bodyPr/>
          <a:lstStyle/>
          <a:p>
            <a:r>
              <a:rPr lang="en-US" dirty="0"/>
              <a:t>Objectives</a:t>
            </a:r>
          </a:p>
        </p:txBody>
      </p:sp>
      <p:sp>
        <p:nvSpPr>
          <p:cNvPr id="3869699" name="Rectangle 3"/>
          <p:cNvSpPr>
            <a:spLocks noGrp="1" noChangeArrowheads="1"/>
          </p:cNvSpPr>
          <p:nvPr>
            <p:ph idx="1"/>
          </p:nvPr>
        </p:nvSpPr>
        <p:spPr/>
        <p:txBody>
          <a:bodyPr/>
          <a:lstStyle/>
          <a:p>
            <a:r>
              <a:rPr lang="en-US" i="1" dirty="0">
                <a:solidFill>
                  <a:srgbClr val="000000"/>
                </a:solidFill>
              </a:rPr>
              <a:t>FDIC Technology Supervision Branch—IT Section, sponsor of the program, expects the following topics to be covered</a:t>
            </a:r>
          </a:p>
          <a:p>
            <a:pPr lvl="1"/>
            <a:endParaRPr lang="en-US" dirty="0"/>
          </a:p>
          <a:p>
            <a:pPr lvl="1"/>
            <a:r>
              <a:rPr lang="en-US" dirty="0"/>
              <a:t>A solid introduction to key topics relating to security principles of firewalls</a:t>
            </a:r>
          </a:p>
          <a:p>
            <a:pPr lvl="1"/>
            <a:r>
              <a:rPr lang="en-US" dirty="0"/>
              <a:t>Essential baseline terminology and concepts relating</a:t>
            </a:r>
            <a:br>
              <a:rPr lang="en-US" dirty="0"/>
            </a:br>
            <a:r>
              <a:rPr lang="en-US" dirty="0"/>
              <a:t>to key topics of Internet and Intranet Security threats</a:t>
            </a:r>
          </a:p>
          <a:p>
            <a:pPr lvl="1"/>
            <a:r>
              <a:rPr lang="en-US" dirty="0"/>
              <a:t>In accordance with the Federal Financial Institutions </a:t>
            </a:r>
            <a:br>
              <a:rPr lang="en-US" dirty="0"/>
            </a:br>
            <a:r>
              <a:rPr lang="en-US" dirty="0"/>
              <a:t>Examination Council (FFIEC ) IT handbook </a:t>
            </a:r>
            <a:br>
              <a:rPr lang="en-US" dirty="0"/>
            </a:br>
            <a:r>
              <a:rPr lang="en-US" dirty="0"/>
              <a:t>and its applications  </a:t>
            </a:r>
          </a:p>
          <a:p>
            <a:pPr lvl="1"/>
            <a:r>
              <a:rPr lang="en-US" dirty="0"/>
              <a:t>And relevance to the world today, especially with </a:t>
            </a:r>
            <a:br>
              <a:rPr lang="en-US" dirty="0"/>
            </a:br>
            <a:r>
              <a:rPr lang="en-US" dirty="0"/>
              <a:t>regard to implementation and management of firewalls</a:t>
            </a:r>
          </a:p>
          <a:p>
            <a:endParaRPr lang="en-US" dirty="0"/>
          </a:p>
        </p:txBody>
      </p:sp>
      <p:pic>
        <p:nvPicPr>
          <p:cNvPr id="6" name="Picture 5" descr="pen_display_accomplished_400_clr.png"/>
          <p:cNvPicPr>
            <a:picLocks noChangeAspect="1"/>
          </p:cNvPicPr>
          <p:nvPr/>
        </p:nvPicPr>
        <p:blipFill>
          <a:blip r:embed="rId4" cstate="print"/>
          <a:stretch>
            <a:fillRect/>
          </a:stretch>
        </p:blipFill>
        <p:spPr>
          <a:xfrm>
            <a:off x="14274805" y="5831494"/>
            <a:ext cx="3886200" cy="3886200"/>
          </a:xfrm>
          <a:prstGeom prst="rect">
            <a:avLst/>
          </a:prstGeom>
        </p:spPr>
      </p:pic>
    </p:spTree>
    <p:custDataLst>
      <p:tags r:id="rId1"/>
    </p:custDataLst>
    <p:extLst>
      <p:ext uri="{BB962C8B-B14F-4D97-AF65-F5344CB8AC3E}">
        <p14:creationId xmlns:p14="http://schemas.microsoft.com/office/powerpoint/2010/main" val="2844184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Virtual Private Networking</a:t>
            </a:r>
          </a:p>
        </p:txBody>
      </p:sp>
      <p:sp>
        <p:nvSpPr>
          <p:cNvPr id="9" name="Content Placeholder 8"/>
          <p:cNvSpPr>
            <a:spLocks noGrp="1"/>
          </p:cNvSpPr>
          <p:nvPr>
            <p:ph idx="1"/>
          </p:nvPr>
        </p:nvSpPr>
        <p:spPr/>
        <p:txBody>
          <a:bodyPr>
            <a:normAutofit fontScale="92500" lnSpcReduction="20000"/>
          </a:bodyPr>
          <a:lstStyle/>
          <a:p>
            <a:r>
              <a:rPr lang="en-US"/>
              <a:t>Often a function of the firewall</a:t>
            </a:r>
          </a:p>
          <a:p>
            <a:r>
              <a:rPr lang="en-US"/>
              <a:t>Two main types of VPN</a:t>
            </a:r>
          </a:p>
          <a:p>
            <a:pPr lvl="1"/>
            <a:r>
              <a:rPr lang="en-US"/>
              <a:t>Remote access</a:t>
            </a:r>
          </a:p>
          <a:p>
            <a:pPr lvl="1"/>
            <a:r>
              <a:rPr lang="en-US"/>
              <a:t>Site-to site</a:t>
            </a:r>
          </a:p>
          <a:p>
            <a:r>
              <a:rPr lang="en-US"/>
              <a:t>Most commonly used protocols</a:t>
            </a:r>
          </a:p>
          <a:p>
            <a:pPr lvl="1"/>
            <a:r>
              <a:rPr lang="en-US" err="1"/>
              <a:t>IPSec</a:t>
            </a:r>
            <a:endParaRPr lang="en-US"/>
          </a:p>
          <a:p>
            <a:pPr lvl="1"/>
            <a:r>
              <a:rPr lang="en-US"/>
              <a:t>SSL</a:t>
            </a:r>
          </a:p>
          <a:p>
            <a:r>
              <a:rPr lang="en-US"/>
              <a:t>Adds additional CPU and memory requirements to the firewall</a:t>
            </a:r>
          </a:p>
          <a:p>
            <a:pPr lvl="1"/>
            <a:r>
              <a:rPr lang="en-US"/>
              <a:t>May up the model to meet throughput requirements ($)</a:t>
            </a:r>
          </a:p>
          <a:p>
            <a:r>
              <a:rPr lang="en-US"/>
              <a:t>May be used for</a:t>
            </a:r>
          </a:p>
          <a:p>
            <a:pPr lvl="1"/>
            <a:r>
              <a:rPr lang="en-US"/>
              <a:t>Service provider connection</a:t>
            </a:r>
          </a:p>
          <a:p>
            <a:pPr lvl="1"/>
            <a:r>
              <a:rPr lang="en-US"/>
              <a:t>Branch network</a:t>
            </a:r>
          </a:p>
          <a:p>
            <a:pPr lvl="1"/>
            <a:r>
              <a:rPr lang="en-US"/>
              <a:t>Mini-branches</a:t>
            </a:r>
          </a:p>
          <a:p>
            <a:endParaRPr lang="en-US"/>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44287" y="1357312"/>
            <a:ext cx="5715000" cy="3931920"/>
          </a:xfrm>
          <a:prstGeom prst="rect">
            <a:avLst/>
          </a:prstGeom>
        </p:spPr>
      </p:pic>
    </p:spTree>
    <p:custDataLst>
      <p:tags r:id="rId1"/>
    </p:custDataLst>
    <p:extLst>
      <p:ext uri="{BB962C8B-B14F-4D97-AF65-F5344CB8AC3E}">
        <p14:creationId xmlns:p14="http://schemas.microsoft.com/office/powerpoint/2010/main" val="40600478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Network Access Control</a:t>
            </a:r>
          </a:p>
        </p:txBody>
      </p:sp>
      <p:sp>
        <p:nvSpPr>
          <p:cNvPr id="3" name="Content Placeholder 2"/>
          <p:cNvSpPr>
            <a:spLocks noGrp="1"/>
          </p:cNvSpPr>
          <p:nvPr>
            <p:ph idx="1"/>
          </p:nvPr>
        </p:nvSpPr>
        <p:spPr/>
        <p:txBody>
          <a:bodyPr/>
          <a:lstStyle/>
          <a:p>
            <a:r>
              <a:rPr lang="en-US"/>
              <a:t>Integrated into the firewall</a:t>
            </a:r>
          </a:p>
          <a:p>
            <a:r>
              <a:rPr lang="en-US"/>
              <a:t>Checks current configuration of remote machine</a:t>
            </a:r>
          </a:p>
          <a:p>
            <a:pPr lvl="1"/>
            <a:r>
              <a:rPr lang="en-US"/>
              <a:t>Software patch level</a:t>
            </a:r>
          </a:p>
          <a:p>
            <a:pPr lvl="1"/>
            <a:r>
              <a:rPr lang="en-US"/>
              <a:t>Anti-malware status</a:t>
            </a:r>
          </a:p>
          <a:p>
            <a:pPr lvl="1"/>
            <a:r>
              <a:rPr lang="en-US"/>
              <a:t>Last updates</a:t>
            </a:r>
          </a:p>
          <a:p>
            <a:endParaRPr lang="en-US"/>
          </a:p>
        </p:txBody>
      </p:sp>
      <p:pic>
        <p:nvPicPr>
          <p:cNvPr id="4" name="Picture 3"/>
          <p:cNvPicPr>
            <a:picLocks noChangeAspect="1"/>
          </p:cNvPicPr>
          <p:nvPr/>
        </p:nvPicPr>
        <p:blipFill>
          <a:blip r:embed="rId4"/>
          <a:stretch>
            <a:fillRect/>
          </a:stretch>
        </p:blipFill>
        <p:spPr>
          <a:xfrm>
            <a:off x="11163300" y="4789622"/>
            <a:ext cx="4838700" cy="4838700"/>
          </a:xfrm>
          <a:prstGeom prst="rect">
            <a:avLst/>
          </a:prstGeom>
        </p:spPr>
      </p:pic>
    </p:spTree>
    <p:custDataLst>
      <p:tags r:id="rId1"/>
    </p:custDataLst>
    <p:extLst>
      <p:ext uri="{BB962C8B-B14F-4D97-AF65-F5344CB8AC3E}">
        <p14:creationId xmlns:p14="http://schemas.microsoft.com/office/powerpoint/2010/main" val="34121617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Helvetica Neue Condensed" panose="02000503000000020004" pitchFamily="2" charset="0"/>
                <a:ea typeface="Helvetica Neue Condensed" panose="02000503000000020004" pitchFamily="2" charset="0"/>
                <a:cs typeface="Helvetica Neue Condensed" panose="02000503000000020004" pitchFamily="2" charset="0"/>
              </a:rPr>
              <a:t>Unified Threat Management</a:t>
            </a:r>
          </a:p>
        </p:txBody>
      </p:sp>
      <p:pic>
        <p:nvPicPr>
          <p:cNvPr id="3" name="Picture 2">
            <a:extLst>
              <a:ext uri="{FF2B5EF4-FFF2-40B4-BE49-F238E27FC236}">
                <a16:creationId xmlns:a16="http://schemas.microsoft.com/office/drawing/2014/main" id="{EDF3F6BD-4001-7347-8F2B-7BC53DA2C127}"/>
              </a:ext>
            </a:extLst>
          </p:cNvPr>
          <p:cNvPicPr>
            <a:picLocks noChangeAspect="1"/>
          </p:cNvPicPr>
          <p:nvPr/>
        </p:nvPicPr>
        <p:blipFill>
          <a:blip r:embed="rId4"/>
          <a:stretch>
            <a:fillRect/>
          </a:stretch>
        </p:blipFill>
        <p:spPr>
          <a:xfrm>
            <a:off x="3175427" y="2860861"/>
            <a:ext cx="11640991" cy="5933515"/>
          </a:xfrm>
          <a:prstGeom prst="rect">
            <a:avLst/>
          </a:prstGeom>
        </p:spPr>
      </p:pic>
    </p:spTree>
    <p:custDataLst>
      <p:tags r:id="rId1"/>
    </p:custDataLst>
    <p:extLst>
      <p:ext uri="{BB962C8B-B14F-4D97-AF65-F5344CB8AC3E}">
        <p14:creationId xmlns:p14="http://schemas.microsoft.com/office/powerpoint/2010/main" val="29874757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UTM Functions</a:t>
            </a:r>
          </a:p>
        </p:txBody>
      </p:sp>
      <p:sp>
        <p:nvSpPr>
          <p:cNvPr id="5" name="Content Placeholder 4"/>
          <p:cNvSpPr>
            <a:spLocks noGrp="1"/>
          </p:cNvSpPr>
          <p:nvPr>
            <p:ph idx="1"/>
          </p:nvPr>
        </p:nvSpPr>
        <p:spPr>
          <a:xfrm>
            <a:off x="1257300" y="2397037"/>
            <a:ext cx="15773400" cy="6211281"/>
          </a:xfrm>
        </p:spPr>
        <p:txBody>
          <a:bodyPr/>
          <a:lstStyle/>
          <a:p>
            <a:r>
              <a:rPr lang="en-US" dirty="0"/>
              <a:t>Packet filter</a:t>
            </a:r>
          </a:p>
          <a:p>
            <a:r>
              <a:rPr lang="en-US" dirty="0"/>
              <a:t>Stateful inspection</a:t>
            </a:r>
          </a:p>
          <a:p>
            <a:r>
              <a:rPr lang="en-US" dirty="0"/>
              <a:t>Application firewall</a:t>
            </a:r>
          </a:p>
          <a:p>
            <a:r>
              <a:rPr lang="en-US" dirty="0"/>
              <a:t>Advanced malware detection</a:t>
            </a:r>
          </a:p>
          <a:p>
            <a:r>
              <a:rPr lang="en-US" dirty="0"/>
              <a:t>Content filtering</a:t>
            </a:r>
          </a:p>
          <a:p>
            <a:r>
              <a:rPr lang="en-US" dirty="0"/>
              <a:t>IPS/IDS</a:t>
            </a:r>
          </a:p>
        </p:txBody>
      </p:sp>
      <p:sp>
        <p:nvSpPr>
          <p:cNvPr id="7" name="TextBox 6"/>
          <p:cNvSpPr txBox="1"/>
          <p:nvPr/>
        </p:nvSpPr>
        <p:spPr>
          <a:xfrm>
            <a:off x="12584802" y="7684988"/>
            <a:ext cx="1571264" cy="923330"/>
          </a:xfrm>
          <a:prstGeom prst="rect">
            <a:avLst/>
          </a:prstGeom>
          <a:noFill/>
        </p:spPr>
        <p:txBody>
          <a:bodyPr wrap="none" rtlCol="0">
            <a:spAutoFit/>
          </a:bodyPr>
          <a:lstStyle/>
          <a:p>
            <a:r>
              <a:rPr lang="en-US" sz="2700">
                <a:solidFill>
                  <a:schemeClr val="bg1"/>
                </a:solidFill>
              </a:rPr>
              <a:t>UTM</a:t>
            </a:r>
          </a:p>
          <a:p>
            <a:r>
              <a:rPr lang="en-US" sz="2700">
                <a:solidFill>
                  <a:schemeClr val="bg1"/>
                </a:solidFill>
              </a:rPr>
              <a:t>Appliance</a:t>
            </a:r>
          </a:p>
        </p:txBody>
      </p:sp>
    </p:spTree>
    <p:custDataLst>
      <p:tags r:id="rId1"/>
    </p:custDataLst>
    <p:extLst>
      <p:ext uri="{BB962C8B-B14F-4D97-AF65-F5344CB8AC3E}">
        <p14:creationId xmlns:p14="http://schemas.microsoft.com/office/powerpoint/2010/main" val="32612006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UTM the New Norm</a:t>
            </a:r>
          </a:p>
        </p:txBody>
      </p:sp>
      <p:sp>
        <p:nvSpPr>
          <p:cNvPr id="4" name="Content Placeholder 3"/>
          <p:cNvSpPr>
            <a:spLocks noGrp="1"/>
          </p:cNvSpPr>
          <p:nvPr>
            <p:ph idx="1"/>
          </p:nvPr>
        </p:nvSpPr>
        <p:spPr/>
        <p:txBody>
          <a:bodyPr/>
          <a:lstStyle/>
          <a:p>
            <a:r>
              <a:rPr lang="en-US" dirty="0"/>
              <a:t>Integrates multiple security functions</a:t>
            </a:r>
          </a:p>
          <a:p>
            <a:r>
              <a:rPr lang="en-US" dirty="0"/>
              <a:t>Advanced threat analysis</a:t>
            </a:r>
          </a:p>
          <a:p>
            <a:r>
              <a:rPr lang="en-US" dirty="0"/>
              <a:t>Policy controls</a:t>
            </a:r>
          </a:p>
          <a:p>
            <a:pPr lvl="1"/>
            <a:r>
              <a:rPr lang="en-US" dirty="0"/>
              <a:t>Applications</a:t>
            </a:r>
          </a:p>
          <a:p>
            <a:pPr lvl="1"/>
            <a:r>
              <a:rPr lang="en-US" dirty="0"/>
              <a:t>Users</a:t>
            </a:r>
          </a:p>
          <a:p>
            <a:pPr lvl="1"/>
            <a:r>
              <a:rPr lang="en-US" dirty="0"/>
              <a:t>Content</a:t>
            </a:r>
          </a:p>
          <a:p>
            <a:r>
              <a:rPr lang="en-US" dirty="0"/>
              <a:t>Network and endpoint security</a:t>
            </a:r>
          </a:p>
          <a:p>
            <a:r>
              <a:rPr lang="en-US" dirty="0"/>
              <a:t>Appliance and cloud driven</a:t>
            </a:r>
          </a:p>
          <a:p>
            <a:r>
              <a:rPr lang="en-US" dirty="0"/>
              <a:t>Next Generation Firewall</a:t>
            </a: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97888" y="4507605"/>
            <a:ext cx="7429500" cy="4652724"/>
          </a:xfrm>
          <a:prstGeom prst="rect">
            <a:avLst/>
          </a:prstGeom>
        </p:spPr>
      </p:pic>
    </p:spTree>
    <p:custDataLst>
      <p:tags r:id="rId1"/>
    </p:custDataLst>
    <p:extLst>
      <p:ext uri="{BB962C8B-B14F-4D97-AF65-F5344CB8AC3E}">
        <p14:creationId xmlns:p14="http://schemas.microsoft.com/office/powerpoint/2010/main" val="10425124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1254919" y="1630205"/>
            <a:ext cx="7736681" cy="1235868"/>
          </a:xfrm>
        </p:spPr>
        <p:txBody>
          <a:bodyPr/>
          <a:lstStyle/>
          <a:p>
            <a:r>
              <a:rPr lang="en-US">
                <a:solidFill>
                  <a:srgbClr val="FF0000"/>
                </a:solidFill>
              </a:rPr>
              <a:t>Advantages</a:t>
            </a:r>
          </a:p>
        </p:txBody>
      </p:sp>
      <p:sp>
        <p:nvSpPr>
          <p:cNvPr id="8" name="Content Placeholder 7"/>
          <p:cNvSpPr>
            <a:spLocks noGrp="1"/>
          </p:cNvSpPr>
          <p:nvPr>
            <p:ph sz="half" idx="2"/>
          </p:nvPr>
        </p:nvSpPr>
        <p:spPr>
          <a:xfrm>
            <a:off x="1254919" y="3071813"/>
            <a:ext cx="7736681" cy="5526882"/>
          </a:xfrm>
        </p:spPr>
        <p:txBody>
          <a:bodyPr/>
          <a:lstStyle/>
          <a:p>
            <a:pPr lvl="0"/>
            <a:r>
              <a:rPr lang="en-US" kern="1200">
                <a:cs typeface="Arial" charset="0"/>
              </a:rPr>
              <a:t>Integrates multiple functions into one device</a:t>
            </a:r>
          </a:p>
          <a:p>
            <a:pPr lvl="0"/>
            <a:r>
              <a:rPr lang="en-US" kern="1200">
                <a:cs typeface="Arial" charset="0"/>
              </a:rPr>
              <a:t>Simplifies configuration and management</a:t>
            </a:r>
          </a:p>
          <a:p>
            <a:pPr lvl="0"/>
            <a:r>
              <a:rPr lang="en-US" kern="1200">
                <a:cs typeface="Arial" charset="0"/>
              </a:rPr>
              <a:t>Cloud or cloud plus appliance maintains currency</a:t>
            </a:r>
          </a:p>
          <a:p>
            <a:pPr lvl="0"/>
            <a:endParaRPr lang="en-US" kern="1200">
              <a:cs typeface="Arial" charset="0"/>
            </a:endParaRPr>
          </a:p>
          <a:p>
            <a:pPr lvl="0"/>
            <a:endParaRPr lang="en-US" kern="1200">
              <a:cs typeface="Arial" charset="0"/>
            </a:endParaRPr>
          </a:p>
          <a:p>
            <a:endParaRPr lang="en-US"/>
          </a:p>
        </p:txBody>
      </p:sp>
      <p:sp>
        <p:nvSpPr>
          <p:cNvPr id="9" name="Text Placeholder 8"/>
          <p:cNvSpPr>
            <a:spLocks noGrp="1"/>
          </p:cNvSpPr>
          <p:nvPr>
            <p:ph type="body" sz="quarter" idx="3"/>
          </p:nvPr>
        </p:nvSpPr>
        <p:spPr>
          <a:xfrm>
            <a:off x="9253536" y="1630205"/>
            <a:ext cx="7774782" cy="1235868"/>
          </a:xfrm>
        </p:spPr>
        <p:txBody>
          <a:bodyPr/>
          <a:lstStyle/>
          <a:p>
            <a:r>
              <a:rPr lang="en-US">
                <a:solidFill>
                  <a:srgbClr val="FF0000"/>
                </a:solidFill>
              </a:rPr>
              <a:t>Challenges</a:t>
            </a:r>
          </a:p>
        </p:txBody>
      </p:sp>
      <p:sp>
        <p:nvSpPr>
          <p:cNvPr id="10" name="Content Placeholder 9"/>
          <p:cNvSpPr>
            <a:spLocks noGrp="1"/>
          </p:cNvSpPr>
          <p:nvPr>
            <p:ph sz="quarter" idx="4"/>
          </p:nvPr>
        </p:nvSpPr>
        <p:spPr>
          <a:xfrm>
            <a:off x="9253536" y="3071813"/>
            <a:ext cx="7774782" cy="5526882"/>
          </a:xfrm>
        </p:spPr>
        <p:txBody>
          <a:bodyPr/>
          <a:lstStyle/>
          <a:p>
            <a:r>
              <a:rPr lang="en-US"/>
              <a:t>Reliance on one vendor</a:t>
            </a:r>
          </a:p>
          <a:p>
            <a:r>
              <a:rPr lang="en-US"/>
              <a:t>Integrates multiple functions n one device</a:t>
            </a:r>
          </a:p>
          <a:p>
            <a:r>
              <a:rPr lang="en-US"/>
              <a:t>Potential single point of failure</a:t>
            </a:r>
          </a:p>
          <a:p>
            <a:r>
              <a:rPr lang="en-US"/>
              <a:t>Expensive, but less than point solutions</a:t>
            </a:r>
          </a:p>
        </p:txBody>
      </p:sp>
      <p:sp>
        <p:nvSpPr>
          <p:cNvPr id="4" name="Title 3"/>
          <p:cNvSpPr>
            <a:spLocks noGrp="1"/>
          </p:cNvSpPr>
          <p:nvPr>
            <p:ph type="title"/>
          </p:nvPr>
        </p:nvSpPr>
        <p:spPr>
          <a:xfrm>
            <a:off x="1259682" y="278747"/>
            <a:ext cx="15773400" cy="1988345"/>
          </a:xfrm>
        </p:spPr>
        <p:txBody>
          <a:bodyPr/>
          <a:lstStyle/>
          <a:p>
            <a:r>
              <a:rPr lang="en-US" b="1" dirty="0">
                <a:latin typeface="Helvetica Neue Condensed" panose="02000503000000020004" pitchFamily="2" charset="0"/>
                <a:ea typeface="Helvetica Neue Condensed" panose="02000503000000020004" pitchFamily="2" charset="0"/>
                <a:cs typeface="Helvetica Neue Condensed" panose="02000503000000020004" pitchFamily="2" charset="0"/>
              </a:rPr>
              <a:t>UTM Review</a:t>
            </a:r>
          </a:p>
        </p:txBody>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6415438" y="7215188"/>
            <a:ext cx="2880964" cy="2880964"/>
          </a:xfrm>
          <a:prstGeom prst="rect">
            <a:avLst/>
          </a:prstGeom>
        </p:spPr>
      </p:pic>
    </p:spTree>
    <p:custDataLst>
      <p:tags r:id="rId1"/>
    </p:custDataLst>
    <p:extLst>
      <p:ext uri="{BB962C8B-B14F-4D97-AF65-F5344CB8AC3E}">
        <p14:creationId xmlns:p14="http://schemas.microsoft.com/office/powerpoint/2010/main" val="41590280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936" y="234453"/>
            <a:ext cx="15773400" cy="1988345"/>
          </a:xfrm>
        </p:spPr>
        <p:txBody>
          <a:bodyPr/>
          <a:lstStyle/>
          <a:p>
            <a:r>
              <a:rPr lang="en-US" b="1">
                <a:latin typeface="Helvetica Neue Condensed" panose="02000503000000020004" pitchFamily="2" charset="0"/>
                <a:ea typeface="Helvetica Neue Condensed" panose="02000503000000020004" pitchFamily="2" charset="0"/>
                <a:cs typeface="Helvetica Neue Condensed" panose="02000503000000020004" pitchFamily="2" charset="0"/>
              </a:rPr>
              <a:t>Firewall Technologies Review</a:t>
            </a:r>
          </a:p>
        </p:txBody>
      </p:sp>
      <p:pic>
        <p:nvPicPr>
          <p:cNvPr id="3" name="Picture 2">
            <a:extLst>
              <a:ext uri="{FF2B5EF4-FFF2-40B4-BE49-F238E27FC236}">
                <a16:creationId xmlns:a16="http://schemas.microsoft.com/office/drawing/2014/main" id="{C2713699-3FFA-A440-96BE-27920F19D529}"/>
              </a:ext>
            </a:extLst>
          </p:cNvPr>
          <p:cNvPicPr>
            <a:picLocks noChangeAspect="1"/>
          </p:cNvPicPr>
          <p:nvPr/>
        </p:nvPicPr>
        <p:blipFill>
          <a:blip r:embed="rId4"/>
          <a:stretch>
            <a:fillRect/>
          </a:stretch>
        </p:blipFill>
        <p:spPr>
          <a:xfrm>
            <a:off x="3590366" y="2561290"/>
            <a:ext cx="11393020" cy="6537547"/>
          </a:xfrm>
          <a:prstGeom prst="rect">
            <a:avLst/>
          </a:prstGeom>
        </p:spPr>
      </p:pic>
    </p:spTree>
    <p:custDataLst>
      <p:tags r:id="rId1"/>
    </p:custDataLst>
    <p:extLst>
      <p:ext uri="{BB962C8B-B14F-4D97-AF65-F5344CB8AC3E}">
        <p14:creationId xmlns:p14="http://schemas.microsoft.com/office/powerpoint/2010/main" val="9972787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F3FDB-4D7A-A311-C209-D08A1DC86A21}"/>
              </a:ext>
            </a:extLst>
          </p:cNvPr>
          <p:cNvSpPr>
            <a:spLocks noGrp="1"/>
          </p:cNvSpPr>
          <p:nvPr>
            <p:ph type="title"/>
          </p:nvPr>
        </p:nvSpPr>
        <p:spPr/>
        <p:txBody>
          <a:bodyPr/>
          <a:lstStyle/>
          <a:p>
            <a:r>
              <a:rPr lang="en-US" b="1" dirty="0">
                <a:latin typeface="Helvetica Neue Condensed" panose="02000503000000020004" pitchFamily="2" charset="0"/>
                <a:ea typeface="Helvetica Neue Condensed" panose="02000503000000020004" pitchFamily="2" charset="0"/>
                <a:cs typeface="Helvetica Neue Condensed" panose="02000503000000020004" pitchFamily="2" charset="0"/>
              </a:rPr>
              <a:t>IDP/IDS</a:t>
            </a:r>
          </a:p>
        </p:txBody>
      </p:sp>
      <p:sp>
        <p:nvSpPr>
          <p:cNvPr id="3" name="Content Placeholder 3">
            <a:extLst>
              <a:ext uri="{FF2B5EF4-FFF2-40B4-BE49-F238E27FC236}">
                <a16:creationId xmlns:a16="http://schemas.microsoft.com/office/drawing/2014/main" id="{063CE076-9514-A60F-F63A-B428342B4E55}"/>
              </a:ext>
            </a:extLst>
          </p:cNvPr>
          <p:cNvSpPr txBox="1">
            <a:spLocks/>
          </p:cNvSpPr>
          <p:nvPr/>
        </p:nvSpPr>
        <p:spPr>
          <a:xfrm>
            <a:off x="1257300" y="2193131"/>
            <a:ext cx="8676640" cy="6967198"/>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dirty="0"/>
              <a:t>Intrusion Prevention / Detection </a:t>
            </a:r>
          </a:p>
          <a:p>
            <a:r>
              <a:rPr lang="en-US" dirty="0"/>
              <a:t>Often integrated with, or connected to, firewall/UTM functions</a:t>
            </a:r>
          </a:p>
          <a:p>
            <a:r>
              <a:rPr lang="en-US" dirty="0"/>
              <a:t>Detection based on signatures and protocol behavior</a:t>
            </a:r>
          </a:p>
          <a:p>
            <a:r>
              <a:rPr lang="en-US" dirty="0"/>
              <a:t>Many vendor-unique solution components and names</a:t>
            </a:r>
          </a:p>
          <a:p>
            <a:r>
              <a:rPr lang="en-US" dirty="0"/>
              <a:t>Attack signatures must be kept current</a:t>
            </a:r>
          </a:p>
          <a:p>
            <a:r>
              <a:rPr lang="en-US" dirty="0"/>
              <a:t>Sometimes requires software license</a:t>
            </a:r>
          </a:p>
          <a:p>
            <a:endParaRPr lang="en-US" dirty="0"/>
          </a:p>
        </p:txBody>
      </p:sp>
      <p:pic>
        <p:nvPicPr>
          <p:cNvPr id="2050" name="Picture 2" descr="Diagram depicting the difference between an IPS and an IDS">
            <a:extLst>
              <a:ext uri="{FF2B5EF4-FFF2-40B4-BE49-F238E27FC236}">
                <a16:creationId xmlns:a16="http://schemas.microsoft.com/office/drawing/2014/main" id="{E03307A0-8C76-0379-CB4C-9B45E8E6CD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3940" y="2895600"/>
            <a:ext cx="8354060" cy="4819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0852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BFFCF-A503-B7A1-5965-44534C3E01F0}"/>
              </a:ext>
            </a:extLst>
          </p:cNvPr>
          <p:cNvSpPr>
            <a:spLocks noGrp="1"/>
          </p:cNvSpPr>
          <p:nvPr>
            <p:ph type="title"/>
          </p:nvPr>
        </p:nvSpPr>
        <p:spPr/>
        <p:txBody>
          <a:bodyPr/>
          <a:lstStyle/>
          <a:p>
            <a:r>
              <a:rPr lang="en-US" b="1" dirty="0">
                <a:latin typeface="Helvetica Neue Condensed" panose="02000503000000020004" pitchFamily="2" charset="0"/>
                <a:ea typeface="Helvetica Neue Condensed" panose="02000503000000020004" pitchFamily="2" charset="0"/>
                <a:cs typeface="Helvetica Neue Condensed" panose="02000503000000020004" pitchFamily="2" charset="0"/>
              </a:rPr>
              <a:t>EDR, XDR, SOAR, and more...</a:t>
            </a:r>
          </a:p>
        </p:txBody>
      </p:sp>
      <p:sp>
        <p:nvSpPr>
          <p:cNvPr id="3" name="Content Placeholder 3">
            <a:extLst>
              <a:ext uri="{FF2B5EF4-FFF2-40B4-BE49-F238E27FC236}">
                <a16:creationId xmlns:a16="http://schemas.microsoft.com/office/drawing/2014/main" id="{9B73AAF9-6A72-8E23-3306-1B63F2627181}"/>
              </a:ext>
            </a:extLst>
          </p:cNvPr>
          <p:cNvSpPr txBox="1">
            <a:spLocks/>
          </p:cNvSpPr>
          <p:nvPr/>
        </p:nvSpPr>
        <p:spPr>
          <a:xfrm>
            <a:off x="1257300" y="2193130"/>
            <a:ext cx="15773400" cy="7546181"/>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dirty="0"/>
              <a:t>There are many new and advanced cybersecurity solutions that extend beyond what firewalls can do alone</a:t>
            </a:r>
          </a:p>
          <a:p>
            <a:r>
              <a:rPr lang="en-US" dirty="0"/>
              <a:t>They are often combined with firewalls into a broader system</a:t>
            </a:r>
          </a:p>
          <a:p>
            <a:pPr lvl="1"/>
            <a:r>
              <a:rPr lang="en-US" b="1" dirty="0"/>
              <a:t>Endpoint Detection and Response (EDR)</a:t>
            </a:r>
            <a:r>
              <a:rPr lang="en-US" dirty="0"/>
              <a:t> focuses on protecting endpoints like computers, mobile devices, and servers, by continuously monitoring them for suspicious activities</a:t>
            </a:r>
          </a:p>
          <a:p>
            <a:pPr lvl="1"/>
            <a:r>
              <a:rPr lang="en-US" b="1" dirty="0"/>
              <a:t>Extended Detection and Response (XDR)</a:t>
            </a:r>
            <a:r>
              <a:rPr lang="en-US" dirty="0"/>
              <a:t> extends beyond endpoints to provide a more comprehensive security solution by integrating various security products and their respective data sources.</a:t>
            </a:r>
          </a:p>
          <a:p>
            <a:pPr lvl="1"/>
            <a:r>
              <a:rPr lang="en-US" b="1" dirty="0"/>
              <a:t>Security Orchestration, Automation, and Response (SOAR)</a:t>
            </a:r>
            <a:r>
              <a:rPr lang="en-US" dirty="0"/>
              <a:t> is designed to streamline security operations in a holistic and automated manner.</a:t>
            </a:r>
          </a:p>
          <a:p>
            <a:r>
              <a:rPr lang="en-US" dirty="0"/>
              <a:t>We’ll see more about these and other tech in an exercise later</a:t>
            </a:r>
          </a:p>
        </p:txBody>
      </p:sp>
    </p:spTree>
    <p:extLst>
      <p:ext uri="{BB962C8B-B14F-4D97-AF65-F5344CB8AC3E}">
        <p14:creationId xmlns:p14="http://schemas.microsoft.com/office/powerpoint/2010/main" val="36464335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Summary</a:t>
            </a:r>
          </a:p>
        </p:txBody>
      </p:sp>
      <p:sp>
        <p:nvSpPr>
          <p:cNvPr id="3" name="Content Placeholder 2"/>
          <p:cNvSpPr>
            <a:spLocks noGrp="1"/>
          </p:cNvSpPr>
          <p:nvPr>
            <p:ph idx="1"/>
          </p:nvPr>
        </p:nvSpPr>
        <p:spPr>
          <a:xfrm>
            <a:off x="1257300" y="2193131"/>
            <a:ext cx="12313227" cy="6967198"/>
          </a:xfrm>
        </p:spPr>
        <p:txBody>
          <a:bodyPr/>
          <a:lstStyle/>
          <a:p>
            <a:r>
              <a:rPr lang="en-US" dirty="0"/>
              <a:t>Discussed four types of firewall and their operation</a:t>
            </a:r>
          </a:p>
          <a:p>
            <a:r>
              <a:rPr lang="en-US" dirty="0"/>
              <a:t>Described Unified Threat Management</a:t>
            </a:r>
          </a:p>
          <a:p>
            <a:r>
              <a:rPr lang="en-US" dirty="0"/>
              <a:t>Had a brief look at some new, advanced, security solutions</a:t>
            </a:r>
          </a:p>
        </p:txBody>
      </p:sp>
      <p:pic>
        <p:nvPicPr>
          <p:cNvPr id="4" name="Picture 1" descr="\\Col-srvr1\elmov\Library\Graphics\iStock_Other_Purchased_Graphics\PresenterMedia\dart_and_target_400_clr.png"/>
          <p:cNvPicPr>
            <a:picLocks noChangeAspect="1" noChangeArrowheads="1"/>
          </p:cNvPicPr>
          <p:nvPr/>
        </p:nvPicPr>
        <p:blipFill>
          <a:blip r:embed="rId4" cstate="print"/>
          <a:srcRect/>
          <a:stretch>
            <a:fillRect/>
          </a:stretch>
        </p:blipFill>
        <p:spPr bwMode="auto">
          <a:xfrm>
            <a:off x="13057094" y="5459506"/>
            <a:ext cx="4114800" cy="4114800"/>
          </a:xfrm>
          <a:prstGeom prst="rect">
            <a:avLst/>
          </a:prstGeom>
          <a:noFill/>
        </p:spPr>
      </p:pic>
    </p:spTree>
    <p:custDataLst>
      <p:tags r:id="rId1"/>
    </p:custDataLst>
    <p:extLst>
      <p:ext uri="{BB962C8B-B14F-4D97-AF65-F5344CB8AC3E}">
        <p14:creationId xmlns:p14="http://schemas.microsoft.com/office/powerpoint/2010/main" val="2884374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9698" name="Rectangle 2"/>
          <p:cNvSpPr>
            <a:spLocks noGrp="1" noChangeArrowheads="1"/>
          </p:cNvSpPr>
          <p:nvPr>
            <p:ph type="title"/>
          </p:nvPr>
        </p:nvSpPr>
        <p:spPr/>
        <p:txBody>
          <a:bodyPr/>
          <a:lstStyle/>
          <a:p>
            <a:r>
              <a:rPr lang="en-US"/>
              <a:t>Overall Goals</a:t>
            </a:r>
          </a:p>
        </p:txBody>
      </p:sp>
      <p:sp>
        <p:nvSpPr>
          <p:cNvPr id="3869699" name="Rectangle 3"/>
          <p:cNvSpPr>
            <a:spLocks noGrp="1" noChangeArrowheads="1"/>
          </p:cNvSpPr>
          <p:nvPr>
            <p:ph idx="1"/>
          </p:nvPr>
        </p:nvSpPr>
        <p:spPr/>
        <p:txBody>
          <a:bodyPr>
            <a:normAutofit fontScale="92500"/>
          </a:bodyPr>
          <a:lstStyle/>
          <a:p>
            <a:r>
              <a:rPr lang="en-US" dirty="0"/>
              <a:t>Understand basic firewall concepts and apply them to banking situations</a:t>
            </a:r>
          </a:p>
          <a:p>
            <a:r>
              <a:rPr lang="en-US" dirty="0"/>
              <a:t>Identify the technology behind, and function of, various competitive firewall products and solutions offered in the industry</a:t>
            </a:r>
          </a:p>
          <a:p>
            <a:r>
              <a:rPr lang="en-US" dirty="0"/>
              <a:t>Gain an understanding of the underlying relationships between interconnecting concepts related to firewalls, threats, and information security</a:t>
            </a:r>
          </a:p>
          <a:p>
            <a:r>
              <a:rPr lang="en-US" dirty="0"/>
              <a:t>Answer two questions</a:t>
            </a:r>
          </a:p>
          <a:p>
            <a:pPr lvl="1"/>
            <a:r>
              <a:rPr lang="en-US" dirty="0"/>
              <a:t>How does this stuff work?</a:t>
            </a:r>
          </a:p>
          <a:p>
            <a:pPr lvl="1"/>
            <a:r>
              <a:rPr lang="en-US" dirty="0"/>
              <a:t>How does it relate to a bank examination?</a:t>
            </a:r>
          </a:p>
          <a:p>
            <a:r>
              <a:rPr lang="en-US" dirty="0"/>
              <a:t>Challenge/change/reaffirm your thinking</a:t>
            </a:r>
          </a:p>
        </p:txBody>
      </p:sp>
      <p:pic>
        <p:nvPicPr>
          <p:cNvPr id="5" name="Picture 3" descr="C:\Users\AWalkden.HILL\AppData\Local\Temp\three_bullseyes_pc_400_clr.png">
            <a:extLst>
              <a:ext uri="{FF2B5EF4-FFF2-40B4-BE49-F238E27FC236}">
                <a16:creationId xmlns:a16="http://schemas.microsoft.com/office/drawing/2014/main" id="{6FC24D43-8F2E-C448-990F-95D401897799}"/>
              </a:ext>
            </a:extLst>
          </p:cNvPr>
          <p:cNvPicPr>
            <a:picLocks noChangeAspect="1" noChangeArrowheads="1"/>
          </p:cNvPicPr>
          <p:nvPr/>
        </p:nvPicPr>
        <p:blipFill>
          <a:blip r:embed="rId4" cstate="print"/>
          <a:srcRect/>
          <a:stretch>
            <a:fillRect/>
          </a:stretch>
        </p:blipFill>
        <p:spPr bwMode="auto">
          <a:xfrm>
            <a:off x="13913325" y="6929437"/>
            <a:ext cx="4374675" cy="3357563"/>
          </a:xfrm>
          <a:prstGeom prst="rect">
            <a:avLst/>
          </a:prstGeom>
          <a:noFill/>
        </p:spPr>
      </p:pic>
    </p:spTree>
    <p:custDataLst>
      <p:tags r:id="rId1"/>
    </p:custDataLst>
    <p:extLst>
      <p:ext uri="{BB962C8B-B14F-4D97-AF65-F5344CB8AC3E}">
        <p14:creationId xmlns:p14="http://schemas.microsoft.com/office/powerpoint/2010/main" val="18024065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D08CFDF-572A-5F46-87F7-21B82AA57384}"/>
              </a:ext>
            </a:extLst>
          </p:cNvPr>
          <p:cNvSpPr/>
          <p:nvPr/>
        </p:nvSpPr>
        <p:spPr>
          <a:xfrm>
            <a:off x="0" y="575733"/>
            <a:ext cx="18288000" cy="9711267"/>
          </a:xfrm>
          <a:prstGeom prst="rect">
            <a:avLst/>
          </a:prstGeom>
          <a:solidFill>
            <a:srgbClr val="EE4C59">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4556D8-54E8-0B46-B06F-9C438FD5D161}"/>
              </a:ext>
            </a:extLst>
          </p:cNvPr>
          <p:cNvSpPr>
            <a:spLocks noGrp="1"/>
          </p:cNvSpPr>
          <p:nvPr>
            <p:ph type="title"/>
          </p:nvPr>
        </p:nvSpPr>
        <p:spPr/>
        <p:txBody>
          <a:bodyPr/>
          <a:lstStyle/>
          <a:p>
            <a:r>
              <a:rPr lang="en-US" dirty="0"/>
              <a:t>Exercise: Firewall Questions and Controls</a:t>
            </a:r>
          </a:p>
        </p:txBody>
      </p:sp>
      <p:sp>
        <p:nvSpPr>
          <p:cNvPr id="3" name="Content Placeholder 2">
            <a:extLst>
              <a:ext uri="{FF2B5EF4-FFF2-40B4-BE49-F238E27FC236}">
                <a16:creationId xmlns:a16="http://schemas.microsoft.com/office/drawing/2014/main" id="{EAD2B11D-0E02-B145-9F3C-91379F2EF557}"/>
              </a:ext>
            </a:extLst>
          </p:cNvPr>
          <p:cNvSpPr>
            <a:spLocks noGrp="1"/>
          </p:cNvSpPr>
          <p:nvPr>
            <p:ph idx="1"/>
          </p:nvPr>
        </p:nvSpPr>
        <p:spPr/>
        <p:txBody>
          <a:bodyPr>
            <a:normAutofit/>
          </a:bodyPr>
          <a:lstStyle/>
          <a:p>
            <a:r>
              <a:rPr lang="en-US" dirty="0"/>
              <a:t>Using the “Firewalls as Bank Network Controls” slide as a framework, work with your group to develop:</a:t>
            </a:r>
          </a:p>
          <a:p>
            <a:pPr lvl="1"/>
            <a:r>
              <a:rPr lang="en-US" dirty="0">
                <a:solidFill>
                  <a:srgbClr val="FF0000"/>
                </a:solidFill>
              </a:rPr>
              <a:t>Five Questions pertaining to firewalls/UTM you might ask at your next bank examination.</a:t>
            </a:r>
          </a:p>
          <a:p>
            <a:pPr lvl="1"/>
            <a:r>
              <a:rPr lang="en-US" dirty="0">
                <a:solidFill>
                  <a:srgbClr val="FF0000"/>
                </a:solidFill>
              </a:rPr>
              <a:t>Good and less-good answers to your questions</a:t>
            </a:r>
          </a:p>
          <a:p>
            <a:r>
              <a:rPr lang="en-US" dirty="0"/>
              <a:t>These can be as technical as you’d like, but the best questions about topics like this are usually not.</a:t>
            </a:r>
          </a:p>
          <a:p>
            <a:pPr lvl="1"/>
            <a:r>
              <a:rPr lang="en-US" dirty="0"/>
              <a:t>Don’t think: “What ports are open on your firewall?”</a:t>
            </a:r>
          </a:p>
          <a:p>
            <a:pPr lvl="1"/>
            <a:r>
              <a:rPr lang="en-US" dirty="0"/>
              <a:t>Instead perhaps: “How do you ensure your firewall only passes legitimate traffic?” and “What is that legitimate traffic?” </a:t>
            </a:r>
          </a:p>
          <a:p>
            <a:pPr lvl="1"/>
            <a:r>
              <a:rPr lang="en-US" dirty="0"/>
              <a:t>This type of approach helps avoid techno-babble confusion.</a:t>
            </a:r>
          </a:p>
        </p:txBody>
      </p:sp>
    </p:spTree>
    <p:extLst>
      <p:ext uri="{BB962C8B-B14F-4D97-AF65-F5344CB8AC3E}">
        <p14:creationId xmlns:p14="http://schemas.microsoft.com/office/powerpoint/2010/main" val="3737174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B7B89-F778-6849-8F57-47C203D7077D}"/>
              </a:ext>
            </a:extLst>
          </p:cNvPr>
          <p:cNvSpPr>
            <a:spLocks noGrp="1"/>
          </p:cNvSpPr>
          <p:nvPr>
            <p:ph type="title"/>
          </p:nvPr>
        </p:nvSpPr>
        <p:spPr/>
        <p:txBody>
          <a:bodyPr/>
          <a:lstStyle/>
          <a:p>
            <a:r>
              <a:rPr lang="en-US" dirty="0"/>
              <a:t>Firewalls as Bank Network Controls</a:t>
            </a:r>
          </a:p>
        </p:txBody>
      </p:sp>
      <p:sp>
        <p:nvSpPr>
          <p:cNvPr id="3" name="Content Placeholder 2">
            <a:extLst>
              <a:ext uri="{FF2B5EF4-FFF2-40B4-BE49-F238E27FC236}">
                <a16:creationId xmlns:a16="http://schemas.microsoft.com/office/drawing/2014/main" id="{4EB192C8-FDC3-9C47-81E4-1BD894DACA43}"/>
              </a:ext>
            </a:extLst>
          </p:cNvPr>
          <p:cNvSpPr>
            <a:spLocks noGrp="1"/>
          </p:cNvSpPr>
          <p:nvPr>
            <p:ph idx="1"/>
          </p:nvPr>
        </p:nvSpPr>
        <p:spPr>
          <a:xfrm>
            <a:off x="1257300" y="2193131"/>
            <a:ext cx="15773400" cy="2702209"/>
          </a:xfrm>
        </p:spPr>
        <p:txBody>
          <a:bodyPr/>
          <a:lstStyle/>
          <a:p>
            <a:r>
              <a:rPr lang="en-US" dirty="0"/>
              <a:t>FFIEC and others consider firewalls a type of control</a:t>
            </a:r>
          </a:p>
          <a:p>
            <a:pPr lvl="1"/>
            <a:r>
              <a:rPr lang="en-US" dirty="0"/>
              <a:t>But as we’ve seen, “firewall” is a very vague term</a:t>
            </a:r>
          </a:p>
          <a:p>
            <a:pPr lvl="1"/>
            <a:r>
              <a:rPr lang="en-US" dirty="0"/>
              <a:t>A firewall is more like a “controller of controls”</a:t>
            </a:r>
          </a:p>
          <a:p>
            <a:r>
              <a:rPr lang="en-US" dirty="0"/>
              <a:t>Firewalls can and do influence all these controls, and more:</a:t>
            </a:r>
          </a:p>
        </p:txBody>
      </p:sp>
      <p:sp>
        <p:nvSpPr>
          <p:cNvPr id="4" name="Content Placeholder 2">
            <a:extLst>
              <a:ext uri="{FF2B5EF4-FFF2-40B4-BE49-F238E27FC236}">
                <a16:creationId xmlns:a16="http://schemas.microsoft.com/office/drawing/2014/main" id="{DEB24A0A-00AC-D9C3-C469-5A315080DFA2}"/>
              </a:ext>
            </a:extLst>
          </p:cNvPr>
          <p:cNvSpPr txBox="1">
            <a:spLocks/>
          </p:cNvSpPr>
          <p:nvPr/>
        </p:nvSpPr>
        <p:spPr>
          <a:xfrm>
            <a:off x="1967768" y="5310022"/>
            <a:ext cx="15773400" cy="4238723"/>
          </a:xfrm>
          <a:prstGeom prst="rect">
            <a:avLst/>
          </a:prstGeom>
        </p:spPr>
        <p:txBody>
          <a:bodyPr vert="horz" lIns="91440" tIns="45720" rIns="91440" bIns="45720" numCol="2" rtlCol="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b="0" i="0" kern="120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b="0" i="0" kern="120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b="0" i="0" kern="120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b="0" i="0" kern="120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b="0" i="0" kern="120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dirty="0"/>
              <a:t>Packet filters (ACLs, rulesets)</a:t>
            </a:r>
          </a:p>
          <a:p>
            <a:r>
              <a:rPr lang="en-US" dirty="0"/>
              <a:t>Application policies</a:t>
            </a:r>
          </a:p>
          <a:p>
            <a:r>
              <a:rPr lang="en-US" dirty="0"/>
              <a:t>Protocol state</a:t>
            </a:r>
          </a:p>
          <a:p>
            <a:r>
              <a:rPr lang="en-US" dirty="0"/>
              <a:t>Traffic logs</a:t>
            </a:r>
          </a:p>
          <a:p>
            <a:r>
              <a:rPr lang="en-US" dirty="0"/>
              <a:t>Physical and virtual location</a:t>
            </a:r>
          </a:p>
          <a:p>
            <a:r>
              <a:rPr lang="en-US" dirty="0"/>
              <a:t>Addresses and ports</a:t>
            </a:r>
          </a:p>
          <a:p>
            <a:r>
              <a:rPr lang="en-US" dirty="0"/>
              <a:t>Remote access </a:t>
            </a:r>
          </a:p>
          <a:p>
            <a:r>
              <a:rPr lang="en-US" dirty="0"/>
              <a:t>Traffic types</a:t>
            </a:r>
          </a:p>
          <a:p>
            <a:r>
              <a:rPr lang="en-US" dirty="0"/>
              <a:t>DNS trickery</a:t>
            </a:r>
          </a:p>
          <a:p>
            <a:r>
              <a:rPr lang="en-US" dirty="0"/>
              <a:t>Availability</a:t>
            </a:r>
          </a:p>
        </p:txBody>
      </p:sp>
    </p:spTree>
    <p:extLst>
      <p:ext uri="{BB962C8B-B14F-4D97-AF65-F5344CB8AC3E}">
        <p14:creationId xmlns:p14="http://schemas.microsoft.com/office/powerpoint/2010/main" val="5077143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D08CFDF-572A-5F46-87F7-21B82AA57384}"/>
              </a:ext>
            </a:extLst>
          </p:cNvPr>
          <p:cNvSpPr/>
          <p:nvPr/>
        </p:nvSpPr>
        <p:spPr>
          <a:xfrm>
            <a:off x="0" y="575733"/>
            <a:ext cx="18288000" cy="9711267"/>
          </a:xfrm>
          <a:prstGeom prst="rect">
            <a:avLst/>
          </a:prstGeom>
          <a:solidFill>
            <a:srgbClr val="EE4C59">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4556D8-54E8-0B46-B06F-9C438FD5D161}"/>
              </a:ext>
            </a:extLst>
          </p:cNvPr>
          <p:cNvSpPr>
            <a:spLocks noGrp="1"/>
          </p:cNvSpPr>
          <p:nvPr>
            <p:ph type="title"/>
          </p:nvPr>
        </p:nvSpPr>
        <p:spPr/>
        <p:txBody>
          <a:bodyPr/>
          <a:lstStyle/>
          <a:p>
            <a:r>
              <a:rPr lang="en-US"/>
              <a:t>Exercise: Find us a </a:t>
            </a:r>
            <a:r>
              <a:rPr lang="en-US" err="1"/>
              <a:t>FinSec</a:t>
            </a:r>
            <a:r>
              <a:rPr lang="en-US"/>
              <a:t> Firewall</a:t>
            </a:r>
          </a:p>
        </p:txBody>
      </p:sp>
      <p:sp>
        <p:nvSpPr>
          <p:cNvPr id="3" name="Content Placeholder 2">
            <a:extLst>
              <a:ext uri="{FF2B5EF4-FFF2-40B4-BE49-F238E27FC236}">
                <a16:creationId xmlns:a16="http://schemas.microsoft.com/office/drawing/2014/main" id="{EAD2B11D-0E02-B145-9F3C-91379F2EF557}"/>
              </a:ext>
            </a:extLst>
          </p:cNvPr>
          <p:cNvSpPr>
            <a:spLocks noGrp="1"/>
          </p:cNvSpPr>
          <p:nvPr>
            <p:ph idx="1"/>
          </p:nvPr>
        </p:nvSpPr>
        <p:spPr/>
        <p:txBody>
          <a:bodyPr>
            <a:normAutofit fontScale="92500" lnSpcReduction="20000"/>
          </a:bodyPr>
          <a:lstStyle/>
          <a:p>
            <a:r>
              <a:rPr lang="en-US"/>
              <a:t>Each table will investigate a firewall from a major vendor.</a:t>
            </a:r>
          </a:p>
          <a:p>
            <a:r>
              <a:rPr lang="en-US"/>
              <a:t>You’re looking to secure a small bank with 1 HQ and 2 branches.</a:t>
            </a:r>
          </a:p>
          <a:p>
            <a:pPr lvl="1"/>
            <a:r>
              <a:rPr lang="en-US"/>
              <a:t>One 1 Gb Internet connection to HQ, shared via Ethernet WAN to branches.</a:t>
            </a:r>
          </a:p>
          <a:p>
            <a:pPr lvl="1"/>
            <a:r>
              <a:rPr lang="en-US"/>
              <a:t>DMZ for public web server.</a:t>
            </a:r>
          </a:p>
          <a:p>
            <a:r>
              <a:rPr lang="en-US"/>
              <a:t>Things you’re concerned with:</a:t>
            </a:r>
          </a:p>
          <a:p>
            <a:pPr lvl="1"/>
            <a:r>
              <a:rPr lang="en-US"/>
              <a:t>Cost (related to the box you choose!)</a:t>
            </a:r>
          </a:p>
          <a:p>
            <a:pPr lvl="1"/>
            <a:r>
              <a:rPr lang="en-US"/>
              <a:t>Ease of use</a:t>
            </a:r>
          </a:p>
          <a:p>
            <a:pPr lvl="1"/>
            <a:r>
              <a:rPr lang="en-US"/>
              <a:t>Comprehensiveness of solution</a:t>
            </a:r>
          </a:p>
          <a:p>
            <a:pPr lvl="2"/>
            <a:r>
              <a:rPr lang="en-US"/>
              <a:t>Types of threats protected against</a:t>
            </a:r>
          </a:p>
          <a:p>
            <a:pPr lvl="2"/>
            <a:r>
              <a:rPr lang="en-US"/>
              <a:t>Ability to reconfigure flexibly</a:t>
            </a:r>
          </a:p>
          <a:p>
            <a:pPr lvl="1"/>
            <a:r>
              <a:rPr lang="en-US"/>
              <a:t>Investment Protection</a:t>
            </a:r>
          </a:p>
          <a:p>
            <a:pPr lvl="2"/>
            <a:r>
              <a:rPr lang="en-US"/>
              <a:t>Cloud readiness</a:t>
            </a:r>
          </a:p>
          <a:p>
            <a:pPr lvl="2"/>
            <a:r>
              <a:rPr lang="en-US"/>
              <a:t>Room to grow/expand</a:t>
            </a:r>
          </a:p>
          <a:p>
            <a:endParaRPr lang="en-US"/>
          </a:p>
        </p:txBody>
      </p:sp>
      <p:sp>
        <p:nvSpPr>
          <p:cNvPr id="6" name="TextBox 5">
            <a:extLst>
              <a:ext uri="{FF2B5EF4-FFF2-40B4-BE49-F238E27FC236}">
                <a16:creationId xmlns:a16="http://schemas.microsoft.com/office/drawing/2014/main" id="{869DE612-848D-6B4C-9B36-92254B1431EF}"/>
              </a:ext>
            </a:extLst>
          </p:cNvPr>
          <p:cNvSpPr txBox="1"/>
          <p:nvPr/>
        </p:nvSpPr>
        <p:spPr>
          <a:xfrm>
            <a:off x="12948558" y="4933213"/>
            <a:ext cx="5029726" cy="4524315"/>
          </a:xfrm>
          <a:prstGeom prst="rect">
            <a:avLst/>
          </a:prstGeom>
          <a:noFill/>
        </p:spPr>
        <p:txBody>
          <a:bodyPr wrap="square" rtlCol="0" anchor="ctr">
            <a:spAutoFit/>
          </a:bodyPr>
          <a:lstStyle/>
          <a:p>
            <a:pPr algn="l"/>
            <a:r>
              <a:rPr lang="en-US" sz="3600" dirty="0">
                <a:solidFill>
                  <a:srgbClr val="FF0000"/>
                </a:solidFill>
              </a:rPr>
              <a:t>Companies to Consider:</a:t>
            </a:r>
          </a:p>
          <a:p>
            <a:pPr algn="l"/>
            <a:endParaRPr lang="en-US" sz="3600" dirty="0">
              <a:solidFill>
                <a:srgbClr val="FF0000"/>
              </a:solidFill>
            </a:endParaRPr>
          </a:p>
          <a:p>
            <a:pPr algn="l"/>
            <a:r>
              <a:rPr lang="en-US" sz="3600" dirty="0">
                <a:solidFill>
                  <a:srgbClr val="FF0000"/>
                </a:solidFill>
              </a:rPr>
              <a:t>1: Fortinet</a:t>
            </a:r>
          </a:p>
          <a:p>
            <a:pPr algn="l"/>
            <a:r>
              <a:rPr lang="en-US" sz="3600" dirty="0">
                <a:solidFill>
                  <a:srgbClr val="FF0000"/>
                </a:solidFill>
              </a:rPr>
              <a:t>2: Palo Alto</a:t>
            </a:r>
          </a:p>
          <a:p>
            <a:pPr algn="l"/>
            <a:r>
              <a:rPr lang="en-US" sz="3600" dirty="0">
                <a:solidFill>
                  <a:srgbClr val="FF0000"/>
                </a:solidFill>
              </a:rPr>
              <a:t>3: SonicWall</a:t>
            </a:r>
          </a:p>
          <a:p>
            <a:pPr algn="l"/>
            <a:r>
              <a:rPr lang="en-US" sz="3600" dirty="0">
                <a:solidFill>
                  <a:srgbClr val="FF0000"/>
                </a:solidFill>
              </a:rPr>
              <a:t>4: Barracuda</a:t>
            </a:r>
          </a:p>
          <a:p>
            <a:pPr algn="l"/>
            <a:r>
              <a:rPr lang="en-US" sz="3600" dirty="0">
                <a:solidFill>
                  <a:srgbClr val="FF0000"/>
                </a:solidFill>
              </a:rPr>
              <a:t>5: Cisco</a:t>
            </a:r>
          </a:p>
          <a:p>
            <a:pPr algn="l"/>
            <a:endParaRPr lang="en-US" sz="3600" dirty="0">
              <a:solidFill>
                <a:srgbClr val="FF0000"/>
              </a:solidFill>
              <a:latin typeface="+mj-lt"/>
            </a:endParaRPr>
          </a:p>
        </p:txBody>
      </p:sp>
    </p:spTree>
    <p:extLst>
      <p:ext uri="{BB962C8B-B14F-4D97-AF65-F5344CB8AC3E}">
        <p14:creationId xmlns:p14="http://schemas.microsoft.com/office/powerpoint/2010/main" val="6294650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C5904-22AE-2C49-81B0-60DFB41E705D}"/>
              </a:ext>
            </a:extLst>
          </p:cNvPr>
          <p:cNvSpPr/>
          <p:nvPr/>
        </p:nvSpPr>
        <p:spPr>
          <a:xfrm>
            <a:off x="0" y="575733"/>
            <a:ext cx="18288000" cy="9711267"/>
          </a:xfrm>
          <a:prstGeom prst="rect">
            <a:avLst/>
          </a:prstGeom>
          <a:solidFill>
            <a:srgbClr val="EE4C59">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4556D8-54E8-0B46-B06F-9C438FD5D161}"/>
              </a:ext>
            </a:extLst>
          </p:cNvPr>
          <p:cNvSpPr>
            <a:spLocks noGrp="1"/>
          </p:cNvSpPr>
          <p:nvPr>
            <p:ph type="title"/>
          </p:nvPr>
        </p:nvSpPr>
        <p:spPr/>
        <p:txBody>
          <a:bodyPr/>
          <a:lstStyle/>
          <a:p>
            <a:r>
              <a:rPr lang="en-US"/>
              <a:t>Exercise: Find us a </a:t>
            </a:r>
            <a:r>
              <a:rPr lang="en-US" err="1"/>
              <a:t>FinSec</a:t>
            </a:r>
            <a:r>
              <a:rPr lang="en-US"/>
              <a:t> Firewall (cont.)</a:t>
            </a:r>
          </a:p>
        </p:txBody>
      </p:sp>
      <p:sp>
        <p:nvSpPr>
          <p:cNvPr id="3" name="Content Placeholder 2">
            <a:extLst>
              <a:ext uri="{FF2B5EF4-FFF2-40B4-BE49-F238E27FC236}">
                <a16:creationId xmlns:a16="http://schemas.microsoft.com/office/drawing/2014/main" id="{EAD2B11D-0E02-B145-9F3C-91379F2EF557}"/>
              </a:ext>
            </a:extLst>
          </p:cNvPr>
          <p:cNvSpPr>
            <a:spLocks noGrp="1"/>
          </p:cNvSpPr>
          <p:nvPr>
            <p:ph idx="1"/>
          </p:nvPr>
        </p:nvSpPr>
        <p:spPr>
          <a:xfrm>
            <a:off x="1485902" y="2171701"/>
            <a:ext cx="10556941" cy="7658100"/>
          </a:xfrm>
        </p:spPr>
        <p:txBody>
          <a:bodyPr>
            <a:normAutofit lnSpcReduction="10000"/>
          </a:bodyPr>
          <a:lstStyle/>
          <a:p>
            <a:r>
              <a:rPr lang="en-US" dirty="0"/>
              <a:t>Questions to ask:</a:t>
            </a:r>
          </a:p>
          <a:p>
            <a:pPr lvl="1"/>
            <a:r>
              <a:rPr lang="en-US" dirty="0"/>
              <a:t>Is this solution a firewall? UTM? NGFW? Something else?</a:t>
            </a:r>
          </a:p>
          <a:p>
            <a:pPr lvl="1"/>
            <a:r>
              <a:rPr lang="en-US" dirty="0"/>
              <a:t>Is it an appliance? Is there a virtual appliance available for the cloud?</a:t>
            </a:r>
          </a:p>
          <a:p>
            <a:pPr lvl="1"/>
            <a:r>
              <a:rPr lang="en-US" dirty="0"/>
              <a:t>Is there a service associated with it to identify threats and update a threat database?</a:t>
            </a:r>
          </a:p>
          <a:p>
            <a:pPr lvl="1"/>
            <a:r>
              <a:rPr lang="en-US" dirty="0"/>
              <a:t>Does this manufacturer identify Financial entities or FinTech as a target vertical?</a:t>
            </a:r>
          </a:p>
          <a:p>
            <a:pPr lvl="1"/>
            <a:r>
              <a:rPr lang="en-US" dirty="0"/>
              <a:t>Do they have specific financial industry solutions available?</a:t>
            </a:r>
          </a:p>
          <a:p>
            <a:pPr lvl="1"/>
            <a:r>
              <a:rPr lang="en-US" dirty="0"/>
              <a:t>Are there case studies or other documents available in the financial area?</a:t>
            </a:r>
          </a:p>
          <a:p>
            <a:pPr lvl="1"/>
            <a:r>
              <a:rPr lang="en-US" dirty="0"/>
              <a:t>Is there anything else of interest to banks?</a:t>
            </a:r>
          </a:p>
          <a:p>
            <a:endParaRPr lang="en-US" dirty="0"/>
          </a:p>
        </p:txBody>
      </p:sp>
      <p:sp>
        <p:nvSpPr>
          <p:cNvPr id="4" name="TextBox 3">
            <a:extLst>
              <a:ext uri="{FF2B5EF4-FFF2-40B4-BE49-F238E27FC236}">
                <a16:creationId xmlns:a16="http://schemas.microsoft.com/office/drawing/2014/main" id="{1342E789-986D-2346-9A71-CD72684827AB}"/>
              </a:ext>
            </a:extLst>
          </p:cNvPr>
          <p:cNvSpPr txBox="1"/>
          <p:nvPr/>
        </p:nvSpPr>
        <p:spPr>
          <a:xfrm>
            <a:off x="12719958" y="4933213"/>
            <a:ext cx="5258326" cy="4524315"/>
          </a:xfrm>
          <a:prstGeom prst="rect">
            <a:avLst/>
          </a:prstGeom>
          <a:noFill/>
        </p:spPr>
        <p:txBody>
          <a:bodyPr wrap="square" rtlCol="0" anchor="ctr">
            <a:spAutoFit/>
          </a:bodyPr>
          <a:lstStyle/>
          <a:p>
            <a:pPr algn="l"/>
            <a:r>
              <a:rPr lang="en-US" sz="3600" dirty="0">
                <a:solidFill>
                  <a:srgbClr val="FF0000"/>
                </a:solidFill>
              </a:rPr>
              <a:t>Companies to Consider:</a:t>
            </a:r>
          </a:p>
          <a:p>
            <a:pPr algn="l"/>
            <a:endParaRPr lang="en-US" sz="3600" dirty="0">
              <a:solidFill>
                <a:srgbClr val="FF0000"/>
              </a:solidFill>
            </a:endParaRPr>
          </a:p>
          <a:p>
            <a:pPr algn="l"/>
            <a:r>
              <a:rPr lang="en-US" sz="3600" dirty="0">
                <a:solidFill>
                  <a:srgbClr val="FF0000"/>
                </a:solidFill>
              </a:rPr>
              <a:t>1: Fortinet</a:t>
            </a:r>
          </a:p>
          <a:p>
            <a:pPr algn="l"/>
            <a:r>
              <a:rPr lang="en-US" sz="3600" dirty="0">
                <a:solidFill>
                  <a:srgbClr val="FF0000"/>
                </a:solidFill>
              </a:rPr>
              <a:t>2: Palo Alto</a:t>
            </a:r>
          </a:p>
          <a:p>
            <a:pPr algn="l"/>
            <a:r>
              <a:rPr lang="en-US" sz="3600" dirty="0">
                <a:solidFill>
                  <a:srgbClr val="FF0000"/>
                </a:solidFill>
              </a:rPr>
              <a:t>3: SonicWall</a:t>
            </a:r>
          </a:p>
          <a:p>
            <a:pPr algn="l"/>
            <a:r>
              <a:rPr lang="en-US" sz="3600" dirty="0">
                <a:solidFill>
                  <a:srgbClr val="FF0000"/>
                </a:solidFill>
              </a:rPr>
              <a:t>4: Barracuda</a:t>
            </a:r>
          </a:p>
          <a:p>
            <a:pPr algn="l"/>
            <a:r>
              <a:rPr lang="en-US" sz="3600" dirty="0">
                <a:solidFill>
                  <a:srgbClr val="FF0000"/>
                </a:solidFill>
              </a:rPr>
              <a:t>5: Cisco</a:t>
            </a:r>
          </a:p>
          <a:p>
            <a:pPr algn="l"/>
            <a:endParaRPr lang="en-US" sz="3600" dirty="0">
              <a:solidFill>
                <a:srgbClr val="FF0000"/>
              </a:solidFill>
              <a:latin typeface="+mj-lt"/>
            </a:endParaRPr>
          </a:p>
        </p:txBody>
      </p:sp>
    </p:spTree>
    <p:extLst>
      <p:ext uri="{BB962C8B-B14F-4D97-AF65-F5344CB8AC3E}">
        <p14:creationId xmlns:p14="http://schemas.microsoft.com/office/powerpoint/2010/main" val="34354331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A4EEC9-6478-014E-9A00-8A6DF3F75505}"/>
              </a:ext>
            </a:extLst>
          </p:cNvPr>
          <p:cNvSpPr/>
          <p:nvPr/>
        </p:nvSpPr>
        <p:spPr>
          <a:xfrm>
            <a:off x="0" y="575733"/>
            <a:ext cx="18288000" cy="9711267"/>
          </a:xfrm>
          <a:prstGeom prst="rect">
            <a:avLst/>
          </a:prstGeom>
          <a:solidFill>
            <a:srgbClr val="EE4C59">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345E3A-9EAE-DB48-92FE-C47F161746EA}"/>
              </a:ext>
            </a:extLst>
          </p:cNvPr>
          <p:cNvSpPr>
            <a:spLocks noGrp="1"/>
          </p:cNvSpPr>
          <p:nvPr>
            <p:ph type="title"/>
          </p:nvPr>
        </p:nvSpPr>
        <p:spPr/>
        <p:txBody>
          <a:bodyPr/>
          <a:lstStyle/>
          <a:p>
            <a:r>
              <a:rPr lang="en-US" dirty="0"/>
              <a:t>Exercise Debrief</a:t>
            </a:r>
          </a:p>
        </p:txBody>
      </p:sp>
      <p:sp>
        <p:nvSpPr>
          <p:cNvPr id="3" name="Content Placeholder 2">
            <a:extLst>
              <a:ext uri="{FF2B5EF4-FFF2-40B4-BE49-F238E27FC236}">
                <a16:creationId xmlns:a16="http://schemas.microsoft.com/office/drawing/2014/main" id="{E6A3C1B1-2011-AE43-ADAA-34F1EFBBE7B2}"/>
              </a:ext>
            </a:extLst>
          </p:cNvPr>
          <p:cNvSpPr>
            <a:spLocks noGrp="1"/>
          </p:cNvSpPr>
          <p:nvPr>
            <p:ph idx="1"/>
          </p:nvPr>
        </p:nvSpPr>
        <p:spPr>
          <a:xfrm>
            <a:off x="1257300" y="2193130"/>
            <a:ext cx="16255448" cy="7726121"/>
          </a:xfrm>
        </p:spPr>
        <p:txBody>
          <a:bodyPr>
            <a:normAutofit fontScale="92500" lnSpcReduction="10000"/>
          </a:bodyPr>
          <a:lstStyle/>
          <a:p>
            <a:pPr marL="0" indent="0">
              <a:buNone/>
            </a:pPr>
            <a:r>
              <a:rPr lang="en-US" dirty="0"/>
              <a:t>Make a single slide that reviews:</a:t>
            </a:r>
          </a:p>
          <a:p>
            <a:pPr marL="0" indent="0">
              <a:buNone/>
            </a:pPr>
            <a:endParaRPr lang="en-US" dirty="0"/>
          </a:p>
          <a:p>
            <a:r>
              <a:rPr lang="en-US" dirty="0"/>
              <a:t>Pros and cons of the company, platform, approach, product?</a:t>
            </a:r>
          </a:p>
          <a:p>
            <a:r>
              <a:rPr lang="en-US" dirty="0"/>
              <a:t>Ideas about the changes required to implement it?</a:t>
            </a:r>
          </a:p>
          <a:p>
            <a:r>
              <a:rPr lang="en-US" dirty="0"/>
              <a:t>Plans for maintenance and upkeep?</a:t>
            </a:r>
          </a:p>
          <a:p>
            <a:r>
              <a:rPr lang="en-US" dirty="0"/>
              <a:t>Thoughts about what else should be considered to keep the bank network safe? Did you feel there were important things missing?</a:t>
            </a:r>
          </a:p>
          <a:p>
            <a:r>
              <a:rPr lang="en-US" dirty="0"/>
              <a:t>Other considerations or thoughts?</a:t>
            </a:r>
          </a:p>
          <a:p>
            <a:endParaRPr lang="en-US" dirty="0"/>
          </a:p>
          <a:p>
            <a:pPr marL="0" indent="0">
              <a:buNone/>
            </a:pPr>
            <a:r>
              <a:rPr lang="en-US" dirty="0"/>
              <a:t>No pressure here, the “slide” is just a suggestion. I just would like someone from each team to review what you thought about the assigned platform.</a:t>
            </a:r>
          </a:p>
        </p:txBody>
      </p:sp>
    </p:spTree>
    <p:extLst>
      <p:ext uri="{BB962C8B-B14F-4D97-AF65-F5344CB8AC3E}">
        <p14:creationId xmlns:p14="http://schemas.microsoft.com/office/powerpoint/2010/main" val="34310088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a:t>Network Vulnerabilities and Attacks</a:t>
            </a:r>
          </a:p>
        </p:txBody>
      </p:sp>
      <p:sp>
        <p:nvSpPr>
          <p:cNvPr id="8" name="Subtitle 7"/>
          <p:cNvSpPr>
            <a:spLocks noGrp="1"/>
          </p:cNvSpPr>
          <p:nvPr>
            <p:ph type="subTitle" idx="1"/>
          </p:nvPr>
        </p:nvSpPr>
        <p:spPr/>
        <p:txBody>
          <a:bodyPr/>
          <a:lstStyle/>
          <a:p>
            <a:r>
              <a:rPr lang="en-US"/>
              <a:t>Chapter 4</a:t>
            </a:r>
          </a:p>
        </p:txBody>
      </p:sp>
    </p:spTree>
    <p:custDataLst>
      <p:tags r:id="rId1"/>
    </p:custDataLst>
    <p:extLst>
      <p:ext uri="{BB962C8B-B14F-4D97-AF65-F5344CB8AC3E}">
        <p14:creationId xmlns:p14="http://schemas.microsoft.com/office/powerpoint/2010/main" val="20713696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87D0C-7E11-B842-8F2B-4D4936BE5756}"/>
              </a:ext>
            </a:extLst>
          </p:cNvPr>
          <p:cNvSpPr>
            <a:spLocks noGrp="1"/>
          </p:cNvSpPr>
          <p:nvPr>
            <p:ph type="title"/>
          </p:nvPr>
        </p:nvSpPr>
        <p:spPr/>
        <p:txBody>
          <a:bodyPr/>
          <a:lstStyle/>
          <a:p>
            <a:r>
              <a:rPr lang="en-US"/>
              <a:t>Objectives</a:t>
            </a:r>
          </a:p>
        </p:txBody>
      </p:sp>
      <p:sp>
        <p:nvSpPr>
          <p:cNvPr id="3" name="Content Placeholder 2">
            <a:extLst>
              <a:ext uri="{FF2B5EF4-FFF2-40B4-BE49-F238E27FC236}">
                <a16:creationId xmlns:a16="http://schemas.microsoft.com/office/drawing/2014/main" id="{6ADE8845-8A58-4249-933A-A4A4F65FA7E5}"/>
              </a:ext>
            </a:extLst>
          </p:cNvPr>
          <p:cNvSpPr>
            <a:spLocks noGrp="1"/>
          </p:cNvSpPr>
          <p:nvPr>
            <p:ph idx="1"/>
          </p:nvPr>
        </p:nvSpPr>
        <p:spPr>
          <a:xfrm>
            <a:off x="2628902" y="2696135"/>
            <a:ext cx="10744200" cy="5600700"/>
          </a:xfrm>
        </p:spPr>
        <p:txBody>
          <a:bodyPr/>
          <a:lstStyle/>
          <a:p>
            <a:r>
              <a:rPr lang="en-US"/>
              <a:t>Understand some types of network vulnerabilities. </a:t>
            </a:r>
          </a:p>
          <a:p>
            <a:r>
              <a:rPr lang="en-US"/>
              <a:t>Understand a few of the ways networks are used to attack businesses and systems.</a:t>
            </a:r>
          </a:p>
        </p:txBody>
      </p:sp>
    </p:spTree>
    <p:extLst>
      <p:ext uri="{BB962C8B-B14F-4D97-AF65-F5344CB8AC3E}">
        <p14:creationId xmlns:p14="http://schemas.microsoft.com/office/powerpoint/2010/main" val="40057852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4A01B-AF5D-1446-92D1-CC3F01F2E4C0}"/>
              </a:ext>
            </a:extLst>
          </p:cNvPr>
          <p:cNvSpPr>
            <a:spLocks noGrp="1"/>
          </p:cNvSpPr>
          <p:nvPr>
            <p:ph type="title"/>
          </p:nvPr>
        </p:nvSpPr>
        <p:spPr/>
        <p:txBody>
          <a:bodyPr/>
          <a:lstStyle/>
          <a:p>
            <a:r>
              <a:rPr lang="en-US"/>
              <a:t>Types of Network-centric Attacks</a:t>
            </a:r>
          </a:p>
        </p:txBody>
      </p:sp>
      <p:graphicFrame>
        <p:nvGraphicFramePr>
          <p:cNvPr id="4" name="Table 3">
            <a:extLst>
              <a:ext uri="{FF2B5EF4-FFF2-40B4-BE49-F238E27FC236}">
                <a16:creationId xmlns:a16="http://schemas.microsoft.com/office/drawing/2014/main" id="{A4841ACD-78C2-0F42-9D9F-E1D5A5F03CA6}"/>
              </a:ext>
            </a:extLst>
          </p:cNvPr>
          <p:cNvGraphicFramePr>
            <a:graphicFrameLocks noGrp="1"/>
          </p:cNvGraphicFramePr>
          <p:nvPr>
            <p:extLst>
              <p:ext uri="{D42A27DB-BD31-4B8C-83A1-F6EECF244321}">
                <p14:modId xmlns:p14="http://schemas.microsoft.com/office/powerpoint/2010/main" val="182729233"/>
              </p:ext>
            </p:extLst>
          </p:nvPr>
        </p:nvGraphicFramePr>
        <p:xfrm>
          <a:off x="8942295" y="1857864"/>
          <a:ext cx="8955740" cy="8071170"/>
        </p:xfrm>
        <a:graphic>
          <a:graphicData uri="http://schemas.openxmlformats.org/drawingml/2006/table">
            <a:tbl>
              <a:tblPr firstRow="1" bandRow="1">
                <a:tableStyleId>{8A107856-5554-42FB-B03E-39F5DBC370BA}</a:tableStyleId>
              </a:tblPr>
              <a:tblGrid>
                <a:gridCol w="3450766">
                  <a:extLst>
                    <a:ext uri="{9D8B030D-6E8A-4147-A177-3AD203B41FA5}">
                      <a16:colId xmlns:a16="http://schemas.microsoft.com/office/drawing/2014/main" val="2102195532"/>
                    </a:ext>
                  </a:extLst>
                </a:gridCol>
                <a:gridCol w="5504974">
                  <a:extLst>
                    <a:ext uri="{9D8B030D-6E8A-4147-A177-3AD203B41FA5}">
                      <a16:colId xmlns:a16="http://schemas.microsoft.com/office/drawing/2014/main" val="221601036"/>
                    </a:ext>
                  </a:extLst>
                </a:gridCol>
              </a:tblGrid>
              <a:tr h="821754">
                <a:tc>
                  <a:txBody>
                    <a:bodyPr/>
                    <a:lstStyle/>
                    <a:p>
                      <a:pPr algn="l" hangingPunct="0"/>
                      <a:r>
                        <a:rPr lang="en-US" sz="3200"/>
                        <a:t>Attack</a:t>
                      </a:r>
                    </a:p>
                  </a:txBody>
                  <a:tcPr marL="137160" marR="137160" marT="68580" marB="68580"/>
                </a:tc>
                <a:tc>
                  <a:txBody>
                    <a:bodyPr/>
                    <a:lstStyle/>
                    <a:p>
                      <a:pPr algn="l" hangingPunct="0"/>
                      <a:r>
                        <a:rPr lang="en-US" sz="3200"/>
                        <a:t>Countermeasures</a:t>
                      </a:r>
                    </a:p>
                  </a:txBody>
                  <a:tcPr marL="137160" marR="137160" marT="68580" marB="68580"/>
                </a:tc>
                <a:extLst>
                  <a:ext uri="{0D108BD9-81ED-4DB2-BD59-A6C34878D82A}">
                    <a16:rowId xmlns:a16="http://schemas.microsoft.com/office/drawing/2014/main" val="3627838443"/>
                  </a:ext>
                </a:extLst>
              </a:tr>
              <a:tr h="821754">
                <a:tc>
                  <a: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3200"/>
                        <a:t>Man-in-the-middle (</a:t>
                      </a:r>
                      <a:r>
                        <a:rPr lang="en-US" sz="3200" err="1"/>
                        <a:t>MitM</a:t>
                      </a:r>
                      <a:r>
                        <a:rPr lang="en-US" sz="3200"/>
                        <a:t>) attacks</a:t>
                      </a:r>
                    </a:p>
                  </a:txBody>
                  <a:tcPr marL="137160" marR="137160" marT="68580" marB="68580"/>
                </a:tc>
                <a:tc>
                  <a:txBody>
                    <a:bodyPr/>
                    <a:lstStyle/>
                    <a:p>
                      <a:pPr algn="l" hangingPunct="0"/>
                      <a:r>
                        <a:rPr lang="en-US" sz="3200"/>
                        <a:t>Certificates, Hashing.</a:t>
                      </a:r>
                    </a:p>
                  </a:txBody>
                  <a:tcPr marL="137160" marR="137160" marT="68580" marB="68580"/>
                </a:tc>
                <a:extLst>
                  <a:ext uri="{0D108BD9-81ED-4DB2-BD59-A6C34878D82A}">
                    <a16:rowId xmlns:a16="http://schemas.microsoft.com/office/drawing/2014/main" val="881098034"/>
                  </a:ext>
                </a:extLst>
              </a:tr>
              <a:tr h="821754">
                <a:tc>
                  <a: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3200"/>
                        <a:t>Phishing and spear phishing</a:t>
                      </a:r>
                    </a:p>
                  </a:txBody>
                  <a:tcPr marL="137160" marR="137160" marT="68580" marB="68580"/>
                </a:tc>
                <a:tc>
                  <a:txBody>
                    <a:bodyPr/>
                    <a:lstStyle/>
                    <a:p>
                      <a:pPr algn="l" hangingPunct="0"/>
                      <a:r>
                        <a:rPr lang="en-US" sz="3200"/>
                        <a:t>Education, Sandboxing.</a:t>
                      </a:r>
                    </a:p>
                  </a:txBody>
                  <a:tcPr marL="137160" marR="137160" marT="68580" marB="68580"/>
                </a:tc>
                <a:extLst>
                  <a:ext uri="{0D108BD9-81ED-4DB2-BD59-A6C34878D82A}">
                    <a16:rowId xmlns:a16="http://schemas.microsoft.com/office/drawing/2014/main" val="4221897486"/>
                  </a:ext>
                </a:extLst>
              </a:tr>
              <a:tr h="821754">
                <a:tc>
                  <a: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3200"/>
                        <a:t>Malware</a:t>
                      </a:r>
                    </a:p>
                  </a:txBody>
                  <a:tcPr marL="137160" marR="137160" marT="68580" marB="68580"/>
                </a:tc>
                <a:tc>
                  <a:txBody>
                    <a:bodyPr/>
                    <a:lstStyle/>
                    <a:p>
                      <a:pPr algn="l" hangingPunct="0"/>
                      <a:r>
                        <a:rPr lang="en-US" sz="3200"/>
                        <a:t>Anti-virus software, UTM.</a:t>
                      </a:r>
                    </a:p>
                  </a:txBody>
                  <a:tcPr marL="137160" marR="137160" marT="68580" marB="68580"/>
                </a:tc>
                <a:extLst>
                  <a:ext uri="{0D108BD9-81ED-4DB2-BD59-A6C34878D82A}">
                    <a16:rowId xmlns:a16="http://schemas.microsoft.com/office/drawing/2014/main" val="1521552225"/>
                  </a:ext>
                </a:extLst>
              </a:tr>
              <a:tr h="821754">
                <a:tc>
                  <a: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3200"/>
                        <a:t>Brute-force hacking</a:t>
                      </a:r>
                    </a:p>
                  </a:txBody>
                  <a:tcPr marL="137160" marR="137160" marT="68580" marB="68580"/>
                </a:tc>
                <a:tc>
                  <a:txBody>
                    <a:bodyPr/>
                    <a:lstStyle/>
                    <a:p>
                      <a:pPr algn="l" hangingPunct="0"/>
                      <a:r>
                        <a:rPr lang="en-US" sz="3200"/>
                        <a:t>Firewalls, whitelisting.</a:t>
                      </a:r>
                    </a:p>
                  </a:txBody>
                  <a:tcPr marL="137160" marR="137160" marT="68580" marB="68580"/>
                </a:tc>
                <a:extLst>
                  <a:ext uri="{0D108BD9-81ED-4DB2-BD59-A6C34878D82A}">
                    <a16:rowId xmlns:a16="http://schemas.microsoft.com/office/drawing/2014/main" val="2566290347"/>
                  </a:ext>
                </a:extLst>
              </a:tr>
              <a:tr h="510395">
                <a:tc>
                  <a:txBody>
                    <a:bodyPr/>
                    <a:lstStyle/>
                    <a:p>
                      <a:pPr algn="l" hangingPunct="0"/>
                      <a:r>
                        <a:rPr lang="en-US" sz="3200"/>
                        <a:t>Eavesdropping</a:t>
                      </a:r>
                    </a:p>
                  </a:txBody>
                  <a:tcPr marL="137160" marR="137160" marT="68580" marB="68580"/>
                </a:tc>
                <a:tc>
                  <a:txBody>
                    <a:bodyPr/>
                    <a:lstStyle/>
                    <a:p>
                      <a:pPr algn="l" hangingPunct="0"/>
                      <a:r>
                        <a:rPr lang="en-US" sz="3200"/>
                        <a:t>Encryption.</a:t>
                      </a:r>
                    </a:p>
                  </a:txBody>
                  <a:tcPr marL="137160" marR="137160" marT="68580" marB="68580"/>
                </a:tc>
                <a:extLst>
                  <a:ext uri="{0D108BD9-81ED-4DB2-BD59-A6C34878D82A}">
                    <a16:rowId xmlns:a16="http://schemas.microsoft.com/office/drawing/2014/main" val="954246824"/>
                  </a:ext>
                </a:extLst>
              </a:tr>
              <a:tr h="821754">
                <a:tc>
                  <a: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3200"/>
                        <a:t>Drive-by Attacks</a:t>
                      </a:r>
                    </a:p>
                  </a:txBody>
                  <a:tcPr marL="137160" marR="137160" marT="68580" marB="68580"/>
                </a:tc>
                <a:tc>
                  <a:txBody>
                    <a:bodyPr/>
                    <a:lstStyle/>
                    <a:p>
                      <a:pPr algn="l" hangingPunct="0"/>
                      <a:r>
                        <a:rPr lang="en-US" sz="3200"/>
                        <a:t>Site patching, UTM.</a:t>
                      </a:r>
                    </a:p>
                  </a:txBody>
                  <a:tcPr marL="137160" marR="137160" marT="68580" marB="68580"/>
                </a:tc>
                <a:extLst>
                  <a:ext uri="{0D108BD9-81ED-4DB2-BD59-A6C34878D82A}">
                    <a16:rowId xmlns:a16="http://schemas.microsoft.com/office/drawing/2014/main" val="3772007546"/>
                  </a:ext>
                </a:extLst>
              </a:tr>
              <a:tr h="821754">
                <a:tc>
                  <a: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3200"/>
                        <a:t>Password Attacks</a:t>
                      </a:r>
                    </a:p>
                  </a:txBody>
                  <a:tcPr marL="137160" marR="137160" marT="68580" marB="68580"/>
                </a:tc>
                <a:tc>
                  <a:txBody>
                    <a:bodyPr/>
                    <a:lstStyle/>
                    <a:p>
                      <a:pPr algn="l" hangingPunct="0"/>
                      <a:r>
                        <a:rPr lang="en-US" sz="3200"/>
                        <a:t>2FA, password policies.</a:t>
                      </a:r>
                    </a:p>
                  </a:txBody>
                  <a:tcPr marL="137160" marR="137160" marT="68580" marB="68580"/>
                </a:tc>
                <a:extLst>
                  <a:ext uri="{0D108BD9-81ED-4DB2-BD59-A6C34878D82A}">
                    <a16:rowId xmlns:a16="http://schemas.microsoft.com/office/drawing/2014/main" val="1535737817"/>
                  </a:ext>
                </a:extLst>
              </a:tr>
              <a:tr h="821754">
                <a:tc>
                  <a: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3200"/>
                        <a:t>Denial of Service</a:t>
                      </a:r>
                    </a:p>
                  </a:txBody>
                  <a:tcPr marL="137160" marR="137160" marT="68580" marB="68580"/>
                </a:tc>
                <a:tc>
                  <a:txBody>
                    <a:bodyPr/>
                    <a:lstStyle/>
                    <a:p>
                      <a:pPr algn="l" hangingPunct="0"/>
                      <a:r>
                        <a:rPr lang="en-US" sz="3200"/>
                        <a:t>Firewalls (Next chapter!)</a:t>
                      </a:r>
                    </a:p>
                  </a:txBody>
                  <a:tcPr marL="137160" marR="137160" marT="68580" marB="68580"/>
                </a:tc>
                <a:extLst>
                  <a:ext uri="{0D108BD9-81ED-4DB2-BD59-A6C34878D82A}">
                    <a16:rowId xmlns:a16="http://schemas.microsoft.com/office/drawing/2014/main" val="305551384"/>
                  </a:ext>
                </a:extLst>
              </a:tr>
            </a:tbl>
          </a:graphicData>
        </a:graphic>
      </p:graphicFrame>
      <p:sp>
        <p:nvSpPr>
          <p:cNvPr id="6" name="Content Placeholder 5">
            <a:extLst>
              <a:ext uri="{FF2B5EF4-FFF2-40B4-BE49-F238E27FC236}">
                <a16:creationId xmlns:a16="http://schemas.microsoft.com/office/drawing/2014/main" id="{D96A4AF8-CBFE-3744-BCC1-1BBBAF72D138}"/>
              </a:ext>
            </a:extLst>
          </p:cNvPr>
          <p:cNvSpPr>
            <a:spLocks noGrp="1"/>
          </p:cNvSpPr>
          <p:nvPr>
            <p:ph idx="1"/>
          </p:nvPr>
        </p:nvSpPr>
        <p:spPr>
          <a:xfrm>
            <a:off x="389965" y="1992334"/>
            <a:ext cx="8404411" cy="7429500"/>
          </a:xfrm>
        </p:spPr>
        <p:txBody>
          <a:bodyPr>
            <a:normAutofit lnSpcReduction="10000"/>
          </a:bodyPr>
          <a:lstStyle/>
          <a:p>
            <a:r>
              <a:rPr lang="en-US" sz="2800"/>
              <a:t>There are many ways to attack a network resource.</a:t>
            </a:r>
          </a:p>
          <a:p>
            <a:r>
              <a:rPr lang="en-US" sz="2800"/>
              <a:t>Firewalls can help with some, but not all of the problem.</a:t>
            </a:r>
          </a:p>
          <a:p>
            <a:r>
              <a:rPr lang="en-US" sz="2800"/>
              <a:t>We concentrate on DoS and DDoS because they are:</a:t>
            </a:r>
          </a:p>
          <a:p>
            <a:pPr lvl="1"/>
            <a:r>
              <a:rPr lang="en-US" sz="2800"/>
              <a:t>Very common.</a:t>
            </a:r>
          </a:p>
          <a:p>
            <a:pPr lvl="1"/>
            <a:r>
              <a:rPr lang="en-US" sz="2800"/>
              <a:t>Network-centric.</a:t>
            </a:r>
          </a:p>
          <a:p>
            <a:pPr lvl="1"/>
            <a:r>
              <a:rPr lang="en-US" sz="2800"/>
              <a:t>Easy to execute.</a:t>
            </a:r>
          </a:p>
          <a:p>
            <a:pPr lvl="1"/>
            <a:r>
              <a:rPr lang="en-US" sz="2800"/>
              <a:t>Firewall-addressable.</a:t>
            </a:r>
          </a:p>
          <a:p>
            <a:pPr lvl="1"/>
            <a:r>
              <a:rPr lang="en-US" sz="2800"/>
              <a:t>Applicable to banks and</a:t>
            </a:r>
            <a:br>
              <a:rPr lang="en-US" sz="2800"/>
            </a:br>
            <a:r>
              <a:rPr lang="en-US" sz="2800"/>
              <a:t>financial institutions.</a:t>
            </a:r>
          </a:p>
          <a:p>
            <a:r>
              <a:rPr lang="en-US" sz="2800"/>
              <a:t>But the other types are</a:t>
            </a:r>
            <a:br>
              <a:rPr lang="en-US" sz="2800"/>
            </a:br>
            <a:r>
              <a:rPr lang="en-US" sz="2800"/>
              <a:t>worth some discussion.</a:t>
            </a:r>
          </a:p>
          <a:p>
            <a:r>
              <a:rPr lang="en-US" sz="2800"/>
              <a:t>Many attacks combine</a:t>
            </a:r>
            <a:br>
              <a:rPr lang="en-US" sz="2800"/>
            </a:br>
            <a:r>
              <a:rPr lang="en-US" sz="2800"/>
              <a:t>methods.</a:t>
            </a:r>
          </a:p>
        </p:txBody>
      </p:sp>
    </p:spTree>
    <p:extLst>
      <p:ext uri="{BB962C8B-B14F-4D97-AF65-F5344CB8AC3E}">
        <p14:creationId xmlns:p14="http://schemas.microsoft.com/office/powerpoint/2010/main" val="38234561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53A58-4F89-BB45-BDF4-548589DF1DB3}"/>
              </a:ext>
            </a:extLst>
          </p:cNvPr>
          <p:cNvSpPr>
            <a:spLocks noGrp="1"/>
          </p:cNvSpPr>
          <p:nvPr>
            <p:ph type="title"/>
          </p:nvPr>
        </p:nvSpPr>
        <p:spPr/>
        <p:txBody>
          <a:bodyPr/>
          <a:lstStyle/>
          <a:p>
            <a:r>
              <a:rPr lang="en-US" dirty="0"/>
              <a:t>Machine-in-the-middle attacks (MitM)</a:t>
            </a:r>
          </a:p>
        </p:txBody>
      </p:sp>
      <p:sp>
        <p:nvSpPr>
          <p:cNvPr id="3" name="Content Placeholder 2">
            <a:extLst>
              <a:ext uri="{FF2B5EF4-FFF2-40B4-BE49-F238E27FC236}">
                <a16:creationId xmlns:a16="http://schemas.microsoft.com/office/drawing/2014/main" id="{B0CEC7CF-3730-F94D-8CDE-B040BA10EED2}"/>
              </a:ext>
            </a:extLst>
          </p:cNvPr>
          <p:cNvSpPr>
            <a:spLocks noGrp="1"/>
          </p:cNvSpPr>
          <p:nvPr>
            <p:ph idx="1"/>
          </p:nvPr>
        </p:nvSpPr>
        <p:spPr/>
        <p:txBody>
          <a:bodyPr>
            <a:normAutofit fontScale="85000" lnSpcReduction="20000"/>
          </a:bodyPr>
          <a:lstStyle/>
          <a:p>
            <a:r>
              <a:rPr lang="en-US"/>
              <a:t>When a malefactor inserts themselves between two endpoints.</a:t>
            </a:r>
          </a:p>
          <a:p>
            <a:pPr lvl="1"/>
            <a:r>
              <a:rPr lang="en-US"/>
              <a:t>Usually two users or a client and server.</a:t>
            </a:r>
          </a:p>
          <a:p>
            <a:pPr lvl="1"/>
            <a:endParaRPr lang="en-US"/>
          </a:p>
          <a:p>
            <a:endParaRPr lang="en-US"/>
          </a:p>
          <a:p>
            <a:endParaRPr lang="en-US"/>
          </a:p>
          <a:p>
            <a:endParaRPr lang="en-US"/>
          </a:p>
          <a:p>
            <a:endParaRPr lang="en-US"/>
          </a:p>
          <a:p>
            <a:r>
              <a:rPr lang="en-US"/>
              <a:t>Requires interception of traffic and potentially redirection of session.</a:t>
            </a:r>
          </a:p>
          <a:p>
            <a:r>
              <a:rPr lang="en-US"/>
              <a:t>Hijacking can occur in real time or later (so-called “replay” attack.)</a:t>
            </a:r>
          </a:p>
          <a:p>
            <a:r>
              <a:rPr lang="en-US"/>
              <a:t>UTM firewalls, especially with AI, can identify </a:t>
            </a:r>
            <a:r>
              <a:rPr lang="en-US" err="1"/>
              <a:t>MitM</a:t>
            </a:r>
            <a:r>
              <a:rPr lang="en-US"/>
              <a:t> attacks, but the best defense is solid and persistent user authentication, which requires:</a:t>
            </a:r>
          </a:p>
          <a:p>
            <a:pPr lvl="1"/>
            <a:r>
              <a:rPr lang="en-US"/>
              <a:t>Certificates.</a:t>
            </a:r>
          </a:p>
          <a:p>
            <a:pPr lvl="1"/>
            <a:r>
              <a:rPr lang="en-US"/>
              <a:t>End-to-end Encryption</a:t>
            </a:r>
          </a:p>
          <a:p>
            <a:pPr lvl="1"/>
            <a:endParaRPr lang="en-US"/>
          </a:p>
        </p:txBody>
      </p:sp>
      <p:pic>
        <p:nvPicPr>
          <p:cNvPr id="5" name="Picture 4">
            <a:extLst>
              <a:ext uri="{FF2B5EF4-FFF2-40B4-BE49-F238E27FC236}">
                <a16:creationId xmlns:a16="http://schemas.microsoft.com/office/drawing/2014/main" id="{1C51E83C-12FF-704B-8F16-44B5A6DB36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64718" y="3715322"/>
            <a:ext cx="2400300" cy="1800225"/>
          </a:xfrm>
          <a:prstGeom prst="rect">
            <a:avLst/>
          </a:prstGeom>
        </p:spPr>
      </p:pic>
      <p:pic>
        <p:nvPicPr>
          <p:cNvPr id="7" name="Picture 6">
            <a:extLst>
              <a:ext uri="{FF2B5EF4-FFF2-40B4-BE49-F238E27FC236}">
                <a16:creationId xmlns:a16="http://schemas.microsoft.com/office/drawing/2014/main" id="{C6A38E7E-FA7B-4141-8719-D7BC70E5C2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922919" y="3222308"/>
            <a:ext cx="2558144" cy="2238375"/>
          </a:xfrm>
          <a:prstGeom prst="rect">
            <a:avLst/>
          </a:prstGeom>
        </p:spPr>
      </p:pic>
      <p:pic>
        <p:nvPicPr>
          <p:cNvPr id="9" name="Picture 8">
            <a:extLst>
              <a:ext uri="{FF2B5EF4-FFF2-40B4-BE49-F238E27FC236}">
                <a16:creationId xmlns:a16="http://schemas.microsoft.com/office/drawing/2014/main" id="{19DB7B77-42BE-8E44-B223-D74F909D899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0993" y="4800600"/>
            <a:ext cx="1885950" cy="1131570"/>
          </a:xfrm>
          <a:prstGeom prst="rect">
            <a:avLst/>
          </a:prstGeom>
        </p:spPr>
      </p:pic>
      <p:sp>
        <p:nvSpPr>
          <p:cNvPr id="10" name="Left-Right Arrow 9">
            <a:extLst>
              <a:ext uri="{FF2B5EF4-FFF2-40B4-BE49-F238E27FC236}">
                <a16:creationId xmlns:a16="http://schemas.microsoft.com/office/drawing/2014/main" id="{C7A174C2-308C-8C4A-9956-174B3FD8D4E7}"/>
              </a:ext>
            </a:extLst>
          </p:cNvPr>
          <p:cNvSpPr/>
          <p:nvPr/>
        </p:nvSpPr>
        <p:spPr bwMode="auto">
          <a:xfrm>
            <a:off x="6322218" y="3782308"/>
            <a:ext cx="5372100" cy="1132592"/>
          </a:xfrm>
          <a:prstGeom prst="leftRightArrow">
            <a:avLst/>
          </a:prstGeom>
          <a:solidFill>
            <a:schemeClr val="accent1"/>
          </a:solidFill>
          <a:ln w="12700" cap="flat" cmpd="sng" algn="ctr">
            <a:solidFill>
              <a:schemeClr val="accent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r>
              <a:rPr lang="en-US" sz="3300" b="1">
                <a:solidFill>
                  <a:srgbClr val="FFFFFF"/>
                </a:solidFill>
                <a:latin typeface="Arial Narrow" pitchFamily="34" charset="0"/>
              </a:rPr>
              <a:t>Legitimate Session</a:t>
            </a:r>
          </a:p>
        </p:txBody>
      </p:sp>
    </p:spTree>
    <p:extLst>
      <p:ext uri="{BB962C8B-B14F-4D97-AF65-F5344CB8AC3E}">
        <p14:creationId xmlns:p14="http://schemas.microsoft.com/office/powerpoint/2010/main" val="30242578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485CC-8D74-DE4C-BD33-F9131E14A042}"/>
              </a:ext>
            </a:extLst>
          </p:cNvPr>
          <p:cNvSpPr>
            <a:spLocks noGrp="1"/>
          </p:cNvSpPr>
          <p:nvPr>
            <p:ph type="title"/>
          </p:nvPr>
        </p:nvSpPr>
        <p:spPr/>
        <p:txBody>
          <a:bodyPr/>
          <a:lstStyle/>
          <a:p>
            <a:r>
              <a:rPr lang="en-US"/>
              <a:t>Phishing</a:t>
            </a:r>
          </a:p>
        </p:txBody>
      </p:sp>
      <p:sp>
        <p:nvSpPr>
          <p:cNvPr id="3" name="Content Placeholder 2">
            <a:extLst>
              <a:ext uri="{FF2B5EF4-FFF2-40B4-BE49-F238E27FC236}">
                <a16:creationId xmlns:a16="http://schemas.microsoft.com/office/drawing/2014/main" id="{2E534240-D128-C44F-908D-85F9AEA38C2B}"/>
              </a:ext>
            </a:extLst>
          </p:cNvPr>
          <p:cNvSpPr>
            <a:spLocks noGrp="1"/>
          </p:cNvSpPr>
          <p:nvPr>
            <p:ph idx="1"/>
          </p:nvPr>
        </p:nvSpPr>
        <p:spPr/>
        <p:txBody>
          <a:bodyPr>
            <a:normAutofit fontScale="92500" lnSpcReduction="20000"/>
          </a:bodyPr>
          <a:lstStyle/>
          <a:p>
            <a:r>
              <a:rPr lang="en-US" dirty="0"/>
              <a:t>Phishing is as simple as getting a user to click on a link.</a:t>
            </a:r>
          </a:p>
          <a:p>
            <a:pPr lvl="1"/>
            <a:r>
              <a:rPr lang="en-US" dirty="0"/>
              <a:t>Amazingly, something like 30% of phishing emails are opened.</a:t>
            </a:r>
          </a:p>
          <a:p>
            <a:pPr lvl="1"/>
            <a:r>
              <a:rPr lang="en-US" dirty="0"/>
              <a:t>This is a much better response than legitimate marketing emails!</a:t>
            </a:r>
          </a:p>
          <a:p>
            <a:r>
              <a:rPr lang="en-US" dirty="0"/>
              <a:t>Really a form of social engineering that exploits reactions.</a:t>
            </a:r>
          </a:p>
          <a:p>
            <a:r>
              <a:rPr lang="en-US" dirty="0"/>
              <a:t>That link might install software on the user’s browser or client, or cause them to interact with a supposedly legitimate site with the assumption of a private and secure session or conversation.</a:t>
            </a:r>
          </a:p>
          <a:p>
            <a:r>
              <a:rPr lang="en-US" dirty="0"/>
              <a:t>Imagine the consequences for a bank account holder in this position!</a:t>
            </a:r>
          </a:p>
          <a:p>
            <a:r>
              <a:rPr lang="en-US" dirty="0"/>
              <a:t>Education is the best defense against phishing, but there is software (on firewalls and clients) that can help identify attacks.</a:t>
            </a:r>
          </a:p>
          <a:p>
            <a:pPr lvl="1"/>
            <a:r>
              <a:rPr lang="en-US" dirty="0"/>
              <a:t>Companies like Sophos, Barracuda, and Fortinet claim solutions.</a:t>
            </a:r>
          </a:p>
          <a:p>
            <a:pPr lvl="1"/>
            <a:r>
              <a:rPr lang="en-US" dirty="0"/>
              <a:t>These usually depend on databases of attack signatures.</a:t>
            </a:r>
          </a:p>
          <a:p>
            <a:pPr lvl="1"/>
            <a:r>
              <a:rPr lang="en-US" dirty="0"/>
              <a:t>New/novel approaches often take time to be identified, no zero-day. </a:t>
            </a:r>
          </a:p>
        </p:txBody>
      </p:sp>
    </p:spTree>
    <p:extLst>
      <p:ext uri="{BB962C8B-B14F-4D97-AF65-F5344CB8AC3E}">
        <p14:creationId xmlns:p14="http://schemas.microsoft.com/office/powerpoint/2010/main" val="833831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11F92-B6FC-D5CF-61C6-711E6B303635}"/>
              </a:ext>
            </a:extLst>
          </p:cNvPr>
          <p:cNvSpPr>
            <a:spLocks noGrp="1"/>
          </p:cNvSpPr>
          <p:nvPr>
            <p:ph type="title"/>
          </p:nvPr>
        </p:nvSpPr>
        <p:spPr/>
        <p:txBody>
          <a:bodyPr/>
          <a:lstStyle/>
          <a:p>
            <a:r>
              <a:rPr lang="en-US" dirty="0"/>
              <a:t>Firewalls as Controls</a:t>
            </a:r>
          </a:p>
        </p:txBody>
      </p:sp>
      <p:sp>
        <p:nvSpPr>
          <p:cNvPr id="3" name="Content Placeholder 2">
            <a:extLst>
              <a:ext uri="{FF2B5EF4-FFF2-40B4-BE49-F238E27FC236}">
                <a16:creationId xmlns:a16="http://schemas.microsoft.com/office/drawing/2014/main" id="{B1E157F2-155E-831E-CF3D-2125A3B80FF9}"/>
              </a:ext>
            </a:extLst>
          </p:cNvPr>
          <p:cNvSpPr>
            <a:spLocks noGrp="1"/>
          </p:cNvSpPr>
          <p:nvPr>
            <p:ph idx="1"/>
          </p:nvPr>
        </p:nvSpPr>
        <p:spPr>
          <a:xfrm>
            <a:off x="1023384" y="2597169"/>
            <a:ext cx="5951574" cy="6967198"/>
          </a:xfrm>
        </p:spPr>
        <p:txBody>
          <a:bodyPr/>
          <a:lstStyle/>
          <a:p>
            <a:r>
              <a:rPr lang="en-US" dirty="0"/>
              <a:t>Firewalls can serve as both timing- and nature-related technical controls</a:t>
            </a:r>
          </a:p>
          <a:p>
            <a:r>
              <a:rPr lang="en-US" dirty="0"/>
              <a:t>FFIEC suggests a “layered control system” and we have one right here!</a:t>
            </a:r>
          </a:p>
          <a:p>
            <a:r>
              <a:rPr lang="en-US" dirty="0"/>
              <a:t>Clearly “firewall” means many different things</a:t>
            </a:r>
          </a:p>
        </p:txBody>
      </p:sp>
      <p:pic>
        <p:nvPicPr>
          <p:cNvPr id="1026" name="Picture 2" descr="Table 1 - Controls">
            <a:extLst>
              <a:ext uri="{FF2B5EF4-FFF2-40B4-BE49-F238E27FC236}">
                <a16:creationId xmlns:a16="http://schemas.microsoft.com/office/drawing/2014/main" id="{4E9154FB-EF33-E30E-F825-8440DC4F699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28377" y="2597169"/>
            <a:ext cx="9536239" cy="5836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92240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F91B7-F441-AC42-9240-062C7D9FFA26}"/>
              </a:ext>
            </a:extLst>
          </p:cNvPr>
          <p:cNvSpPr>
            <a:spLocks noGrp="1"/>
          </p:cNvSpPr>
          <p:nvPr>
            <p:ph type="title"/>
          </p:nvPr>
        </p:nvSpPr>
        <p:spPr/>
        <p:txBody>
          <a:bodyPr/>
          <a:lstStyle/>
          <a:p>
            <a:r>
              <a:rPr lang="en-US"/>
              <a:t>Malware</a:t>
            </a:r>
          </a:p>
        </p:txBody>
      </p:sp>
      <p:sp>
        <p:nvSpPr>
          <p:cNvPr id="3" name="Content Placeholder 2">
            <a:extLst>
              <a:ext uri="{FF2B5EF4-FFF2-40B4-BE49-F238E27FC236}">
                <a16:creationId xmlns:a16="http://schemas.microsoft.com/office/drawing/2014/main" id="{7C2F5407-7C72-344A-9980-056B63B8A7FB}"/>
              </a:ext>
            </a:extLst>
          </p:cNvPr>
          <p:cNvSpPr>
            <a:spLocks noGrp="1"/>
          </p:cNvSpPr>
          <p:nvPr>
            <p:ph idx="1"/>
          </p:nvPr>
        </p:nvSpPr>
        <p:spPr>
          <a:xfrm>
            <a:off x="1851411" y="2193131"/>
            <a:ext cx="13239455" cy="7658100"/>
          </a:xfrm>
        </p:spPr>
        <p:txBody>
          <a:bodyPr>
            <a:normAutofit fontScale="92500" lnSpcReduction="10000"/>
          </a:bodyPr>
          <a:lstStyle/>
          <a:p>
            <a:r>
              <a:rPr lang="en-US" dirty="0" err="1">
                <a:solidFill>
                  <a:srgbClr val="FF0000"/>
                </a:solidFill>
              </a:rPr>
              <a:t>Mal</a:t>
            </a:r>
            <a:r>
              <a:rPr lang="en-US" dirty="0" err="1"/>
              <a:t>icous</a:t>
            </a:r>
            <a:r>
              <a:rPr lang="en-US" dirty="0"/>
              <a:t> Soft</a:t>
            </a:r>
            <a:r>
              <a:rPr lang="en-US" dirty="0">
                <a:solidFill>
                  <a:srgbClr val="FF0000"/>
                </a:solidFill>
              </a:rPr>
              <a:t>ware</a:t>
            </a:r>
            <a:r>
              <a:rPr lang="en-US" dirty="0"/>
              <a:t> – installed on your systems without your knowledge or consent and intended to steal data or passwords, or otherwise compromise systems.</a:t>
            </a:r>
          </a:p>
          <a:p>
            <a:r>
              <a:rPr lang="en-US" dirty="0"/>
              <a:t>Viruses and trojan horses are two of the most famous types of malware, but there are many others, and the threat is constantly evolving. No logic is immune. </a:t>
            </a:r>
          </a:p>
          <a:p>
            <a:pPr lvl="1"/>
            <a:r>
              <a:rPr lang="en-US" dirty="0"/>
              <a:t>Ransomware is a variant that threatens to delete or publish data unless a ransom is paid.</a:t>
            </a:r>
          </a:p>
          <a:p>
            <a:pPr lvl="1"/>
            <a:r>
              <a:rPr lang="en-US" dirty="0"/>
              <a:t>Phishing and worms are malware, but sometimes also used as means of malware distribution.</a:t>
            </a:r>
          </a:p>
          <a:p>
            <a:pPr lvl="1"/>
            <a:r>
              <a:rPr lang="en-US" dirty="0"/>
              <a:t>“Polymorphic” malware changes as it infects, making it difficult to track, follow, and eradicate.</a:t>
            </a:r>
          </a:p>
          <a:p>
            <a:r>
              <a:rPr lang="en-US" dirty="0"/>
              <a:t> A continually-updated UTM firewall or system is the best defense against malware.</a:t>
            </a:r>
          </a:p>
        </p:txBody>
      </p:sp>
    </p:spTree>
    <p:extLst>
      <p:ext uri="{BB962C8B-B14F-4D97-AF65-F5344CB8AC3E}">
        <p14:creationId xmlns:p14="http://schemas.microsoft.com/office/powerpoint/2010/main" val="17286858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Malware</a:t>
            </a:r>
          </a:p>
        </p:txBody>
      </p:sp>
      <p:pic>
        <p:nvPicPr>
          <p:cNvPr id="4" name="Picture 3"/>
          <p:cNvPicPr>
            <a:picLocks noChangeAspect="1"/>
          </p:cNvPicPr>
          <p:nvPr/>
        </p:nvPicPr>
        <p:blipFill>
          <a:blip r:embed="rId4"/>
          <a:stretch>
            <a:fillRect/>
          </a:stretch>
        </p:blipFill>
        <p:spPr>
          <a:xfrm>
            <a:off x="7079876" y="1583671"/>
            <a:ext cx="8155641" cy="8155641"/>
          </a:xfrm>
          <a:prstGeom prst="rect">
            <a:avLst/>
          </a:prstGeom>
        </p:spPr>
      </p:pic>
      <p:sp>
        <p:nvSpPr>
          <p:cNvPr id="6" name="TextBox 5"/>
          <p:cNvSpPr txBox="1"/>
          <p:nvPr/>
        </p:nvSpPr>
        <p:spPr>
          <a:xfrm rot="20908280">
            <a:off x="9678364" y="3653250"/>
            <a:ext cx="3712288" cy="4016484"/>
          </a:xfrm>
          <a:prstGeom prst="rect">
            <a:avLst/>
          </a:prstGeom>
          <a:noFill/>
        </p:spPr>
        <p:txBody>
          <a:bodyPr wrap="square" rtlCol="0">
            <a:spAutoFit/>
          </a:bodyPr>
          <a:lstStyle/>
          <a:p>
            <a:pPr>
              <a:spcAft>
                <a:spcPts val="900"/>
              </a:spcAft>
            </a:pPr>
            <a:r>
              <a:rPr lang="en-US" sz="3000" dirty="0">
                <a:latin typeface="Lucida Handwriting" panose="03010101010101010101" pitchFamily="66" charset="0"/>
                <a:ea typeface="Comic Sans MS" charset="0"/>
                <a:cs typeface="Comic Sans MS" charset="0"/>
              </a:rPr>
              <a:t>How does malware</a:t>
            </a:r>
            <a:br>
              <a:rPr lang="en-US" sz="3000" dirty="0">
                <a:latin typeface="Lucida Handwriting" panose="03010101010101010101" pitchFamily="66" charset="0"/>
                <a:ea typeface="Comic Sans MS" charset="0"/>
                <a:cs typeface="Comic Sans MS" charset="0"/>
              </a:rPr>
            </a:br>
            <a:r>
              <a:rPr lang="en-US" sz="3000" dirty="0">
                <a:latin typeface="Lucida Handwriting" panose="03010101010101010101" pitchFamily="66" charset="0"/>
                <a:ea typeface="Comic Sans MS" charset="0"/>
                <a:cs typeface="Comic Sans MS" charset="0"/>
              </a:rPr>
              <a:t>get into the bank?</a:t>
            </a:r>
          </a:p>
          <a:p>
            <a:pPr>
              <a:spcAft>
                <a:spcPts val="900"/>
              </a:spcAft>
            </a:pPr>
            <a:endParaRPr lang="en-US" sz="3000" dirty="0">
              <a:latin typeface="Lucida Handwriting" panose="03010101010101010101" pitchFamily="66" charset="0"/>
              <a:ea typeface="Comic Sans MS" charset="0"/>
              <a:cs typeface="Comic Sans MS" charset="0"/>
            </a:endParaRPr>
          </a:p>
          <a:p>
            <a:pPr>
              <a:spcAft>
                <a:spcPts val="900"/>
              </a:spcAft>
            </a:pPr>
            <a:r>
              <a:rPr lang="en-US" sz="3000" dirty="0">
                <a:latin typeface="Lucida Handwriting" panose="03010101010101010101" pitchFamily="66" charset="0"/>
                <a:ea typeface="Comic Sans MS" charset="0"/>
                <a:cs typeface="Comic Sans MS" charset="0"/>
              </a:rPr>
              <a:t>How can firewalls </a:t>
            </a:r>
            <a:br>
              <a:rPr lang="en-US" sz="3000" dirty="0">
                <a:latin typeface="Lucida Handwriting" panose="03010101010101010101" pitchFamily="66" charset="0"/>
                <a:ea typeface="Comic Sans MS" charset="0"/>
                <a:cs typeface="Comic Sans MS" charset="0"/>
              </a:rPr>
            </a:br>
            <a:r>
              <a:rPr lang="en-US" sz="3000" dirty="0">
                <a:latin typeface="Lucida Handwriting" panose="03010101010101010101" pitchFamily="66" charset="0"/>
                <a:ea typeface="Comic Sans MS" charset="0"/>
                <a:cs typeface="Comic Sans MS" charset="0"/>
              </a:rPr>
              <a:t>Help keep it out?</a:t>
            </a:r>
          </a:p>
        </p:txBody>
      </p:sp>
    </p:spTree>
    <p:custDataLst>
      <p:tags r:id="rId1"/>
    </p:custDataLst>
    <p:extLst>
      <p:ext uri="{BB962C8B-B14F-4D97-AF65-F5344CB8AC3E}">
        <p14:creationId xmlns:p14="http://schemas.microsoft.com/office/powerpoint/2010/main" val="39572190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DDB30-7B0A-9244-BA8D-C22E3F451001}"/>
              </a:ext>
            </a:extLst>
          </p:cNvPr>
          <p:cNvSpPr>
            <a:spLocks noGrp="1"/>
          </p:cNvSpPr>
          <p:nvPr>
            <p:ph type="title"/>
          </p:nvPr>
        </p:nvSpPr>
        <p:spPr/>
        <p:txBody>
          <a:bodyPr/>
          <a:lstStyle/>
          <a:p>
            <a:r>
              <a:rPr lang="en-US"/>
              <a:t>Brute-force Hacking</a:t>
            </a:r>
          </a:p>
        </p:txBody>
      </p:sp>
      <p:sp>
        <p:nvSpPr>
          <p:cNvPr id="3" name="Content Placeholder 2">
            <a:extLst>
              <a:ext uri="{FF2B5EF4-FFF2-40B4-BE49-F238E27FC236}">
                <a16:creationId xmlns:a16="http://schemas.microsoft.com/office/drawing/2014/main" id="{29210F30-300B-FE47-B5EE-E9159A79400D}"/>
              </a:ext>
            </a:extLst>
          </p:cNvPr>
          <p:cNvSpPr>
            <a:spLocks noGrp="1"/>
          </p:cNvSpPr>
          <p:nvPr>
            <p:ph idx="1"/>
          </p:nvPr>
        </p:nvSpPr>
        <p:spPr>
          <a:xfrm>
            <a:off x="805809" y="1738314"/>
            <a:ext cx="12901736" cy="7989346"/>
          </a:xfrm>
        </p:spPr>
        <p:txBody>
          <a:bodyPr>
            <a:normAutofit fontScale="92500" lnSpcReduction="20000"/>
          </a:bodyPr>
          <a:lstStyle/>
          <a:p>
            <a:r>
              <a:rPr lang="en-US" dirty="0"/>
              <a:t>Systems that aren’t well-secured may be penetrated by:</a:t>
            </a:r>
          </a:p>
          <a:p>
            <a:pPr lvl="1"/>
            <a:r>
              <a:rPr lang="en-US" dirty="0"/>
              <a:t>Manual attempts to connect to open sockets.</a:t>
            </a:r>
          </a:p>
          <a:p>
            <a:pPr lvl="1"/>
            <a:r>
              <a:rPr lang="en-US" dirty="0"/>
              <a:t>Automated port-scanning for script attachment.</a:t>
            </a:r>
          </a:p>
          <a:p>
            <a:pPr lvl="1"/>
            <a:r>
              <a:rPr lang="en-US" dirty="0"/>
              <a:t>Automated password or passphrase guessing.</a:t>
            </a:r>
          </a:p>
          <a:p>
            <a:pPr lvl="1"/>
            <a:r>
              <a:rPr lang="en-US" dirty="0"/>
              <a:t>Exploits of well-known openings in legacy systems.</a:t>
            </a:r>
          </a:p>
          <a:p>
            <a:r>
              <a:rPr lang="en-US" dirty="0"/>
              <a:t>Bad actors in these hacks aren’t always masterminds.</a:t>
            </a:r>
          </a:p>
          <a:p>
            <a:pPr lvl="1"/>
            <a:r>
              <a:rPr lang="en-US" dirty="0"/>
              <a:t>Many tools for this type of hack are available online for use by even beginner hackers, so-called “script kiddies.”</a:t>
            </a:r>
          </a:p>
          <a:p>
            <a:r>
              <a:rPr lang="en-US" dirty="0"/>
              <a:t>The largest organizations are usually well-protected, but smaller ones are often users of older, even </a:t>
            </a:r>
            <a:r>
              <a:rPr lang="en-US" dirty="0" err="1"/>
              <a:t>out-dated</a:t>
            </a:r>
            <a:r>
              <a:rPr lang="en-US" dirty="0"/>
              <a:t>, technology that’s more susceptible to BFH.</a:t>
            </a:r>
          </a:p>
          <a:p>
            <a:r>
              <a:rPr lang="en-US" dirty="0"/>
              <a:t>Not all of these attacks are from outside!</a:t>
            </a:r>
          </a:p>
          <a:p>
            <a:r>
              <a:rPr lang="en-US" dirty="0"/>
              <a:t>Therefore, tight system security management is a primary defense.</a:t>
            </a:r>
          </a:p>
        </p:txBody>
      </p:sp>
      <p:pic>
        <p:nvPicPr>
          <p:cNvPr id="5" name="Picture 4">
            <a:extLst>
              <a:ext uri="{FF2B5EF4-FFF2-40B4-BE49-F238E27FC236}">
                <a16:creationId xmlns:a16="http://schemas.microsoft.com/office/drawing/2014/main" id="{C500DE64-044A-5341-B3D1-E832A51150B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707545" y="2810436"/>
            <a:ext cx="4267200" cy="2667000"/>
          </a:xfrm>
          <a:prstGeom prst="rect">
            <a:avLst/>
          </a:prstGeom>
        </p:spPr>
      </p:pic>
    </p:spTree>
    <p:extLst>
      <p:ext uri="{BB962C8B-B14F-4D97-AF65-F5344CB8AC3E}">
        <p14:creationId xmlns:p14="http://schemas.microsoft.com/office/powerpoint/2010/main" val="15736549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Summary</a:t>
            </a:r>
          </a:p>
        </p:txBody>
      </p:sp>
      <p:sp>
        <p:nvSpPr>
          <p:cNvPr id="3" name="Content Placeholder 2"/>
          <p:cNvSpPr>
            <a:spLocks noGrp="1"/>
          </p:cNvSpPr>
          <p:nvPr>
            <p:ph idx="1"/>
          </p:nvPr>
        </p:nvSpPr>
        <p:spPr/>
        <p:txBody>
          <a:bodyPr/>
          <a:lstStyle/>
          <a:p>
            <a:r>
              <a:rPr lang="en-US"/>
              <a:t>Described some types of network-based attacks.</a:t>
            </a:r>
          </a:p>
          <a:p>
            <a:r>
              <a:rPr lang="en-US"/>
              <a:t>Saw some examples of:</a:t>
            </a:r>
          </a:p>
          <a:p>
            <a:pPr lvl="1"/>
            <a:r>
              <a:rPr lang="en-US" err="1"/>
              <a:t>MitM</a:t>
            </a:r>
            <a:r>
              <a:rPr lang="en-US"/>
              <a:t>.</a:t>
            </a:r>
          </a:p>
          <a:p>
            <a:pPr lvl="1"/>
            <a:r>
              <a:rPr lang="en-US"/>
              <a:t>Phishing.</a:t>
            </a:r>
          </a:p>
          <a:p>
            <a:pPr lvl="1"/>
            <a:r>
              <a:rPr lang="en-US"/>
              <a:t>Malware.</a:t>
            </a:r>
          </a:p>
          <a:p>
            <a:pPr lvl="1"/>
            <a:r>
              <a:rPr lang="en-US"/>
              <a:t>Brute-force hacking.</a:t>
            </a:r>
          </a:p>
          <a:p>
            <a:r>
              <a:rPr lang="en-US"/>
              <a:t>Understand some countermeasures against attacks.</a:t>
            </a:r>
          </a:p>
          <a:p>
            <a:endParaRPr lang="en-US"/>
          </a:p>
          <a:p>
            <a:endParaRPr lang="en-US"/>
          </a:p>
        </p:txBody>
      </p:sp>
      <p:pic>
        <p:nvPicPr>
          <p:cNvPr id="6" name="Picture 1" descr="\\Col-srvr1\elmov\Library\Graphics\iStock_Other_Purchased_Graphics\PresenterMedia\dart_and_target_400_clr.png"/>
          <p:cNvPicPr>
            <a:picLocks noChangeAspect="1" noChangeArrowheads="1"/>
          </p:cNvPicPr>
          <p:nvPr/>
        </p:nvPicPr>
        <p:blipFill>
          <a:blip r:embed="rId4" cstate="print"/>
          <a:srcRect/>
          <a:stretch>
            <a:fillRect/>
          </a:stretch>
        </p:blipFill>
        <p:spPr bwMode="auto">
          <a:xfrm>
            <a:off x="11887200" y="5715000"/>
            <a:ext cx="4114800" cy="4114800"/>
          </a:xfrm>
          <a:prstGeom prst="rect">
            <a:avLst/>
          </a:prstGeom>
          <a:noFill/>
        </p:spPr>
      </p:pic>
    </p:spTree>
    <p:custDataLst>
      <p:tags r:id="rId1"/>
    </p:custDataLst>
    <p:extLst>
      <p:ext uri="{BB962C8B-B14F-4D97-AF65-F5344CB8AC3E}">
        <p14:creationId xmlns:p14="http://schemas.microsoft.com/office/powerpoint/2010/main" val="29730643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a:t>Distributed Denial of Service (DDoS)</a:t>
            </a:r>
          </a:p>
        </p:txBody>
      </p:sp>
      <p:sp>
        <p:nvSpPr>
          <p:cNvPr id="8" name="Subtitle 7"/>
          <p:cNvSpPr>
            <a:spLocks noGrp="1"/>
          </p:cNvSpPr>
          <p:nvPr>
            <p:ph type="subTitle" idx="1"/>
          </p:nvPr>
        </p:nvSpPr>
        <p:spPr/>
        <p:txBody>
          <a:bodyPr/>
          <a:lstStyle/>
          <a:p>
            <a:r>
              <a:rPr lang="en-US"/>
              <a:t>Chapter 5</a:t>
            </a:r>
          </a:p>
        </p:txBody>
      </p:sp>
    </p:spTree>
    <p:custDataLst>
      <p:tags r:id="rId1"/>
    </p:custDataLst>
    <p:extLst>
      <p:ext uri="{BB962C8B-B14F-4D97-AF65-F5344CB8AC3E}">
        <p14:creationId xmlns:p14="http://schemas.microsoft.com/office/powerpoint/2010/main" val="236932493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42" name="Rectangle 2"/>
          <p:cNvSpPr>
            <a:spLocks noGrp="1" noChangeArrowheads="1"/>
          </p:cNvSpPr>
          <p:nvPr>
            <p:ph type="title"/>
          </p:nvPr>
        </p:nvSpPr>
        <p:spPr/>
        <p:txBody>
          <a:bodyPr/>
          <a:lstStyle/>
          <a:p>
            <a:r>
              <a:rPr lang="en-US"/>
              <a:t>Objectives	</a:t>
            </a:r>
          </a:p>
        </p:txBody>
      </p:sp>
      <p:sp>
        <p:nvSpPr>
          <p:cNvPr id="1751043" name="Rectangle 3"/>
          <p:cNvSpPr>
            <a:spLocks noGrp="1" noChangeArrowheads="1"/>
          </p:cNvSpPr>
          <p:nvPr>
            <p:ph idx="1"/>
          </p:nvPr>
        </p:nvSpPr>
        <p:spPr>
          <a:xfrm>
            <a:off x="1257300" y="2193131"/>
            <a:ext cx="13042360" cy="6967198"/>
          </a:xfrm>
        </p:spPr>
        <p:txBody>
          <a:bodyPr/>
          <a:lstStyle/>
          <a:p>
            <a:pPr>
              <a:buNone/>
            </a:pPr>
            <a:r>
              <a:rPr lang="en-US" i="1" dirty="0">
                <a:solidFill>
                  <a:srgbClr val="E23B30"/>
                </a:solidFill>
              </a:rPr>
              <a:t>Upon completing this chapter, you will be able to</a:t>
            </a:r>
            <a:endParaRPr lang="en-US" dirty="0">
              <a:solidFill>
                <a:srgbClr val="E23B30"/>
              </a:solidFill>
            </a:endParaRPr>
          </a:p>
          <a:p>
            <a:r>
              <a:rPr lang="en-US" dirty="0"/>
              <a:t>Describe what a DDoS is</a:t>
            </a:r>
          </a:p>
          <a:p>
            <a:r>
              <a:rPr lang="en-US" dirty="0"/>
              <a:t>Identify who typically starts a DDoS</a:t>
            </a:r>
          </a:p>
          <a:p>
            <a:r>
              <a:rPr lang="en-US" dirty="0"/>
              <a:t>Identify who may be at risk</a:t>
            </a:r>
          </a:p>
          <a:p>
            <a:r>
              <a:rPr lang="en-US" dirty="0"/>
              <a:t>Describe how a DDoS works</a:t>
            </a:r>
          </a:p>
          <a:p>
            <a:r>
              <a:rPr lang="en-US" dirty="0"/>
              <a:t>Review what approaches are available to </a:t>
            </a:r>
            <a:br>
              <a:rPr lang="en-US" dirty="0"/>
            </a:br>
            <a:r>
              <a:rPr lang="en-US" dirty="0"/>
              <a:t>mitigate a DDoS</a:t>
            </a:r>
          </a:p>
          <a:p>
            <a:pPr marL="0" indent="0">
              <a:buNone/>
            </a:pPr>
            <a:endParaRPr lang="en-US" dirty="0"/>
          </a:p>
          <a:p>
            <a:endParaRPr lang="en-US" dirty="0"/>
          </a:p>
        </p:txBody>
      </p:sp>
      <p:pic>
        <p:nvPicPr>
          <p:cNvPr id="12" name="Picture 1" descr="C:\Users\AWalkden.HILL\AppData\Local\Temp\throwing_dart_pc_400_clr.png"/>
          <p:cNvPicPr>
            <a:picLocks noChangeAspect="1" noChangeArrowheads="1"/>
          </p:cNvPicPr>
          <p:nvPr/>
        </p:nvPicPr>
        <p:blipFill>
          <a:blip r:embed="rId4" cstate="print"/>
          <a:srcRect/>
          <a:stretch>
            <a:fillRect/>
          </a:stretch>
        </p:blipFill>
        <p:spPr bwMode="auto">
          <a:xfrm>
            <a:off x="13185625" y="6160041"/>
            <a:ext cx="4286250" cy="4286250"/>
          </a:xfrm>
          <a:prstGeom prst="rect">
            <a:avLst/>
          </a:prstGeom>
          <a:noFill/>
        </p:spPr>
      </p:pic>
    </p:spTree>
    <p:custDataLst>
      <p:tags r:id="rId1"/>
    </p:custDataLst>
    <p:extLst>
      <p:ext uri="{BB962C8B-B14F-4D97-AF65-F5344CB8AC3E}">
        <p14:creationId xmlns:p14="http://schemas.microsoft.com/office/powerpoint/2010/main" val="12396143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Definition</a:t>
            </a:r>
          </a:p>
        </p:txBody>
      </p:sp>
      <p:sp>
        <p:nvSpPr>
          <p:cNvPr id="3" name="Content Placeholder 2"/>
          <p:cNvSpPr>
            <a:spLocks noGrp="1"/>
          </p:cNvSpPr>
          <p:nvPr>
            <p:ph idx="1"/>
          </p:nvPr>
        </p:nvSpPr>
        <p:spPr/>
        <p:txBody>
          <a:bodyPr/>
          <a:lstStyle/>
          <a:p>
            <a:pPr marL="0" indent="0">
              <a:buNone/>
            </a:pPr>
            <a:r>
              <a:rPr lang="en-US"/>
              <a:t>Denial of Service (</a:t>
            </a:r>
            <a:r>
              <a:rPr lang="en-US" err="1"/>
              <a:t>DoS</a:t>
            </a:r>
            <a:r>
              <a:rPr lang="en-US"/>
              <a:t>)</a:t>
            </a:r>
          </a:p>
          <a:p>
            <a:r>
              <a:rPr lang="en-US"/>
              <a:t>An interruption in an authorized user's access to a network, servers, applications, or data. Typically it is used with malicious intent through a single attack source.</a:t>
            </a:r>
          </a:p>
          <a:p>
            <a:pPr marL="0" indent="0">
              <a:buNone/>
            </a:pPr>
            <a:endParaRPr lang="en-US"/>
          </a:p>
          <a:p>
            <a:pPr marL="0" indent="0">
              <a:buNone/>
            </a:pPr>
            <a:r>
              <a:rPr lang="en-US"/>
              <a:t>Distributed Denial of Service (DDoS)</a:t>
            </a:r>
          </a:p>
          <a:p>
            <a:r>
              <a:rPr lang="en-US"/>
              <a:t>A denial of service that is amplified and </a:t>
            </a:r>
            <a:br>
              <a:rPr lang="en-US"/>
            </a:br>
            <a:r>
              <a:rPr lang="en-US"/>
              <a:t>appears as multiple attack sources and </a:t>
            </a:r>
            <a:br>
              <a:rPr lang="en-US"/>
            </a:br>
            <a:r>
              <a:rPr lang="en-US"/>
              <a:t>can have more disastrous results.</a:t>
            </a:r>
          </a:p>
          <a:p>
            <a:pPr marL="0" indent="0">
              <a:buNone/>
            </a:pPr>
            <a:endParaRPr lang="en-US"/>
          </a:p>
          <a:p>
            <a:endParaRPr lang="en-US"/>
          </a:p>
          <a:p>
            <a:endParaRPr lang="en-US"/>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77600" y="4659406"/>
            <a:ext cx="7010400" cy="5257800"/>
          </a:xfrm>
          <a:prstGeom prst="rect">
            <a:avLst/>
          </a:prstGeom>
        </p:spPr>
      </p:pic>
    </p:spTree>
    <p:custDataLst>
      <p:tags r:id="rId1"/>
    </p:custDataLst>
    <p:extLst>
      <p:ext uri="{BB962C8B-B14F-4D97-AF65-F5344CB8AC3E}">
        <p14:creationId xmlns:p14="http://schemas.microsoft.com/office/powerpoint/2010/main" val="19017383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2829" y="278747"/>
            <a:ext cx="15773400" cy="1988345"/>
          </a:xfrm>
        </p:spPr>
        <p:txBody>
          <a:bodyPr/>
          <a:lstStyle/>
          <a:p>
            <a:r>
              <a:rPr lang="en-US" b="1">
                <a:latin typeface="Helvetica Neue Condensed" panose="02000503000000020004" pitchFamily="2" charset="0"/>
                <a:ea typeface="Helvetica Neue Condensed" panose="02000503000000020004" pitchFamily="2" charset="0"/>
                <a:cs typeface="Helvetica Neue Condensed" panose="02000503000000020004" pitchFamily="2" charset="0"/>
              </a:rPr>
              <a:t>Who Initiates DDoS Attacks</a:t>
            </a:r>
          </a:p>
        </p:txBody>
      </p:sp>
      <p:graphicFrame>
        <p:nvGraphicFramePr>
          <p:cNvPr id="9" name="Table 8"/>
          <p:cNvGraphicFramePr>
            <a:graphicFrameLocks noGrp="1"/>
          </p:cNvGraphicFramePr>
          <p:nvPr/>
        </p:nvGraphicFramePr>
        <p:xfrm>
          <a:off x="3200400" y="2171700"/>
          <a:ext cx="10744201" cy="7269480"/>
        </p:xfrm>
        <a:graphic>
          <a:graphicData uri="http://schemas.openxmlformats.org/drawingml/2006/table">
            <a:tbl>
              <a:tblPr firstRow="1" bandRow="1">
                <a:tableStyleId>{5C22544A-7EE6-4342-B048-85BDC9FD1C3A}</a:tableStyleId>
              </a:tblPr>
              <a:tblGrid>
                <a:gridCol w="4714292">
                  <a:extLst>
                    <a:ext uri="{9D8B030D-6E8A-4147-A177-3AD203B41FA5}">
                      <a16:colId xmlns:a16="http://schemas.microsoft.com/office/drawing/2014/main" val="20000"/>
                    </a:ext>
                  </a:extLst>
                </a:gridCol>
                <a:gridCol w="6029909">
                  <a:extLst>
                    <a:ext uri="{9D8B030D-6E8A-4147-A177-3AD203B41FA5}">
                      <a16:colId xmlns:a16="http://schemas.microsoft.com/office/drawing/2014/main" val="20001"/>
                    </a:ext>
                  </a:extLst>
                </a:gridCol>
              </a:tblGrid>
              <a:tr h="685800">
                <a:tc>
                  <a:txBody>
                    <a:bodyPr/>
                    <a:lstStyle/>
                    <a:p>
                      <a:r>
                        <a:rPr lang="en-US" sz="3600" b="1" dirty="0"/>
                        <a:t>Who</a:t>
                      </a:r>
                    </a:p>
                  </a:txBody>
                  <a:tcPr marL="137160" marR="137160" marT="68580" marB="68580"/>
                </a:tc>
                <a:tc>
                  <a:txBody>
                    <a:bodyPr/>
                    <a:lstStyle/>
                    <a:p>
                      <a:r>
                        <a:rPr lang="en-US" sz="3600" b="1"/>
                        <a:t>Why</a:t>
                      </a:r>
                    </a:p>
                  </a:txBody>
                  <a:tcPr marL="137160" marR="137160" marT="68580" marB="68580"/>
                </a:tc>
                <a:extLst>
                  <a:ext uri="{0D108BD9-81ED-4DB2-BD59-A6C34878D82A}">
                    <a16:rowId xmlns:a16="http://schemas.microsoft.com/office/drawing/2014/main" val="10000"/>
                  </a:ext>
                </a:extLst>
              </a:tr>
              <a:tr h="1234440">
                <a:tc>
                  <a:txBody>
                    <a:bodyPr/>
                    <a:lstStyle/>
                    <a:p>
                      <a:r>
                        <a:rPr lang="en-US" sz="3600" b="1"/>
                        <a:t>Hackers or “Hacktivists”</a:t>
                      </a:r>
                    </a:p>
                  </a:txBody>
                  <a:tcPr marL="137160" marR="137160" marT="68580" marB="68580"/>
                </a:tc>
                <a:tc>
                  <a:txBody>
                    <a:bodyPr/>
                    <a:lstStyle/>
                    <a:p>
                      <a:r>
                        <a:rPr lang="en-US" sz="3600" b="1"/>
                        <a:t>Publicize a cause </a:t>
                      </a:r>
                    </a:p>
                    <a:p>
                      <a:r>
                        <a:rPr lang="en-US" sz="3600" b="1"/>
                        <a:t>Gain a reputation</a:t>
                      </a:r>
                    </a:p>
                  </a:txBody>
                  <a:tcPr marL="137160" marR="137160" marT="68580" marB="68580"/>
                </a:tc>
                <a:extLst>
                  <a:ext uri="{0D108BD9-81ED-4DB2-BD59-A6C34878D82A}">
                    <a16:rowId xmlns:a16="http://schemas.microsoft.com/office/drawing/2014/main" val="10001"/>
                  </a:ext>
                </a:extLst>
              </a:tr>
              <a:tr h="1783080">
                <a:tc>
                  <a:txBody>
                    <a:bodyPr/>
                    <a:lstStyle/>
                    <a:p>
                      <a:r>
                        <a:rPr lang="en-US" sz="3600" b="1"/>
                        <a:t>Criminals</a:t>
                      </a:r>
                    </a:p>
                  </a:txBody>
                  <a:tcPr marL="137160" marR="137160" marT="68580" marB="68580"/>
                </a:tc>
                <a:tc>
                  <a:txBody>
                    <a:bodyPr/>
                    <a:lstStyle/>
                    <a:p>
                      <a:r>
                        <a:rPr lang="en-US" sz="3600" b="1"/>
                        <a:t>Extort</a:t>
                      </a:r>
                    </a:p>
                    <a:p>
                      <a:r>
                        <a:rPr lang="en-US" sz="3600" b="1"/>
                        <a:t>Cover</a:t>
                      </a:r>
                      <a:r>
                        <a:rPr lang="en-US" sz="3600" b="1" baseline="0"/>
                        <a:t> up another attack</a:t>
                      </a:r>
                    </a:p>
                    <a:p>
                      <a:r>
                        <a:rPr lang="en-US" sz="3600" b="1" baseline="0"/>
                        <a:t>Financial gain</a:t>
                      </a:r>
                      <a:endParaRPr lang="en-US" sz="3600" b="1"/>
                    </a:p>
                  </a:txBody>
                  <a:tcPr marL="137160" marR="137160" marT="68580" marB="68580"/>
                </a:tc>
                <a:extLst>
                  <a:ext uri="{0D108BD9-81ED-4DB2-BD59-A6C34878D82A}">
                    <a16:rowId xmlns:a16="http://schemas.microsoft.com/office/drawing/2014/main" val="10002"/>
                  </a:ext>
                </a:extLst>
              </a:tr>
              <a:tr h="2331720">
                <a:tc>
                  <a:txBody>
                    <a:bodyPr/>
                    <a:lstStyle/>
                    <a:p>
                      <a:r>
                        <a:rPr lang="en-US" sz="3600" b="1"/>
                        <a:t>Governments</a:t>
                      </a:r>
                    </a:p>
                  </a:txBody>
                  <a:tcPr marL="137160" marR="137160" marT="68580" marB="68580"/>
                </a:tc>
                <a:tc>
                  <a:txBody>
                    <a:bodyPr/>
                    <a:lstStyle/>
                    <a:p>
                      <a:r>
                        <a:rPr lang="en-US" sz="3600" b="1" dirty="0"/>
                        <a:t>Move a nation’s agenda</a:t>
                      </a:r>
                    </a:p>
                    <a:p>
                      <a:r>
                        <a:rPr lang="en-US" sz="3600" b="1" dirty="0"/>
                        <a:t>Politics</a:t>
                      </a:r>
                    </a:p>
                    <a:p>
                      <a:r>
                        <a:rPr lang="en-US" sz="3600" b="1" dirty="0"/>
                        <a:t>War</a:t>
                      </a:r>
                    </a:p>
                    <a:p>
                      <a:r>
                        <a:rPr lang="en-US" sz="3600" b="1" dirty="0"/>
                        <a:t>Espionage</a:t>
                      </a:r>
                    </a:p>
                  </a:txBody>
                  <a:tcPr marL="137160" marR="137160" marT="68580" marB="68580"/>
                </a:tc>
                <a:extLst>
                  <a:ext uri="{0D108BD9-81ED-4DB2-BD59-A6C34878D82A}">
                    <a16:rowId xmlns:a16="http://schemas.microsoft.com/office/drawing/2014/main" val="10003"/>
                  </a:ext>
                </a:extLst>
              </a:tr>
              <a:tr h="1234440">
                <a:tc>
                  <a:txBody>
                    <a:bodyPr/>
                    <a:lstStyle/>
                    <a:p>
                      <a:r>
                        <a:rPr lang="en-US" sz="3600" b="1"/>
                        <a:t>Businesses</a:t>
                      </a:r>
                    </a:p>
                  </a:txBody>
                  <a:tcPr marL="137160" marR="137160" marT="68580" marB="68580"/>
                </a:tc>
                <a:tc>
                  <a:txBody>
                    <a:bodyPr/>
                    <a:lstStyle/>
                    <a:p>
                      <a:r>
                        <a:rPr lang="en-US" sz="3600" b="1" dirty="0"/>
                        <a:t>Eliminate the competition</a:t>
                      </a:r>
                    </a:p>
                    <a:p>
                      <a:r>
                        <a:rPr lang="en-US" sz="3600" b="1" dirty="0"/>
                        <a:t>Impact market</a:t>
                      </a:r>
                      <a:r>
                        <a:rPr lang="en-US" sz="3600" b="1" baseline="0" dirty="0"/>
                        <a:t> reputation</a:t>
                      </a:r>
                      <a:endParaRPr lang="en-US" sz="3600" b="1" dirty="0"/>
                    </a:p>
                  </a:txBody>
                  <a:tcPr marL="137160" marR="137160" marT="68580" marB="68580"/>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25625938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Many Resources Under Attack</a:t>
            </a:r>
          </a:p>
        </p:txBody>
      </p:sp>
      <p:cxnSp>
        <p:nvCxnSpPr>
          <p:cNvPr id="7" name="Elbow Connector 6"/>
          <p:cNvCxnSpPr/>
          <p:nvPr/>
        </p:nvCxnSpPr>
        <p:spPr bwMode="auto">
          <a:xfrm rot="16200000" flipH="1">
            <a:off x="7982909" y="1810708"/>
            <a:ext cx="1865162" cy="7772222"/>
          </a:xfrm>
          <a:prstGeom prst="bentConnector2">
            <a:avLst/>
          </a:prstGeom>
          <a:solidFill>
            <a:schemeClr val="accent1"/>
          </a:solidFill>
          <a:ln w="28575" cap="flat" cmpd="sng" algn="ctr">
            <a:solidFill>
              <a:schemeClr val="tx1"/>
            </a:solidFill>
            <a:prstDash val="solid"/>
            <a:round/>
            <a:headEnd type="none" w="med" len="med"/>
            <a:tailEnd type="none" w="med" len="med"/>
          </a:ln>
          <a:effectLst/>
        </p:spPr>
      </p:cxn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173201" y="3771901"/>
            <a:ext cx="1433384" cy="1661894"/>
          </a:xfrm>
          <a:prstGeom prst="rect">
            <a:avLst/>
          </a:prstGeom>
        </p:spPr>
      </p:pic>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173201" y="5776793"/>
            <a:ext cx="1433384" cy="1661894"/>
          </a:xfrm>
          <a:prstGeom prst="rect">
            <a:avLst/>
          </a:prstGeom>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173201" y="7886701"/>
            <a:ext cx="1433384" cy="1661894"/>
          </a:xfrm>
          <a:prstGeom prst="rect">
            <a:avLst/>
          </a:prstGeom>
        </p:spPr>
      </p:pic>
      <p:cxnSp>
        <p:nvCxnSpPr>
          <p:cNvPr id="17" name="Straight Connector 16"/>
          <p:cNvCxnSpPr/>
          <p:nvPr/>
        </p:nvCxnSpPr>
        <p:spPr bwMode="auto">
          <a:xfrm>
            <a:off x="13258800" y="8572500"/>
            <a:ext cx="1371600"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1" name="Straight Connector 20"/>
          <p:cNvCxnSpPr/>
          <p:nvPr/>
        </p:nvCxnSpPr>
        <p:spPr bwMode="auto">
          <a:xfrm flipV="1">
            <a:off x="13258800" y="4686300"/>
            <a:ext cx="0" cy="38862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a:off x="13258800" y="4686300"/>
            <a:ext cx="1600200"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flipV="1">
            <a:off x="12001500" y="6632499"/>
            <a:ext cx="2857500"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30" name="TextBox 29"/>
          <p:cNvSpPr txBox="1"/>
          <p:nvPr/>
        </p:nvSpPr>
        <p:spPr>
          <a:xfrm>
            <a:off x="2381358" y="6375409"/>
            <a:ext cx="2117054" cy="738664"/>
          </a:xfrm>
          <a:prstGeom prst="rect">
            <a:avLst/>
          </a:prstGeom>
          <a:noFill/>
        </p:spPr>
        <p:txBody>
          <a:bodyPr wrap="none" rtlCol="0" anchor="ctr">
            <a:spAutoFit/>
          </a:bodyPr>
          <a:lstStyle/>
          <a:p>
            <a:r>
              <a:rPr lang="en-US" sz="2100">
                <a:latin typeface="+mj-lt"/>
              </a:rPr>
              <a:t>Circuit Exhaustion</a:t>
            </a:r>
          </a:p>
          <a:p>
            <a:r>
              <a:rPr lang="en-US" sz="2100">
                <a:latin typeface="+mj-lt"/>
              </a:rPr>
              <a:t>e.g., UDP Flood</a:t>
            </a:r>
          </a:p>
        </p:txBody>
      </p:sp>
      <p:sp>
        <p:nvSpPr>
          <p:cNvPr id="31" name="TextBox 30"/>
          <p:cNvSpPr txBox="1"/>
          <p:nvPr/>
        </p:nvSpPr>
        <p:spPr>
          <a:xfrm>
            <a:off x="5774191" y="7211311"/>
            <a:ext cx="1904239" cy="738664"/>
          </a:xfrm>
          <a:prstGeom prst="rect">
            <a:avLst/>
          </a:prstGeom>
          <a:noFill/>
        </p:spPr>
        <p:txBody>
          <a:bodyPr wrap="none" rtlCol="0" anchor="ctr">
            <a:spAutoFit/>
          </a:bodyPr>
          <a:lstStyle/>
          <a:p>
            <a:r>
              <a:rPr lang="en-US" sz="2100">
                <a:latin typeface="+mj-lt"/>
              </a:rPr>
              <a:t>Router CPU </a:t>
            </a:r>
          </a:p>
          <a:p>
            <a:r>
              <a:rPr lang="en-US" sz="2100">
                <a:latin typeface="+mj-lt"/>
              </a:rPr>
              <a:t>e.g., Frag Attack</a:t>
            </a:r>
          </a:p>
        </p:txBody>
      </p:sp>
      <p:sp>
        <p:nvSpPr>
          <p:cNvPr id="32" name="TextBox 31"/>
          <p:cNvSpPr txBox="1"/>
          <p:nvPr/>
        </p:nvSpPr>
        <p:spPr>
          <a:xfrm>
            <a:off x="9306859" y="7211311"/>
            <a:ext cx="1746953" cy="738664"/>
          </a:xfrm>
          <a:prstGeom prst="rect">
            <a:avLst/>
          </a:prstGeom>
          <a:noFill/>
        </p:spPr>
        <p:txBody>
          <a:bodyPr wrap="none" rtlCol="0" anchor="ctr">
            <a:spAutoFit/>
          </a:bodyPr>
          <a:lstStyle/>
          <a:p>
            <a:r>
              <a:rPr lang="en-US" sz="2100">
                <a:latin typeface="+mj-lt"/>
              </a:rPr>
              <a:t>Firewall</a:t>
            </a:r>
          </a:p>
          <a:p>
            <a:r>
              <a:rPr lang="en-US" sz="2100">
                <a:latin typeface="+mj-lt"/>
              </a:rPr>
              <a:t>e.g., </a:t>
            </a:r>
            <a:r>
              <a:rPr lang="en-US" sz="2100" err="1">
                <a:latin typeface="+mj-lt"/>
              </a:rPr>
              <a:t>Syn</a:t>
            </a:r>
            <a:r>
              <a:rPr lang="en-US" sz="2100">
                <a:latin typeface="+mj-lt"/>
              </a:rPr>
              <a:t> Flood</a:t>
            </a:r>
          </a:p>
        </p:txBody>
      </p:sp>
      <p:sp>
        <p:nvSpPr>
          <p:cNvPr id="33" name="TextBox 32"/>
          <p:cNvSpPr txBox="1"/>
          <p:nvPr/>
        </p:nvSpPr>
        <p:spPr>
          <a:xfrm>
            <a:off x="10757901" y="3013428"/>
            <a:ext cx="2795702" cy="1061829"/>
          </a:xfrm>
          <a:prstGeom prst="rect">
            <a:avLst/>
          </a:prstGeom>
          <a:noFill/>
        </p:spPr>
        <p:txBody>
          <a:bodyPr wrap="none" rtlCol="0" anchor="ctr">
            <a:spAutoFit/>
          </a:bodyPr>
          <a:lstStyle/>
          <a:p>
            <a:r>
              <a:rPr lang="en-US" sz="2100" dirty="0">
                <a:latin typeface="+mj-lt"/>
              </a:rPr>
              <a:t>Servers</a:t>
            </a:r>
          </a:p>
          <a:p>
            <a:r>
              <a:rPr lang="en-US" sz="2100" dirty="0">
                <a:latin typeface="+mj-lt"/>
              </a:rPr>
              <a:t>e.g., Layer 7 Attacks</a:t>
            </a:r>
            <a:br>
              <a:rPr lang="en-US" sz="2100" dirty="0">
                <a:latin typeface="+mj-lt"/>
              </a:rPr>
            </a:br>
            <a:r>
              <a:rPr lang="en-US" sz="2100" dirty="0" err="1">
                <a:latin typeface="+mj-lt"/>
              </a:rPr>
              <a:t>slowloris</a:t>
            </a:r>
            <a:r>
              <a:rPr lang="en-US" sz="2100" dirty="0">
                <a:latin typeface="+mj-lt"/>
              </a:rPr>
              <a:t>, Request Flood</a:t>
            </a:r>
          </a:p>
        </p:txBody>
      </p:sp>
      <p:pic>
        <p:nvPicPr>
          <p:cNvPr id="28" name="Picture 2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00800" y="6205736"/>
            <a:ext cx="1274184" cy="865793"/>
          </a:xfrm>
          <a:prstGeom prst="rect">
            <a:avLst/>
          </a:prstGeom>
        </p:spPr>
      </p:pic>
      <p:pic>
        <p:nvPicPr>
          <p:cNvPr id="35" name="Picture 3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616404" y="6187273"/>
            <a:ext cx="1274184" cy="865793"/>
          </a:xfrm>
          <a:prstGeom prst="rect">
            <a:avLst/>
          </a:prstGeom>
        </p:spPr>
      </p:pic>
      <p:pic>
        <p:nvPicPr>
          <p:cNvPr id="36" name="Picture 3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72601" y="5841701"/>
            <a:ext cx="2356772" cy="1617944"/>
          </a:xfrm>
          <a:prstGeom prst="rect">
            <a:avLst/>
          </a:prstGeom>
        </p:spPr>
      </p:pic>
      <p:pic>
        <p:nvPicPr>
          <p:cNvPr id="37" name="Picture 3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71800" y="2286001"/>
            <a:ext cx="4115157" cy="2478239"/>
          </a:xfrm>
          <a:prstGeom prst="rect">
            <a:avLst/>
          </a:prstGeom>
        </p:spPr>
      </p:pic>
      <p:sp>
        <p:nvSpPr>
          <p:cNvPr id="38" name="TextBox 37"/>
          <p:cNvSpPr txBox="1"/>
          <p:nvPr/>
        </p:nvSpPr>
        <p:spPr>
          <a:xfrm>
            <a:off x="4255913" y="4203786"/>
            <a:ext cx="1309526" cy="507831"/>
          </a:xfrm>
          <a:prstGeom prst="rect">
            <a:avLst/>
          </a:prstGeom>
          <a:noFill/>
        </p:spPr>
        <p:txBody>
          <a:bodyPr wrap="none" rtlCol="0" anchor="ctr">
            <a:spAutoFit/>
          </a:bodyPr>
          <a:lstStyle/>
          <a:p>
            <a:r>
              <a:rPr lang="en-US" sz="2700">
                <a:latin typeface="+mj-lt"/>
              </a:rPr>
              <a:t>Internet</a:t>
            </a:r>
          </a:p>
        </p:txBody>
      </p:sp>
    </p:spTree>
    <p:custDataLst>
      <p:tags r:id="rId1"/>
    </p:custDataLst>
    <p:extLst>
      <p:ext uri="{BB962C8B-B14F-4D97-AF65-F5344CB8AC3E}">
        <p14:creationId xmlns:p14="http://schemas.microsoft.com/office/powerpoint/2010/main" val="1352529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80">
                                          <p:stCondLst>
                                            <p:cond delay="0"/>
                                          </p:stCondLst>
                                        </p:cTn>
                                        <p:tgtEl>
                                          <p:spTgt spid="30"/>
                                        </p:tgtEl>
                                      </p:cBhvr>
                                    </p:animEffect>
                                    <p:anim calcmode="lin" valueType="num">
                                      <p:cBhvr>
                                        <p:cTn id="8"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3" dur="26">
                                          <p:stCondLst>
                                            <p:cond delay="650"/>
                                          </p:stCondLst>
                                        </p:cTn>
                                        <p:tgtEl>
                                          <p:spTgt spid="30"/>
                                        </p:tgtEl>
                                      </p:cBhvr>
                                      <p:to x="100000" y="60000"/>
                                    </p:animScale>
                                    <p:animScale>
                                      <p:cBhvr>
                                        <p:cTn id="14" dur="166" decel="50000">
                                          <p:stCondLst>
                                            <p:cond delay="676"/>
                                          </p:stCondLst>
                                        </p:cTn>
                                        <p:tgtEl>
                                          <p:spTgt spid="30"/>
                                        </p:tgtEl>
                                      </p:cBhvr>
                                      <p:to x="100000" y="100000"/>
                                    </p:animScale>
                                    <p:animScale>
                                      <p:cBhvr>
                                        <p:cTn id="15" dur="26">
                                          <p:stCondLst>
                                            <p:cond delay="1312"/>
                                          </p:stCondLst>
                                        </p:cTn>
                                        <p:tgtEl>
                                          <p:spTgt spid="30"/>
                                        </p:tgtEl>
                                      </p:cBhvr>
                                      <p:to x="100000" y="80000"/>
                                    </p:animScale>
                                    <p:animScale>
                                      <p:cBhvr>
                                        <p:cTn id="16" dur="166" decel="50000">
                                          <p:stCondLst>
                                            <p:cond delay="1338"/>
                                          </p:stCondLst>
                                        </p:cTn>
                                        <p:tgtEl>
                                          <p:spTgt spid="30"/>
                                        </p:tgtEl>
                                      </p:cBhvr>
                                      <p:to x="100000" y="100000"/>
                                    </p:animScale>
                                    <p:animScale>
                                      <p:cBhvr>
                                        <p:cTn id="17" dur="26">
                                          <p:stCondLst>
                                            <p:cond delay="1642"/>
                                          </p:stCondLst>
                                        </p:cTn>
                                        <p:tgtEl>
                                          <p:spTgt spid="30"/>
                                        </p:tgtEl>
                                      </p:cBhvr>
                                      <p:to x="100000" y="90000"/>
                                    </p:animScale>
                                    <p:animScale>
                                      <p:cBhvr>
                                        <p:cTn id="18" dur="166" decel="50000">
                                          <p:stCondLst>
                                            <p:cond delay="1668"/>
                                          </p:stCondLst>
                                        </p:cTn>
                                        <p:tgtEl>
                                          <p:spTgt spid="30"/>
                                        </p:tgtEl>
                                      </p:cBhvr>
                                      <p:to x="100000" y="100000"/>
                                    </p:animScale>
                                    <p:animScale>
                                      <p:cBhvr>
                                        <p:cTn id="19" dur="26">
                                          <p:stCondLst>
                                            <p:cond delay="1808"/>
                                          </p:stCondLst>
                                        </p:cTn>
                                        <p:tgtEl>
                                          <p:spTgt spid="30"/>
                                        </p:tgtEl>
                                      </p:cBhvr>
                                      <p:to x="100000" y="95000"/>
                                    </p:animScale>
                                    <p:animScale>
                                      <p:cBhvr>
                                        <p:cTn id="20" dur="166" decel="50000">
                                          <p:stCondLst>
                                            <p:cond delay="1834"/>
                                          </p:stCondLst>
                                        </p:cTn>
                                        <p:tgtEl>
                                          <p:spTgt spid="3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580">
                                          <p:stCondLst>
                                            <p:cond delay="0"/>
                                          </p:stCondLst>
                                        </p:cTn>
                                        <p:tgtEl>
                                          <p:spTgt spid="31"/>
                                        </p:tgtEl>
                                      </p:cBhvr>
                                    </p:animEffect>
                                    <p:anim calcmode="lin" valueType="num">
                                      <p:cBhvr>
                                        <p:cTn id="26"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31" dur="26">
                                          <p:stCondLst>
                                            <p:cond delay="650"/>
                                          </p:stCondLst>
                                        </p:cTn>
                                        <p:tgtEl>
                                          <p:spTgt spid="31"/>
                                        </p:tgtEl>
                                      </p:cBhvr>
                                      <p:to x="100000" y="60000"/>
                                    </p:animScale>
                                    <p:animScale>
                                      <p:cBhvr>
                                        <p:cTn id="32" dur="166" decel="50000">
                                          <p:stCondLst>
                                            <p:cond delay="676"/>
                                          </p:stCondLst>
                                        </p:cTn>
                                        <p:tgtEl>
                                          <p:spTgt spid="31"/>
                                        </p:tgtEl>
                                      </p:cBhvr>
                                      <p:to x="100000" y="100000"/>
                                    </p:animScale>
                                    <p:animScale>
                                      <p:cBhvr>
                                        <p:cTn id="33" dur="26">
                                          <p:stCondLst>
                                            <p:cond delay="1312"/>
                                          </p:stCondLst>
                                        </p:cTn>
                                        <p:tgtEl>
                                          <p:spTgt spid="31"/>
                                        </p:tgtEl>
                                      </p:cBhvr>
                                      <p:to x="100000" y="80000"/>
                                    </p:animScale>
                                    <p:animScale>
                                      <p:cBhvr>
                                        <p:cTn id="34" dur="166" decel="50000">
                                          <p:stCondLst>
                                            <p:cond delay="1338"/>
                                          </p:stCondLst>
                                        </p:cTn>
                                        <p:tgtEl>
                                          <p:spTgt spid="31"/>
                                        </p:tgtEl>
                                      </p:cBhvr>
                                      <p:to x="100000" y="100000"/>
                                    </p:animScale>
                                    <p:animScale>
                                      <p:cBhvr>
                                        <p:cTn id="35" dur="26">
                                          <p:stCondLst>
                                            <p:cond delay="1642"/>
                                          </p:stCondLst>
                                        </p:cTn>
                                        <p:tgtEl>
                                          <p:spTgt spid="31"/>
                                        </p:tgtEl>
                                      </p:cBhvr>
                                      <p:to x="100000" y="90000"/>
                                    </p:animScale>
                                    <p:animScale>
                                      <p:cBhvr>
                                        <p:cTn id="36" dur="166" decel="50000">
                                          <p:stCondLst>
                                            <p:cond delay="1668"/>
                                          </p:stCondLst>
                                        </p:cTn>
                                        <p:tgtEl>
                                          <p:spTgt spid="31"/>
                                        </p:tgtEl>
                                      </p:cBhvr>
                                      <p:to x="100000" y="100000"/>
                                    </p:animScale>
                                    <p:animScale>
                                      <p:cBhvr>
                                        <p:cTn id="37" dur="26">
                                          <p:stCondLst>
                                            <p:cond delay="1808"/>
                                          </p:stCondLst>
                                        </p:cTn>
                                        <p:tgtEl>
                                          <p:spTgt spid="31"/>
                                        </p:tgtEl>
                                      </p:cBhvr>
                                      <p:to x="100000" y="95000"/>
                                    </p:animScale>
                                    <p:animScale>
                                      <p:cBhvr>
                                        <p:cTn id="38" dur="166" decel="50000">
                                          <p:stCondLst>
                                            <p:cond delay="1834"/>
                                          </p:stCondLst>
                                        </p:cTn>
                                        <p:tgtEl>
                                          <p:spTgt spid="31"/>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580">
                                          <p:stCondLst>
                                            <p:cond delay="0"/>
                                          </p:stCondLst>
                                        </p:cTn>
                                        <p:tgtEl>
                                          <p:spTgt spid="32"/>
                                        </p:tgtEl>
                                      </p:cBhvr>
                                    </p:animEffect>
                                    <p:anim calcmode="lin" valueType="num">
                                      <p:cBhvr>
                                        <p:cTn id="4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49" dur="26">
                                          <p:stCondLst>
                                            <p:cond delay="650"/>
                                          </p:stCondLst>
                                        </p:cTn>
                                        <p:tgtEl>
                                          <p:spTgt spid="32"/>
                                        </p:tgtEl>
                                      </p:cBhvr>
                                      <p:to x="100000" y="60000"/>
                                    </p:animScale>
                                    <p:animScale>
                                      <p:cBhvr>
                                        <p:cTn id="50" dur="166" decel="50000">
                                          <p:stCondLst>
                                            <p:cond delay="676"/>
                                          </p:stCondLst>
                                        </p:cTn>
                                        <p:tgtEl>
                                          <p:spTgt spid="32"/>
                                        </p:tgtEl>
                                      </p:cBhvr>
                                      <p:to x="100000" y="100000"/>
                                    </p:animScale>
                                    <p:animScale>
                                      <p:cBhvr>
                                        <p:cTn id="51" dur="26">
                                          <p:stCondLst>
                                            <p:cond delay="1312"/>
                                          </p:stCondLst>
                                        </p:cTn>
                                        <p:tgtEl>
                                          <p:spTgt spid="32"/>
                                        </p:tgtEl>
                                      </p:cBhvr>
                                      <p:to x="100000" y="80000"/>
                                    </p:animScale>
                                    <p:animScale>
                                      <p:cBhvr>
                                        <p:cTn id="52" dur="166" decel="50000">
                                          <p:stCondLst>
                                            <p:cond delay="1338"/>
                                          </p:stCondLst>
                                        </p:cTn>
                                        <p:tgtEl>
                                          <p:spTgt spid="32"/>
                                        </p:tgtEl>
                                      </p:cBhvr>
                                      <p:to x="100000" y="100000"/>
                                    </p:animScale>
                                    <p:animScale>
                                      <p:cBhvr>
                                        <p:cTn id="53" dur="26">
                                          <p:stCondLst>
                                            <p:cond delay="1642"/>
                                          </p:stCondLst>
                                        </p:cTn>
                                        <p:tgtEl>
                                          <p:spTgt spid="32"/>
                                        </p:tgtEl>
                                      </p:cBhvr>
                                      <p:to x="100000" y="90000"/>
                                    </p:animScale>
                                    <p:animScale>
                                      <p:cBhvr>
                                        <p:cTn id="54" dur="166" decel="50000">
                                          <p:stCondLst>
                                            <p:cond delay="1668"/>
                                          </p:stCondLst>
                                        </p:cTn>
                                        <p:tgtEl>
                                          <p:spTgt spid="32"/>
                                        </p:tgtEl>
                                      </p:cBhvr>
                                      <p:to x="100000" y="100000"/>
                                    </p:animScale>
                                    <p:animScale>
                                      <p:cBhvr>
                                        <p:cTn id="55" dur="26">
                                          <p:stCondLst>
                                            <p:cond delay="1808"/>
                                          </p:stCondLst>
                                        </p:cTn>
                                        <p:tgtEl>
                                          <p:spTgt spid="32"/>
                                        </p:tgtEl>
                                      </p:cBhvr>
                                      <p:to x="100000" y="95000"/>
                                    </p:animScale>
                                    <p:animScale>
                                      <p:cBhvr>
                                        <p:cTn id="56" dur="166" decel="50000">
                                          <p:stCondLst>
                                            <p:cond delay="1834"/>
                                          </p:stCondLst>
                                        </p:cTn>
                                        <p:tgtEl>
                                          <p:spTgt spid="32"/>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wipe(down)">
                                      <p:cBhvr>
                                        <p:cTn id="61" dur="580">
                                          <p:stCondLst>
                                            <p:cond delay="0"/>
                                          </p:stCondLst>
                                        </p:cTn>
                                        <p:tgtEl>
                                          <p:spTgt spid="33"/>
                                        </p:tgtEl>
                                      </p:cBhvr>
                                    </p:animEffect>
                                    <p:anim calcmode="lin" valueType="num">
                                      <p:cBhvr>
                                        <p:cTn id="62"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7" dur="26">
                                          <p:stCondLst>
                                            <p:cond delay="650"/>
                                          </p:stCondLst>
                                        </p:cTn>
                                        <p:tgtEl>
                                          <p:spTgt spid="33"/>
                                        </p:tgtEl>
                                      </p:cBhvr>
                                      <p:to x="100000" y="60000"/>
                                    </p:animScale>
                                    <p:animScale>
                                      <p:cBhvr>
                                        <p:cTn id="68" dur="166" decel="50000">
                                          <p:stCondLst>
                                            <p:cond delay="676"/>
                                          </p:stCondLst>
                                        </p:cTn>
                                        <p:tgtEl>
                                          <p:spTgt spid="33"/>
                                        </p:tgtEl>
                                      </p:cBhvr>
                                      <p:to x="100000" y="100000"/>
                                    </p:animScale>
                                    <p:animScale>
                                      <p:cBhvr>
                                        <p:cTn id="69" dur="26">
                                          <p:stCondLst>
                                            <p:cond delay="1312"/>
                                          </p:stCondLst>
                                        </p:cTn>
                                        <p:tgtEl>
                                          <p:spTgt spid="33"/>
                                        </p:tgtEl>
                                      </p:cBhvr>
                                      <p:to x="100000" y="80000"/>
                                    </p:animScale>
                                    <p:animScale>
                                      <p:cBhvr>
                                        <p:cTn id="70" dur="166" decel="50000">
                                          <p:stCondLst>
                                            <p:cond delay="1338"/>
                                          </p:stCondLst>
                                        </p:cTn>
                                        <p:tgtEl>
                                          <p:spTgt spid="33"/>
                                        </p:tgtEl>
                                      </p:cBhvr>
                                      <p:to x="100000" y="100000"/>
                                    </p:animScale>
                                    <p:animScale>
                                      <p:cBhvr>
                                        <p:cTn id="71" dur="26">
                                          <p:stCondLst>
                                            <p:cond delay="1642"/>
                                          </p:stCondLst>
                                        </p:cTn>
                                        <p:tgtEl>
                                          <p:spTgt spid="33"/>
                                        </p:tgtEl>
                                      </p:cBhvr>
                                      <p:to x="100000" y="90000"/>
                                    </p:animScale>
                                    <p:animScale>
                                      <p:cBhvr>
                                        <p:cTn id="72" dur="166" decel="50000">
                                          <p:stCondLst>
                                            <p:cond delay="1668"/>
                                          </p:stCondLst>
                                        </p:cTn>
                                        <p:tgtEl>
                                          <p:spTgt spid="33"/>
                                        </p:tgtEl>
                                      </p:cBhvr>
                                      <p:to x="100000" y="100000"/>
                                    </p:animScale>
                                    <p:animScale>
                                      <p:cBhvr>
                                        <p:cTn id="73" dur="26">
                                          <p:stCondLst>
                                            <p:cond delay="1808"/>
                                          </p:stCondLst>
                                        </p:cTn>
                                        <p:tgtEl>
                                          <p:spTgt spid="33"/>
                                        </p:tgtEl>
                                      </p:cBhvr>
                                      <p:to x="100000" y="95000"/>
                                    </p:animScale>
                                    <p:animScale>
                                      <p:cBhvr>
                                        <p:cTn id="74"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DDoS Attacks</a:t>
            </a:r>
          </a:p>
        </p:txBody>
      </p:sp>
      <p:sp>
        <p:nvSpPr>
          <p:cNvPr id="5" name="Content Placeholder 4"/>
          <p:cNvSpPr>
            <a:spLocks noGrp="1"/>
          </p:cNvSpPr>
          <p:nvPr>
            <p:ph idx="1"/>
          </p:nvPr>
        </p:nvSpPr>
        <p:spPr/>
        <p:txBody>
          <a:bodyPr>
            <a:normAutofit fontScale="92500" lnSpcReduction="20000"/>
          </a:bodyPr>
          <a:lstStyle/>
          <a:p>
            <a:r>
              <a:rPr lang="en-US"/>
              <a:t>Numbers of attacks </a:t>
            </a:r>
            <a:br>
              <a:rPr lang="en-US"/>
            </a:br>
            <a:r>
              <a:rPr lang="en-US"/>
              <a:t>are increasing</a:t>
            </a:r>
          </a:p>
          <a:p>
            <a:pPr lvl="1"/>
            <a:r>
              <a:rPr lang="en-US"/>
              <a:t>&gt;2000 attacks per day</a:t>
            </a:r>
          </a:p>
          <a:p>
            <a:r>
              <a:rPr lang="en-US"/>
              <a:t>Size of attacks are increasing</a:t>
            </a:r>
          </a:p>
          <a:p>
            <a:pPr lvl="1"/>
            <a:r>
              <a:rPr lang="en-US"/>
              <a:t>12 Gbps in single attack</a:t>
            </a:r>
          </a:p>
          <a:p>
            <a:r>
              <a:rPr lang="en-US"/>
              <a:t>Majority of attacks &lt; 2days</a:t>
            </a:r>
          </a:p>
          <a:p>
            <a:r>
              <a:rPr lang="en-US"/>
              <a:t>Sophistication of attack </a:t>
            </a:r>
            <a:br>
              <a:rPr lang="en-US"/>
            </a:br>
            <a:r>
              <a:rPr lang="en-US"/>
              <a:t>are increasing</a:t>
            </a:r>
          </a:p>
          <a:p>
            <a:pPr lvl="1"/>
            <a:r>
              <a:rPr lang="en-US" err="1"/>
              <a:t>Multivector</a:t>
            </a:r>
            <a:r>
              <a:rPr lang="en-US"/>
              <a:t> attacks</a:t>
            </a:r>
          </a:p>
          <a:p>
            <a:pPr lvl="1"/>
            <a:r>
              <a:rPr lang="en-US"/>
              <a:t>Botnets of millions of bots</a:t>
            </a:r>
          </a:p>
          <a:p>
            <a:r>
              <a:rPr lang="en-US"/>
              <a:t>Difficulty of initiating attacks </a:t>
            </a:r>
            <a:br>
              <a:rPr lang="en-US"/>
            </a:br>
            <a:r>
              <a:rPr lang="en-US"/>
              <a:t>is decreasing</a:t>
            </a:r>
          </a:p>
          <a:p>
            <a:pPr lvl="1"/>
            <a:r>
              <a:rPr lang="en-US"/>
              <a:t>&lt;$150 to purchase an attack</a:t>
            </a:r>
          </a:p>
          <a:p>
            <a:pPr marL="0" indent="0">
              <a:buNone/>
            </a:pPr>
            <a:endParaRPr lang="en-US"/>
          </a:p>
        </p:txBody>
      </p:sp>
      <p:graphicFrame>
        <p:nvGraphicFramePr>
          <p:cNvPr id="7" name="Chart 6"/>
          <p:cNvGraphicFramePr/>
          <p:nvPr>
            <p:extLst>
              <p:ext uri="{D42A27DB-BD31-4B8C-83A1-F6EECF244321}">
                <p14:modId xmlns:p14="http://schemas.microsoft.com/office/powerpoint/2010/main" val="2771672898"/>
              </p:ext>
            </p:extLst>
          </p:nvPr>
        </p:nvGraphicFramePr>
        <p:xfrm>
          <a:off x="9594478" y="2541494"/>
          <a:ext cx="7868165" cy="6057900"/>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36975725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TIMELINE" val="7.5/16.4/32.8/54.4"/>
  <p:tag name="ANNOTATION_COUNT" val="0"/>
  <p:tag name="ARTICULATE_SLIDE_GUID" val="5671ad31-2b7f-40b8-b24d-8ac1efaf2787"/>
  <p:tag name="AUDIO_IMPORT" val="E:\ELMOV\Docbase\Expertech\455_KN_Virtualization\audio\09_Virtual Machines Benefits.mp3"/>
  <p:tag name="AUDIO_ID" val="286"/>
  <p:tag name="ELAPSEDTIME" val="73.404"/>
  <p:tag name="ARTICULATE_SLIDE_NAV" val="9"/>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7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7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8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8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AWalkden\AppData\Local\Temp\articulate\presenter\imgtemp\67Tu2WrE_files\slide0001_image001.png"/>
</p:tagLst>
</file>

<file path=ppt/tags/tag18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AWalkden\AppData\Local\Temp\articulate\presenter\imgtemp\r5KY46cr_files\slide0001_image001.png"/>
</p:tagLst>
</file>

<file path=ppt/tags/tag18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AWalkden\AppData\Local\Temp\articulate\presenter\imgtemp\Md4dEpKY_files\slide0001_image001.png"/>
</p:tagLst>
</file>

<file path=ppt/tags/tag18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MARGIN_1" val="0"/>
  <p:tag name="MARGIN_2" val="36"/>
  <p:tag name="MARGIN_3" val="72"/>
  <p:tag name="MARGIN_4" val="108"/>
  <p:tag name="MARGIN_5" val="144"/>
  <p:tag name="FONT_SIZE" val="12"/>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Pro_Tech">
      <a:dk1>
        <a:sysClr val="windowText" lastClr="000000"/>
      </a:dk1>
      <a:lt1>
        <a:sysClr val="window" lastClr="FFFFFF"/>
      </a:lt1>
      <a:dk2>
        <a:srgbClr val="373545"/>
      </a:dk2>
      <a:lt2>
        <a:srgbClr val="FFFFFF"/>
      </a:lt2>
      <a:accent1>
        <a:srgbClr val="1D397A"/>
      </a:accent1>
      <a:accent2>
        <a:srgbClr val="32539A"/>
      </a:accent2>
      <a:accent3>
        <a:srgbClr val="4D6088"/>
      </a:accent3>
      <a:accent4>
        <a:srgbClr val="55849D"/>
      </a:accent4>
      <a:accent5>
        <a:srgbClr val="9FA09F"/>
      </a:accent5>
      <a:accent6>
        <a:srgbClr val="FFFFFF"/>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ill Associates">
  <a:themeElements>
    <a:clrScheme name="Hill Associates">
      <a:dk1>
        <a:srgbClr val="000000"/>
      </a:dk1>
      <a:lt1>
        <a:srgbClr val="FFFFFF"/>
      </a:lt1>
      <a:dk2>
        <a:srgbClr val="FFFFFF"/>
      </a:dk2>
      <a:lt2>
        <a:srgbClr val="000000"/>
      </a:lt2>
      <a:accent1>
        <a:srgbClr val="B4B5DC"/>
      </a:accent1>
      <a:accent2>
        <a:srgbClr val="C6D6E8"/>
      </a:accent2>
      <a:accent3>
        <a:srgbClr val="77B800"/>
      </a:accent3>
      <a:accent4>
        <a:srgbClr val="FBDE81"/>
      </a:accent4>
      <a:accent5>
        <a:srgbClr val="F07B05"/>
      </a:accent5>
      <a:accent6>
        <a:srgbClr val="E53B30"/>
      </a:accent6>
      <a:hlink>
        <a:srgbClr val="2A6EBB"/>
      </a:hlink>
      <a:folHlink>
        <a:srgbClr val="E53B30"/>
      </a:folHlink>
    </a:clrScheme>
    <a:fontScheme name="hill_20100317">
      <a:majorFont>
        <a:latin typeface="Arial"/>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1027113" rtl="0" eaLnBrk="1" fontAlgn="base" latinLnBrk="0" hangingPunct="1">
          <a:lnSpc>
            <a:spcPct val="85000"/>
          </a:lnSpc>
          <a:spcBef>
            <a:spcPct val="0"/>
          </a:spcBef>
          <a:spcAft>
            <a:spcPct val="0"/>
          </a:spcAft>
          <a:buClrTx/>
          <a:buSzTx/>
          <a:buFontTx/>
          <a:buNone/>
          <a:tabLst/>
          <a:defRPr kumimoji="0" lang="en-US" sz="22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1027113" rtl="0" eaLnBrk="1" fontAlgn="base" latinLnBrk="0" hangingPunct="1">
          <a:lnSpc>
            <a:spcPct val="85000"/>
          </a:lnSpc>
          <a:spcBef>
            <a:spcPct val="0"/>
          </a:spcBef>
          <a:spcAft>
            <a:spcPct val="0"/>
          </a:spcAft>
          <a:buClrTx/>
          <a:buSzTx/>
          <a:buFontTx/>
          <a:buNone/>
          <a:tabLst/>
          <a:defRPr kumimoji="0" lang="en-US" sz="2200" b="1" i="0" u="none" strike="noStrike" cap="none" normalizeH="0" baseline="0" smtClean="0">
            <a:ln>
              <a:noFill/>
            </a:ln>
            <a:solidFill>
              <a:schemeClr val="tx1"/>
            </a:solidFill>
            <a:effectLst/>
            <a:latin typeface="Arial Narrow" pitchFamily="34" charset="0"/>
          </a:defRPr>
        </a:defPPr>
      </a:lstStyle>
    </a:lnDef>
    <a:txDef>
      <a:spPr>
        <a:noFill/>
      </a:spPr>
      <a:bodyPr wrap="none" rtlCol="0">
        <a:spAutoFit/>
      </a:bodyPr>
      <a:lstStyle>
        <a:defPPr>
          <a:defRPr sz="2000" dirty="0" smtClean="0">
            <a:latin typeface="+mj-lt"/>
          </a:defRPr>
        </a:defPPr>
      </a:lstStyle>
    </a:txDef>
  </a:objectDefaults>
  <a:extraClrSchemeLst>
    <a:extraClrScheme>
      <a:clrScheme name="hill_20100317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hill_20100317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hill_20100317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hill_20100317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hill_20100317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hill_20100317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hill_20100317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hill_20100317 8">
        <a:dk1>
          <a:srgbClr val="000000"/>
        </a:dk1>
        <a:lt1>
          <a:srgbClr val="FFFFFF"/>
        </a:lt1>
        <a:dk2>
          <a:srgbClr val="FFFFFF"/>
        </a:dk2>
        <a:lt2>
          <a:srgbClr val="000000"/>
        </a:lt2>
        <a:accent1>
          <a:srgbClr val="FFCC00"/>
        </a:accent1>
        <a:accent2>
          <a:srgbClr val="3333CC"/>
        </a:accent2>
        <a:accent3>
          <a:srgbClr val="FFFFFF"/>
        </a:accent3>
        <a:accent4>
          <a:srgbClr val="000000"/>
        </a:accent4>
        <a:accent5>
          <a:srgbClr val="FFE2A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hill_20100317 9">
        <a:dk1>
          <a:srgbClr val="000000"/>
        </a:dk1>
        <a:lt1>
          <a:srgbClr val="FFFFFF"/>
        </a:lt1>
        <a:dk2>
          <a:srgbClr val="FFFFFF"/>
        </a:dk2>
        <a:lt2>
          <a:srgbClr val="000000"/>
        </a:lt2>
        <a:accent1>
          <a:srgbClr val="FFCC00"/>
        </a:accent1>
        <a:accent2>
          <a:srgbClr val="3333CC"/>
        </a:accent2>
        <a:accent3>
          <a:srgbClr val="FFFFFF"/>
        </a:accent3>
        <a:accent4>
          <a:srgbClr val="000000"/>
        </a:accent4>
        <a:accent5>
          <a:srgbClr val="FFE2AA"/>
        </a:accent5>
        <a:accent6>
          <a:srgbClr val="2D2DB9"/>
        </a:accent6>
        <a:hlink>
          <a:srgbClr val="333399"/>
        </a:hlink>
        <a:folHlink>
          <a:srgbClr val="9966FF"/>
        </a:folHlink>
      </a:clrScheme>
      <a:clrMap bg1="lt1" tx1="dk1" bg2="lt2" tx2="dk2" accent1="accent1" accent2="accent2" accent3="accent3" accent4="accent4" accent5="accent5" accent6="accent6" hlink="hlink" folHlink="folHlink"/>
    </a:extraClrScheme>
    <a:extraClrScheme>
      <a:clrScheme name="hill_20100317 10">
        <a:dk1>
          <a:srgbClr val="000000"/>
        </a:dk1>
        <a:lt1>
          <a:srgbClr val="FFFFFF"/>
        </a:lt1>
        <a:dk2>
          <a:srgbClr val="FFFFFF"/>
        </a:dk2>
        <a:lt2>
          <a:srgbClr val="000000"/>
        </a:lt2>
        <a:accent1>
          <a:srgbClr val="FFCC00"/>
        </a:accent1>
        <a:accent2>
          <a:srgbClr val="3333CC"/>
        </a:accent2>
        <a:accent3>
          <a:srgbClr val="FFFFFF"/>
        </a:accent3>
        <a:accent4>
          <a:srgbClr val="000000"/>
        </a:accent4>
        <a:accent5>
          <a:srgbClr val="FFE2AA"/>
        </a:accent5>
        <a:accent6>
          <a:srgbClr val="2D2DB9"/>
        </a:accent6>
        <a:hlink>
          <a:srgbClr val="333399"/>
        </a:hlink>
        <a:folHlink>
          <a:srgbClr val="9933FF"/>
        </a:folHlink>
      </a:clrScheme>
      <a:clrMap bg1="lt1" tx1="dk1" bg2="lt2" tx2="dk2" accent1="accent1" accent2="accent2" accent3="accent3" accent4="accent4" accent5="accent5" accent6="accent6" hlink="hlink" folHlink="folHlink"/>
    </a:extraClrScheme>
    <a:extraClrScheme>
      <a:clrScheme name="hill_20100317 11">
        <a:dk1>
          <a:srgbClr val="000000"/>
        </a:dk1>
        <a:lt1>
          <a:srgbClr val="FFFFFF"/>
        </a:lt1>
        <a:dk2>
          <a:srgbClr val="FFFFFF"/>
        </a:dk2>
        <a:lt2>
          <a:srgbClr val="000000"/>
        </a:lt2>
        <a:accent1>
          <a:srgbClr val="FFCC00"/>
        </a:accent1>
        <a:accent2>
          <a:srgbClr val="3333CC"/>
        </a:accent2>
        <a:accent3>
          <a:srgbClr val="FFFFFF"/>
        </a:accent3>
        <a:accent4>
          <a:srgbClr val="000000"/>
        </a:accent4>
        <a:accent5>
          <a:srgbClr val="FFE2AA"/>
        </a:accent5>
        <a:accent6>
          <a:srgbClr val="2D2DB9"/>
        </a:accent6>
        <a:hlink>
          <a:srgbClr val="333399"/>
        </a:hlink>
        <a:folHlink>
          <a:srgbClr val="CC0000"/>
        </a:folHlink>
      </a:clrScheme>
      <a:clrMap bg1="lt1" tx1="dk1" bg2="lt2" tx2="dk2" accent1="accent1" accent2="accent2" accent3="accent3" accent4="accent4" accent5="accent5" accent6="accent6" hlink="hlink" folHlink="folHlink"/>
    </a:extraClrScheme>
    <a:extraClrScheme>
      <a:clrScheme name="hill_20100317 12">
        <a:dk1>
          <a:srgbClr val="000000"/>
        </a:dk1>
        <a:lt1>
          <a:srgbClr val="FFFFFF"/>
        </a:lt1>
        <a:dk2>
          <a:srgbClr val="FFFFFF"/>
        </a:dk2>
        <a:lt2>
          <a:srgbClr val="000000"/>
        </a:lt2>
        <a:accent1>
          <a:srgbClr val="FFCCCC"/>
        </a:accent1>
        <a:accent2>
          <a:srgbClr val="3333CC"/>
        </a:accent2>
        <a:accent3>
          <a:srgbClr val="FFFFFF"/>
        </a:accent3>
        <a:accent4>
          <a:srgbClr val="000000"/>
        </a:accent4>
        <a:accent5>
          <a:srgbClr val="FFE2E2"/>
        </a:accent5>
        <a:accent6>
          <a:srgbClr val="2D2DB9"/>
        </a:accent6>
        <a:hlink>
          <a:srgbClr val="333399"/>
        </a:hlink>
        <a:folHlink>
          <a:srgbClr val="CC0000"/>
        </a:folHlink>
      </a:clrScheme>
      <a:clrMap bg1="lt1" tx1="dk1" bg2="lt2" tx2="dk2" accent1="accent1" accent2="accent2" accent3="accent3" accent4="accent4" accent5="accent5" accent6="accent6" hlink="hlink" folHlink="folHlink"/>
    </a:extraClrScheme>
    <a:extraClrScheme>
      <a:clrScheme name="hill_20100317 13">
        <a:dk1>
          <a:srgbClr val="000000"/>
        </a:dk1>
        <a:lt1>
          <a:srgbClr val="FFFFFF"/>
        </a:lt1>
        <a:dk2>
          <a:srgbClr val="FFFFFF"/>
        </a:dk2>
        <a:lt2>
          <a:srgbClr val="000000"/>
        </a:lt2>
        <a:accent1>
          <a:srgbClr val="FFCC99"/>
        </a:accent1>
        <a:accent2>
          <a:srgbClr val="3333CC"/>
        </a:accent2>
        <a:accent3>
          <a:srgbClr val="FFFFFF"/>
        </a:accent3>
        <a:accent4>
          <a:srgbClr val="000000"/>
        </a:accent4>
        <a:accent5>
          <a:srgbClr val="FFE2CA"/>
        </a:accent5>
        <a:accent6>
          <a:srgbClr val="2D2DB9"/>
        </a:accent6>
        <a:hlink>
          <a:srgbClr val="333399"/>
        </a:hlink>
        <a:folHlink>
          <a:srgbClr val="CC0000"/>
        </a:folHlink>
      </a:clrScheme>
      <a:clrMap bg1="lt1" tx1="dk1" bg2="lt2" tx2="dk2" accent1="accent1" accent2="accent2" accent3="accent3" accent4="accent4" accent5="accent5" accent6="accent6" hlink="hlink" folHlink="folHlink"/>
    </a:extraClrScheme>
    <a:extraClrScheme>
      <a:clrScheme name="hill_20100317 14">
        <a:dk1>
          <a:srgbClr val="000000"/>
        </a:dk1>
        <a:lt1>
          <a:srgbClr val="FFFFFF"/>
        </a:lt1>
        <a:dk2>
          <a:srgbClr val="FFFFFF"/>
        </a:dk2>
        <a:lt2>
          <a:srgbClr val="000000"/>
        </a:lt2>
        <a:accent1>
          <a:srgbClr val="FBDE81"/>
        </a:accent1>
        <a:accent2>
          <a:srgbClr val="3333CC"/>
        </a:accent2>
        <a:accent3>
          <a:srgbClr val="FFFFFF"/>
        </a:accent3>
        <a:accent4>
          <a:srgbClr val="000000"/>
        </a:accent4>
        <a:accent5>
          <a:srgbClr val="FDECC1"/>
        </a:accent5>
        <a:accent6>
          <a:srgbClr val="2D2DB9"/>
        </a:accent6>
        <a:hlink>
          <a:srgbClr val="333399"/>
        </a:hlink>
        <a:folHlink>
          <a:srgbClr val="CC0000"/>
        </a:folHlink>
      </a:clrScheme>
      <a:clrMap bg1="lt1" tx1="dk1" bg2="lt2" tx2="dk2" accent1="accent1" accent2="accent2" accent3="accent3" accent4="accent4" accent5="accent5" accent6="accent6" hlink="hlink" folHlink="folHlink"/>
    </a:extraClrScheme>
    <a:extraClrScheme>
      <a:clrScheme name="hill_20100317 15">
        <a:dk1>
          <a:srgbClr val="000000"/>
        </a:dk1>
        <a:lt1>
          <a:srgbClr val="FFFFFF"/>
        </a:lt1>
        <a:dk2>
          <a:srgbClr val="FFFFFF"/>
        </a:dk2>
        <a:lt2>
          <a:srgbClr val="000000"/>
        </a:lt2>
        <a:accent1>
          <a:srgbClr val="FBDE81"/>
        </a:accent1>
        <a:accent2>
          <a:srgbClr val="2A6EBB"/>
        </a:accent2>
        <a:accent3>
          <a:srgbClr val="FFFFFF"/>
        </a:accent3>
        <a:accent4>
          <a:srgbClr val="000000"/>
        </a:accent4>
        <a:accent5>
          <a:srgbClr val="FDECC1"/>
        </a:accent5>
        <a:accent6>
          <a:srgbClr val="2563A9"/>
        </a:accent6>
        <a:hlink>
          <a:srgbClr val="5F6A72"/>
        </a:hlink>
        <a:folHlink>
          <a:srgbClr val="E23B30"/>
        </a:folHlink>
      </a:clrScheme>
      <a:clrMap bg1="lt1" tx1="dk1" bg2="lt2" tx2="dk2" accent1="accent1" accent2="accent2" accent3="accent3" accent4="accent4" accent5="accent5" accent6="accent6" hlink="hlink" folHlink="folHlink"/>
    </a:extraClrScheme>
    <a:extraClrScheme>
      <a:clrScheme name="hill_20100317 16">
        <a:dk1>
          <a:srgbClr val="000000"/>
        </a:dk1>
        <a:lt1>
          <a:srgbClr val="FFFFFF"/>
        </a:lt1>
        <a:dk2>
          <a:srgbClr val="FFFFFF"/>
        </a:dk2>
        <a:lt2>
          <a:srgbClr val="000000"/>
        </a:lt2>
        <a:accent1>
          <a:srgbClr val="FBDE81"/>
        </a:accent1>
        <a:accent2>
          <a:srgbClr val="5F6A72"/>
        </a:accent2>
        <a:accent3>
          <a:srgbClr val="FFFFFF"/>
        </a:accent3>
        <a:accent4>
          <a:srgbClr val="000000"/>
        </a:accent4>
        <a:accent5>
          <a:srgbClr val="FDECC1"/>
        </a:accent5>
        <a:accent6>
          <a:srgbClr val="555F67"/>
        </a:accent6>
        <a:hlink>
          <a:srgbClr val="2A6EBB"/>
        </a:hlink>
        <a:folHlink>
          <a:srgbClr val="E23B3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44270</TotalTime>
  <Words>12657</Words>
  <Application>Microsoft Macintosh PowerPoint</Application>
  <PresentationFormat>Custom</PresentationFormat>
  <Paragraphs>2653</Paragraphs>
  <Slides>214</Slides>
  <Notes>199</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214</vt:i4>
      </vt:variant>
    </vt:vector>
  </HeadingPairs>
  <TitlesOfParts>
    <vt:vector size="230" baseType="lpstr">
      <vt:lpstr>Andale Mono</vt:lpstr>
      <vt:lpstr>Arial</vt:lpstr>
      <vt:lpstr>Arial Narrow</vt:lpstr>
      <vt:lpstr>Calibri</vt:lpstr>
      <vt:lpstr>Calibri Light</vt:lpstr>
      <vt:lpstr>Cambria</vt:lpstr>
      <vt:lpstr>Consolas</vt:lpstr>
      <vt:lpstr>Courier</vt:lpstr>
      <vt:lpstr>HELVETICA NEUE CONDENSED</vt:lpstr>
      <vt:lpstr>HELVETICA NEUE CONDENSED</vt:lpstr>
      <vt:lpstr>Helvetica Neue Medium</vt:lpstr>
      <vt:lpstr>Lucida Handwriting</vt:lpstr>
      <vt:lpstr>Symbol</vt:lpstr>
      <vt:lpstr>Wingdings</vt:lpstr>
      <vt:lpstr>Office Theme</vt:lpstr>
      <vt:lpstr>Hill Associates</vt:lpstr>
      <vt:lpstr>PowerPoint Presentation</vt:lpstr>
      <vt:lpstr>An Important Resource</vt:lpstr>
      <vt:lpstr>PowerPoint Presentation</vt:lpstr>
      <vt:lpstr>Hi, I’m Matt</vt:lpstr>
      <vt:lpstr>Introductions  </vt:lpstr>
      <vt:lpstr>Putting Information Technology in Perspective</vt:lpstr>
      <vt:lpstr>Objectives</vt:lpstr>
      <vt:lpstr>Overall Goals</vt:lpstr>
      <vt:lpstr>Firewalls as Controls</vt:lpstr>
      <vt:lpstr>What does the FFIEC say?</vt:lpstr>
      <vt:lpstr>Agenda</vt:lpstr>
      <vt:lpstr>Reviews and Exercises</vt:lpstr>
      <vt:lpstr>Class Ops</vt:lpstr>
      <vt:lpstr>Financial Security Predictions for 2024</vt:lpstr>
      <vt:lpstr>What are *your* predictions?</vt:lpstr>
      <vt:lpstr>Cybersecurity Fundamentals</vt:lpstr>
      <vt:lpstr>Objectives </vt:lpstr>
      <vt:lpstr>How Internetworks Work—An Analogy</vt:lpstr>
      <vt:lpstr>Applying the Analogy</vt:lpstr>
      <vt:lpstr>Models and the TCP/IP Protocol Stack</vt:lpstr>
      <vt:lpstr>At the Bottom: The Network Interface Layer</vt:lpstr>
      <vt:lpstr>The Network Interface Frame</vt:lpstr>
      <vt:lpstr>Identifying Addresses</vt:lpstr>
      <vt:lpstr>The Internet Layer</vt:lpstr>
      <vt:lpstr>Internet Layer Role</vt:lpstr>
      <vt:lpstr>IPv4 Header</vt:lpstr>
      <vt:lpstr>IPv4 Address</vt:lpstr>
      <vt:lpstr>Subnet Masks</vt:lpstr>
      <vt:lpstr>Subnetting and Supernetting/Aggregation</vt:lpstr>
      <vt:lpstr>Hosts, Routers, and IPv4 Addresses</vt:lpstr>
      <vt:lpstr>IP Address Assignment with DHCP</vt:lpstr>
      <vt:lpstr>DHCP Dynamic Address Assignment </vt:lpstr>
      <vt:lpstr>Private Address Space and NAT</vt:lpstr>
      <vt:lpstr>The Role of a Router</vt:lpstr>
      <vt:lpstr>The Routing Protocol</vt:lpstr>
      <vt:lpstr>Address Resolution Protocol</vt:lpstr>
      <vt:lpstr>Windows arp Command</vt:lpstr>
      <vt:lpstr>The Transport Layer</vt:lpstr>
      <vt:lpstr>Transport Layer Role</vt:lpstr>
      <vt:lpstr>Transmission Control Protocol (TCP)</vt:lpstr>
      <vt:lpstr>TCP Error Correction</vt:lpstr>
      <vt:lpstr>User Datagram Protocol (UDP)</vt:lpstr>
      <vt:lpstr>Well-Known TCP/UDP Ports</vt:lpstr>
      <vt:lpstr>Sockets</vt:lpstr>
      <vt:lpstr>Windows netstat Command</vt:lpstr>
      <vt:lpstr>Netstat: Active Connections</vt:lpstr>
      <vt:lpstr>Netstat: Active and Listening</vt:lpstr>
      <vt:lpstr>Application Services Layer</vt:lpstr>
      <vt:lpstr>Application Services Layer Role</vt:lpstr>
      <vt:lpstr>Servers and Listening Ports</vt:lpstr>
      <vt:lpstr>Is Your Computer a Client or a Server?</vt:lpstr>
      <vt:lpstr>Scanning for Listening Ports</vt:lpstr>
      <vt:lpstr>Review Questions</vt:lpstr>
      <vt:lpstr>Summary</vt:lpstr>
      <vt:lpstr>Firewall Functions and Technologies</vt:lpstr>
      <vt:lpstr>Objectives</vt:lpstr>
      <vt:lpstr>Traditional Firewall Overview</vt:lpstr>
      <vt:lpstr>Why Use a Firewall?</vt:lpstr>
      <vt:lpstr>Firewall Technology Models</vt:lpstr>
      <vt:lpstr>Packet Filtering</vt:lpstr>
      <vt:lpstr>IP Header Filters</vt:lpstr>
      <vt:lpstr>Packet Filtering Review</vt:lpstr>
      <vt:lpstr>Stateful Inspection</vt:lpstr>
      <vt:lpstr>Sample Connection State Table</vt:lpstr>
      <vt:lpstr>Remember the Socket</vt:lpstr>
      <vt:lpstr>Stateful Inspection Review</vt:lpstr>
      <vt:lpstr>(Web) Application Firewall</vt:lpstr>
      <vt:lpstr>Application Proxy Gateway</vt:lpstr>
      <vt:lpstr>Application Proxy Review</vt:lpstr>
      <vt:lpstr>Virtual Private Networking</vt:lpstr>
      <vt:lpstr>Network Access Control</vt:lpstr>
      <vt:lpstr>Unified Threat Management</vt:lpstr>
      <vt:lpstr>UTM Functions</vt:lpstr>
      <vt:lpstr>UTM the New Norm</vt:lpstr>
      <vt:lpstr>UTM Review</vt:lpstr>
      <vt:lpstr>Firewall Technologies Review</vt:lpstr>
      <vt:lpstr>IDP/IDS</vt:lpstr>
      <vt:lpstr>EDR, XDR, SOAR, and more...</vt:lpstr>
      <vt:lpstr>Summary</vt:lpstr>
      <vt:lpstr>Exercise: Firewall Questions and Controls</vt:lpstr>
      <vt:lpstr>Firewalls as Bank Network Controls</vt:lpstr>
      <vt:lpstr>Exercise: Find us a FinSec Firewall</vt:lpstr>
      <vt:lpstr>Exercise: Find us a FinSec Firewall (cont.)</vt:lpstr>
      <vt:lpstr>Exercise Debrief</vt:lpstr>
      <vt:lpstr>Network Vulnerabilities and Attacks</vt:lpstr>
      <vt:lpstr>Objectives</vt:lpstr>
      <vt:lpstr>Types of Network-centric Attacks</vt:lpstr>
      <vt:lpstr>Machine-in-the-middle attacks (MitM)</vt:lpstr>
      <vt:lpstr>Phishing</vt:lpstr>
      <vt:lpstr>Malware</vt:lpstr>
      <vt:lpstr>Activity: Malware</vt:lpstr>
      <vt:lpstr>Brute-force Hacking</vt:lpstr>
      <vt:lpstr>Summary</vt:lpstr>
      <vt:lpstr>Distributed Denial of Service (DDoS)</vt:lpstr>
      <vt:lpstr>Objectives </vt:lpstr>
      <vt:lpstr>Definition</vt:lpstr>
      <vt:lpstr>Who Initiates DDoS Attacks</vt:lpstr>
      <vt:lpstr>Many Resources Under Attack</vt:lpstr>
      <vt:lpstr>DDoS Attacks</vt:lpstr>
      <vt:lpstr>Botnets</vt:lpstr>
      <vt:lpstr> Attack Amplification</vt:lpstr>
      <vt:lpstr>Example of NTP Amplification</vt:lpstr>
      <vt:lpstr>Example SYN Flood</vt:lpstr>
      <vt:lpstr>DDoS Has Similar Impacts as Other Threats</vt:lpstr>
      <vt:lpstr>Technology DDoS Mitigation Approaches</vt:lpstr>
      <vt:lpstr>Compare Solutions</vt:lpstr>
      <vt:lpstr>Implementing Cloud Redirection</vt:lpstr>
      <vt:lpstr>Summary</vt:lpstr>
      <vt:lpstr>Plan for Wednesday</vt:lpstr>
      <vt:lpstr>Monitoring</vt:lpstr>
      <vt:lpstr>Objectives</vt:lpstr>
      <vt:lpstr>Security Logs</vt:lpstr>
      <vt:lpstr>Who Plays a Role?</vt:lpstr>
      <vt:lpstr>Activity: What to Capture?</vt:lpstr>
      <vt:lpstr>Log Uses</vt:lpstr>
      <vt:lpstr>Security Incident Event Management (SIEM)</vt:lpstr>
      <vt:lpstr>Cisco Smart Operations Service Dashboard</vt:lpstr>
      <vt:lpstr>Log Analysis</vt:lpstr>
      <vt:lpstr>Log Event Management</vt:lpstr>
      <vt:lpstr>Monthly Reports</vt:lpstr>
      <vt:lpstr>Content Filtering Report</vt:lpstr>
      <vt:lpstr>Summary</vt:lpstr>
      <vt:lpstr>Firewall Administration  and Management</vt:lpstr>
      <vt:lpstr>Objectives</vt:lpstr>
      <vt:lpstr>Roles </vt:lpstr>
      <vt:lpstr>Roles and Controls</vt:lpstr>
      <vt:lpstr>Configuration</vt:lpstr>
      <vt:lpstr>Patch Management</vt:lpstr>
      <vt:lpstr>Log and Threat Review</vt:lpstr>
      <vt:lpstr>Equipment and Configuration</vt:lpstr>
      <vt:lpstr>Summary</vt:lpstr>
      <vt:lpstr>Incident Response and Forensics</vt:lpstr>
      <vt:lpstr>Objectives</vt:lpstr>
      <vt:lpstr>Incident Response and Management</vt:lpstr>
      <vt:lpstr>NIST Incident Response</vt:lpstr>
      <vt:lpstr>Preparation</vt:lpstr>
      <vt:lpstr>Incident Response Team Considerations</vt:lpstr>
      <vt:lpstr>Activity: Threat List</vt:lpstr>
      <vt:lpstr>Detection and Analysis</vt:lpstr>
      <vt:lpstr>Containment, Eradication, and Recovery</vt:lpstr>
      <vt:lpstr>Post-Incident Activities</vt:lpstr>
      <vt:lpstr>Document</vt:lpstr>
      <vt:lpstr>DDoS Attack Detection and Analysis</vt:lpstr>
      <vt:lpstr>DDoS: Containment, Eradication, and Recovery </vt:lpstr>
      <vt:lpstr>Post-Incident</vt:lpstr>
      <vt:lpstr>Unusual Activity on a Laptop</vt:lpstr>
      <vt:lpstr>Forensics</vt:lpstr>
      <vt:lpstr>Activity: What Questions Would You Ask?</vt:lpstr>
      <vt:lpstr>Summary</vt:lpstr>
      <vt:lpstr>Demilitarized Zones (DMZs)</vt:lpstr>
      <vt:lpstr>Objectives </vt:lpstr>
      <vt:lpstr>Concept of DMZs</vt:lpstr>
      <vt:lpstr>Implementation of DMZs</vt:lpstr>
      <vt:lpstr>Implementation of DMZs (Cont.)</vt:lpstr>
      <vt:lpstr>Architectures of DMZs: Example 1</vt:lpstr>
      <vt:lpstr>Architectures of DMZs: Example 2</vt:lpstr>
      <vt:lpstr>Architecture: Example 3</vt:lpstr>
      <vt:lpstr>Areas to Investigate with the Bank</vt:lpstr>
      <vt:lpstr>Summary</vt:lpstr>
      <vt:lpstr>Packet Filters</vt:lpstr>
      <vt:lpstr>Objectives</vt:lpstr>
      <vt:lpstr>Packet Filtering</vt:lpstr>
      <vt:lpstr>Inbound Packet Filtering</vt:lpstr>
      <vt:lpstr>How Do We Know What to Block?</vt:lpstr>
      <vt:lpstr>The Rules In Action</vt:lpstr>
      <vt:lpstr>Outbound Rules</vt:lpstr>
      <vt:lpstr>Port Addresses</vt:lpstr>
      <vt:lpstr>What Does This Inbound ACL Tell Us?</vt:lpstr>
      <vt:lpstr>ACLs</vt:lpstr>
      <vt:lpstr>TCP Connection States</vt:lpstr>
      <vt:lpstr>Stateful Example</vt:lpstr>
      <vt:lpstr>Why Should a Bank Use ACLs?</vt:lpstr>
      <vt:lpstr>Some Final Considerations</vt:lpstr>
      <vt:lpstr>Summary</vt:lpstr>
      <vt:lpstr>Unified Threat Management</vt:lpstr>
      <vt:lpstr>Objectives </vt:lpstr>
      <vt:lpstr>Unified Threat Management</vt:lpstr>
      <vt:lpstr>UTM’s Common Security Elements</vt:lpstr>
      <vt:lpstr>UTM Players and Market </vt:lpstr>
      <vt:lpstr>Sample Deployment Diagram</vt:lpstr>
      <vt:lpstr>Topics for Consideration with UTMs</vt:lpstr>
      <vt:lpstr>Is it Performance Scalable?</vt:lpstr>
      <vt:lpstr>What Services and Technologies are Supported?</vt:lpstr>
      <vt:lpstr>PowerPoint Presentation</vt:lpstr>
      <vt:lpstr>What Network Features are Supported?</vt:lpstr>
      <vt:lpstr>Is it IPv6 Ready?</vt:lpstr>
      <vt:lpstr>How are VLANs Supported?  </vt:lpstr>
      <vt:lpstr>Is it Survivable?</vt:lpstr>
      <vt:lpstr>How is UTM Managed?</vt:lpstr>
      <vt:lpstr>UTM Final Thoughts</vt:lpstr>
      <vt:lpstr>Summary</vt:lpstr>
      <vt:lpstr>The Future of Firewalls (and this of class!)</vt:lpstr>
      <vt:lpstr>Talking to Banks about their Firewalls</vt:lpstr>
      <vt:lpstr>Exercise: Bank Firewall Topologies</vt:lpstr>
      <vt:lpstr>Exercise: Bank Firewall Topologies</vt:lpstr>
      <vt:lpstr>Exercise: Bank Firewall Topologies</vt:lpstr>
      <vt:lpstr>Emerging Technologies</vt:lpstr>
      <vt:lpstr>Software Eats the World</vt:lpstr>
      <vt:lpstr>Firewall Virtualization</vt:lpstr>
      <vt:lpstr>Hybrid SD-WAN</vt:lpstr>
      <vt:lpstr>Pure SD-WAN</vt:lpstr>
      <vt:lpstr>Virtual Machines Benefits </vt:lpstr>
      <vt:lpstr>Cloud Services</vt:lpstr>
      <vt:lpstr>Cloud Models</vt:lpstr>
      <vt:lpstr>The Software-Powered Cloud Changes Everything</vt:lpstr>
      <vt:lpstr>Not just Much Cheaper, the cloud is Much Better.</vt:lpstr>
      <vt:lpstr>Banking and Cloud Economics</vt:lpstr>
      <vt:lpstr>Bank Network Futures</vt:lpstr>
      <vt:lpstr>Core Processing in the Cloud</vt:lpstr>
      <vt:lpstr>Network Talent and Trust as Risks</vt:lpstr>
      <vt:lpstr>Community Bank Innovation</vt:lpstr>
      <vt:lpstr>Thus Endeth the Lessons</vt:lpstr>
      <vt:lpstr>Thank You!</vt:lpstr>
      <vt:lpstr>Who We Are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PresenterMedia.com</dc:creator>
  <cp:lastModifiedBy>Matt Kolon</cp:lastModifiedBy>
  <cp:revision>22</cp:revision>
  <dcterms:created xsi:type="dcterms:W3CDTF">2016-01-13T17:16:24Z</dcterms:created>
  <dcterms:modified xsi:type="dcterms:W3CDTF">2025-08-11T14:52:45Z</dcterms:modified>
</cp:coreProperties>
</file>