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tags/tag2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notesSlides/notesSlide40.xml" ContentType="application/vnd.openxmlformats-officedocument.presentationml.notesSlide+xml"/>
  <Override PartName="/ppt/tags/tag2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tags/tag3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tags/tag34.xml" ContentType="application/vnd.openxmlformats-officedocument.presentationml.tags+xml"/>
  <Override PartName="/ppt/notesSlides/notesSlide51.xml" ContentType="application/vnd.openxmlformats-officedocument.presentationml.notesSlide+xml"/>
  <Override PartName="/ppt/tags/tag35.xml" ContentType="application/vnd.openxmlformats-officedocument.presentationml.tags+xml"/>
  <Override PartName="/ppt/notesSlides/notesSlide52.xml" ContentType="application/vnd.openxmlformats-officedocument.presentationml.notesSlide+xml"/>
  <Override PartName="/ppt/tags/tag36.xml" ContentType="application/vnd.openxmlformats-officedocument.presentationml.tags+xml"/>
  <Override PartName="/ppt/notesSlides/notesSlide53.xml" ContentType="application/vnd.openxmlformats-officedocument.presentationml.notesSlide+xml"/>
  <Override PartName="/ppt/tags/tag37.xml" ContentType="application/vnd.openxmlformats-officedocument.presentationml.tags+xml"/>
  <Override PartName="/ppt/notesSlides/notesSlide54.xml" ContentType="application/vnd.openxmlformats-officedocument.presentationml.notesSlide+xml"/>
  <Override PartName="/ppt/tags/tag38.xml" ContentType="application/vnd.openxmlformats-officedocument.presentationml.tags+xml"/>
  <Override PartName="/ppt/notesSlides/notesSlide55.xml" ContentType="application/vnd.openxmlformats-officedocument.presentationml.notesSlide+xml"/>
  <Override PartName="/ppt/tags/tag39.xml" ContentType="application/vnd.openxmlformats-officedocument.presentationml.tags+xml"/>
  <Override PartName="/ppt/notesSlides/notesSlide56.xml" ContentType="application/vnd.openxmlformats-officedocument.presentationml.notesSlide+xml"/>
  <Override PartName="/ppt/tags/tag40.xml" ContentType="application/vnd.openxmlformats-officedocument.presentationml.tags+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1.xml" ContentType="application/vnd.openxmlformats-officedocument.presentationml.tags+xml"/>
  <Override PartName="/ppt/notesSlides/notesSlide58.xml" ContentType="application/vnd.openxmlformats-officedocument.presentationml.notesSlide+xml"/>
  <Override PartName="/ppt/tags/tag42.xml" ContentType="application/vnd.openxmlformats-officedocument.presentationml.tags+xml"/>
  <Override PartName="/ppt/notesSlides/notesSlide59.xml" ContentType="application/vnd.openxmlformats-officedocument.presentationml.notesSlide+xml"/>
  <Override PartName="/ppt/tags/tag43.xml" ContentType="application/vnd.openxmlformats-officedocument.presentationml.tags+xml"/>
  <Override PartName="/ppt/notesSlides/notesSlide60.xml" ContentType="application/vnd.openxmlformats-officedocument.presentationml.notesSlide+xml"/>
  <Override PartName="/ppt/tags/tag44.xml" ContentType="application/vnd.openxmlformats-officedocument.presentationml.tags+xml"/>
  <Override PartName="/ppt/notesSlides/notesSlide61.xml" ContentType="application/vnd.openxmlformats-officedocument.presentationml.notesSlide+xml"/>
  <Override PartName="/ppt/tags/tag45.xml" ContentType="application/vnd.openxmlformats-officedocument.presentationml.tags+xml"/>
  <Override PartName="/ppt/notesSlides/notesSlide62.xml" ContentType="application/vnd.openxmlformats-officedocument.presentationml.notesSlide+xml"/>
  <Override PartName="/ppt/tags/tag46.xml" ContentType="application/vnd.openxmlformats-officedocument.presentationml.tags+xml"/>
  <Override PartName="/ppt/notesSlides/notesSlide63.xml" ContentType="application/vnd.openxmlformats-officedocument.presentationml.notesSlide+xml"/>
  <Override PartName="/ppt/tags/tag47.xml" ContentType="application/vnd.openxmlformats-officedocument.presentationml.tags+xml"/>
  <Override PartName="/ppt/notesSlides/notesSlide64.xml" ContentType="application/vnd.openxmlformats-officedocument.presentationml.notesSlide+xml"/>
  <Override PartName="/ppt/tags/tag48.xml" ContentType="application/vnd.openxmlformats-officedocument.presentationml.tags+xml"/>
  <Override PartName="/ppt/notesSlides/notesSlide65.xml" ContentType="application/vnd.openxmlformats-officedocument.presentationml.notesSlide+xml"/>
  <Override PartName="/ppt/tags/tag49.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50.xml" ContentType="application/vnd.openxmlformats-officedocument.presentationml.tags+xml"/>
  <Override PartName="/ppt/notesSlides/notesSlide68.xml" ContentType="application/vnd.openxmlformats-officedocument.presentationml.notesSlide+xml"/>
  <Override PartName="/ppt/tags/tag51.xml" ContentType="application/vnd.openxmlformats-officedocument.presentationml.tags+xml"/>
  <Override PartName="/ppt/notesSlides/notesSlide69.xml" ContentType="application/vnd.openxmlformats-officedocument.presentationml.notesSlide+xml"/>
  <Override PartName="/ppt/tags/tag52.xml" ContentType="application/vnd.openxmlformats-officedocument.presentationml.tags+xml"/>
  <Override PartName="/ppt/notesSlides/notesSlide70.xml" ContentType="application/vnd.openxmlformats-officedocument.presentationml.notesSlide+xml"/>
  <Override PartName="/ppt/tags/tag53.xml" ContentType="application/vnd.openxmlformats-officedocument.presentationml.tags+xml"/>
  <Override PartName="/ppt/notesSlides/notesSlide71.xml" ContentType="application/vnd.openxmlformats-officedocument.presentationml.notesSlide+xml"/>
  <Override PartName="/ppt/tags/tag54.xml" ContentType="application/vnd.openxmlformats-officedocument.presentationml.tags+xml"/>
  <Override PartName="/ppt/notesSlides/notesSlide72.xml" ContentType="application/vnd.openxmlformats-officedocument.presentationml.notesSlide+xml"/>
  <Override PartName="/ppt/tags/tag55.xml" ContentType="application/vnd.openxmlformats-officedocument.presentationml.tags+xml"/>
  <Override PartName="/ppt/notesSlides/notesSlide73.xml" ContentType="application/vnd.openxmlformats-officedocument.presentationml.notesSlide+xml"/>
  <Override PartName="/ppt/tags/tag56.xml" ContentType="application/vnd.openxmlformats-officedocument.presentationml.tags+xml"/>
  <Override PartName="/ppt/notesSlides/notesSlide74.xml" ContentType="application/vnd.openxmlformats-officedocument.presentationml.notesSlide+xml"/>
  <Override PartName="/ppt/tags/tag57.xml" ContentType="application/vnd.openxmlformats-officedocument.presentationml.tags+xml"/>
  <Override PartName="/ppt/notesSlides/notesSlide75.xml" ContentType="application/vnd.openxmlformats-officedocument.presentationml.notesSlide+xml"/>
  <Override PartName="/ppt/tags/tag58.xml" ContentType="application/vnd.openxmlformats-officedocument.presentationml.tags+xml"/>
  <Override PartName="/ppt/notesSlides/notesSlide76.xml" ContentType="application/vnd.openxmlformats-officedocument.presentationml.notesSlide+xml"/>
  <Override PartName="/ppt/tags/tag59.xml" ContentType="application/vnd.openxmlformats-officedocument.presentationml.tags+xml"/>
  <Override PartName="/ppt/notesSlides/notesSlide77.xml" ContentType="application/vnd.openxmlformats-officedocument.presentationml.notesSlide+xml"/>
  <Override PartName="/ppt/tags/tag60.xml" ContentType="application/vnd.openxmlformats-officedocument.presentationml.tags+xml"/>
  <Override PartName="/ppt/notesSlides/notesSlide78.xml" ContentType="application/vnd.openxmlformats-officedocument.presentationml.notesSlide+xml"/>
  <Override PartName="/ppt/tags/tag6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62.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63.xml" ContentType="application/vnd.openxmlformats-officedocument.presentationml.tags+xml"/>
  <Override PartName="/ppt/notesSlides/notesSlide85.xml" ContentType="application/vnd.openxmlformats-officedocument.presentationml.notesSlide+xml"/>
  <Override PartName="/ppt/tags/tag64.xml" ContentType="application/vnd.openxmlformats-officedocument.presentationml.tags+xml"/>
  <Override PartName="/ppt/notesSlides/notesSlide86.xml" ContentType="application/vnd.openxmlformats-officedocument.presentationml.notesSlide+xml"/>
  <Override PartName="/ppt/tags/tag65.xml" ContentType="application/vnd.openxmlformats-officedocument.presentationml.tags+xml"/>
  <Override PartName="/ppt/notesSlides/notesSlide87.xml" ContentType="application/vnd.openxmlformats-officedocument.presentationml.notesSlide+xml"/>
  <Override PartName="/ppt/tags/tag66.xml" ContentType="application/vnd.openxmlformats-officedocument.presentationml.tags+xml"/>
  <Override PartName="/ppt/notesSlides/notesSlide88.xml" ContentType="application/vnd.openxmlformats-officedocument.presentationml.notesSlide+xml"/>
  <Override PartName="/ppt/tags/tag67.xml" ContentType="application/vnd.openxmlformats-officedocument.presentationml.tags+xml"/>
  <Override PartName="/ppt/notesSlides/notesSlide89.xml" ContentType="application/vnd.openxmlformats-officedocument.presentationml.notesSlide+xml"/>
  <Override PartName="/ppt/tags/tag68.xml" ContentType="application/vnd.openxmlformats-officedocument.presentationml.tags+xml"/>
  <Override PartName="/ppt/notesSlides/notesSlide90.xml" ContentType="application/vnd.openxmlformats-officedocument.presentationml.notesSlide+xml"/>
  <Override PartName="/ppt/tags/tag69.xml" ContentType="application/vnd.openxmlformats-officedocument.presentationml.tags+xml"/>
  <Override PartName="/ppt/notesSlides/notesSlide91.xml" ContentType="application/vnd.openxmlformats-officedocument.presentationml.notesSlide+xml"/>
  <Override PartName="/ppt/tags/tag70.xml" ContentType="application/vnd.openxmlformats-officedocument.presentationml.tags+xml"/>
  <Override PartName="/ppt/notesSlides/notesSlide92.xml" ContentType="application/vnd.openxmlformats-officedocument.presentationml.notesSlide+xml"/>
  <Override PartName="/ppt/tags/tag71.xml" ContentType="application/vnd.openxmlformats-officedocument.presentationml.tags+xml"/>
  <Override PartName="/ppt/notesSlides/notesSlide93.xml" ContentType="application/vnd.openxmlformats-officedocument.presentationml.notesSlide+xml"/>
  <Override PartName="/ppt/tags/tag72.xml" ContentType="application/vnd.openxmlformats-officedocument.presentationml.tags+xml"/>
  <Override PartName="/ppt/notesSlides/notesSlide94.xml" ContentType="application/vnd.openxmlformats-officedocument.presentationml.notesSlide+xml"/>
  <Override PartName="/ppt/tags/tag73.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74.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75.xml" ContentType="application/vnd.openxmlformats-officedocument.presentationml.tags+xml"/>
  <Override PartName="/ppt/notesSlides/notesSlide99.xml" ContentType="application/vnd.openxmlformats-officedocument.presentationml.notesSlide+xml"/>
  <Override PartName="/ppt/tags/tag76.xml" ContentType="application/vnd.openxmlformats-officedocument.presentationml.tags+xml"/>
  <Override PartName="/ppt/notesSlides/notesSlide100.xml" ContentType="application/vnd.openxmlformats-officedocument.presentationml.notesSlide+xml"/>
  <Override PartName="/ppt/tags/tag77.xml" ContentType="application/vnd.openxmlformats-officedocument.presentationml.tags+xml"/>
  <Override PartName="/ppt/notesSlides/notesSlide101.xml" ContentType="application/vnd.openxmlformats-officedocument.presentationml.notesSlide+xml"/>
  <Override PartName="/ppt/tags/tag78.xml" ContentType="application/vnd.openxmlformats-officedocument.presentationml.tags+xml"/>
  <Override PartName="/ppt/notesSlides/notesSlide102.xml" ContentType="application/vnd.openxmlformats-officedocument.presentationml.notesSlide+xml"/>
  <Override PartName="/ppt/tags/tag79.xml" ContentType="application/vnd.openxmlformats-officedocument.presentationml.tags+xml"/>
  <Override PartName="/ppt/notesSlides/notesSlide103.xml" ContentType="application/vnd.openxmlformats-officedocument.presentationml.notesSlide+xml"/>
  <Override PartName="/ppt/tags/tag80.xml" ContentType="application/vnd.openxmlformats-officedocument.presentationml.tags+xml"/>
  <Override PartName="/ppt/notesSlides/notesSlide104.xml" ContentType="application/vnd.openxmlformats-officedocument.presentationml.notesSlide+xml"/>
  <Override PartName="/ppt/tags/tag81.xml" ContentType="application/vnd.openxmlformats-officedocument.presentationml.tags+xml"/>
  <Override PartName="/ppt/notesSlides/notesSlide105.xml" ContentType="application/vnd.openxmlformats-officedocument.presentationml.notesSlide+xml"/>
  <Override PartName="/ppt/tags/tag82.xml" ContentType="application/vnd.openxmlformats-officedocument.presentationml.tags+xml"/>
  <Override PartName="/ppt/notesSlides/notesSlide106.xml" ContentType="application/vnd.openxmlformats-officedocument.presentationml.notesSlide+xml"/>
  <Override PartName="/ppt/tags/tag83.xml" ContentType="application/vnd.openxmlformats-officedocument.presentationml.tags+xml"/>
  <Override PartName="/ppt/notesSlides/notesSlide107.xml" ContentType="application/vnd.openxmlformats-officedocument.presentationml.notesSlide+xml"/>
  <Override PartName="/ppt/tags/tag84.xml" ContentType="application/vnd.openxmlformats-officedocument.presentationml.tags+xml"/>
  <Override PartName="/ppt/notesSlides/notesSlide108.xml" ContentType="application/vnd.openxmlformats-officedocument.presentationml.notesSlide+xml"/>
  <Override PartName="/ppt/tags/tag85.xml" ContentType="application/vnd.openxmlformats-officedocument.presentationml.tags+xml"/>
  <Override PartName="/ppt/notesSlides/notesSlide109.xml" ContentType="application/vnd.openxmlformats-officedocument.presentationml.notesSlide+xml"/>
  <Override PartName="/ppt/tags/tag86.xml" ContentType="application/vnd.openxmlformats-officedocument.presentationml.tags+xml"/>
  <Override PartName="/ppt/notesSlides/notesSlide110.xml" ContentType="application/vnd.openxmlformats-officedocument.presentationml.notesSlide+xml"/>
  <Override PartName="/ppt/tags/tag87.xml" ContentType="application/vnd.openxmlformats-officedocument.presentationml.tags+xml"/>
  <Override PartName="/ppt/notesSlides/notesSlide111.xml" ContentType="application/vnd.openxmlformats-officedocument.presentationml.notesSlide+xml"/>
  <Override PartName="/ppt/tags/tag88.xml" ContentType="application/vnd.openxmlformats-officedocument.presentationml.tags+xml"/>
  <Override PartName="/ppt/notesSlides/notesSlide112.xml" ContentType="application/vnd.openxmlformats-officedocument.presentationml.notesSlide+xml"/>
  <Override PartName="/ppt/tags/tag89.xml" ContentType="application/vnd.openxmlformats-officedocument.presentationml.tags+xml"/>
  <Override PartName="/ppt/notesSlides/notesSlide113.xml" ContentType="application/vnd.openxmlformats-officedocument.presentationml.notesSlide+xml"/>
  <Override PartName="/ppt/tags/tag90.xml" ContentType="application/vnd.openxmlformats-officedocument.presentationml.tags+xml"/>
  <Override PartName="/ppt/notesSlides/notesSlide114.xml" ContentType="application/vnd.openxmlformats-officedocument.presentationml.notesSlide+xml"/>
  <Override PartName="/ppt/tags/tag91.xml" ContentType="application/vnd.openxmlformats-officedocument.presentationml.tags+xml"/>
  <Override PartName="/ppt/notesSlides/notesSlide115.xml" ContentType="application/vnd.openxmlformats-officedocument.presentationml.notesSlide+xml"/>
  <Override PartName="/ppt/tags/tag92.xml" ContentType="application/vnd.openxmlformats-officedocument.presentationml.tags+xml"/>
  <Override PartName="/ppt/notesSlides/notesSlide116.xml" ContentType="application/vnd.openxmlformats-officedocument.presentationml.notesSlide+xml"/>
  <Override PartName="/ppt/tags/tag93.xml" ContentType="application/vnd.openxmlformats-officedocument.presentationml.tags+xml"/>
  <Override PartName="/ppt/notesSlides/notesSlide117.xml" ContentType="application/vnd.openxmlformats-officedocument.presentationml.notesSlide+xml"/>
  <Override PartName="/ppt/tags/tag94.xml" ContentType="application/vnd.openxmlformats-officedocument.presentationml.tags+xml"/>
  <Override PartName="/ppt/notesSlides/notesSlide118.xml" ContentType="application/vnd.openxmlformats-officedocument.presentationml.notesSlide+xml"/>
  <Override PartName="/ppt/tags/tag95.xml" ContentType="application/vnd.openxmlformats-officedocument.presentationml.tags+xml"/>
  <Override PartName="/ppt/notesSlides/notesSlide119.xml" ContentType="application/vnd.openxmlformats-officedocument.presentationml.notesSlide+xml"/>
  <Override PartName="/ppt/tags/tag96.xml" ContentType="application/vnd.openxmlformats-officedocument.presentationml.tags+xml"/>
  <Override PartName="/ppt/notesSlides/notesSlide120.xml" ContentType="application/vnd.openxmlformats-officedocument.presentationml.notesSlide+xml"/>
  <Override PartName="/ppt/tags/tag97.xml" ContentType="application/vnd.openxmlformats-officedocument.presentationml.tags+xml"/>
  <Override PartName="/ppt/notesSlides/notesSlide121.xml" ContentType="application/vnd.openxmlformats-officedocument.presentationml.notesSlide+xml"/>
  <Override PartName="/ppt/tags/tag98.xml" ContentType="application/vnd.openxmlformats-officedocument.presentationml.tags+xml"/>
  <Override PartName="/ppt/notesSlides/notesSlide122.xml" ContentType="application/vnd.openxmlformats-officedocument.presentationml.notesSlide+xml"/>
  <Override PartName="/ppt/tags/tag99.xml" ContentType="application/vnd.openxmlformats-officedocument.presentationml.tags+xml"/>
  <Override PartName="/ppt/notesSlides/notesSlide123.xml" ContentType="application/vnd.openxmlformats-officedocument.presentationml.notesSlide+xml"/>
  <Override PartName="/ppt/tags/tag100.xml" ContentType="application/vnd.openxmlformats-officedocument.presentationml.tags+xml"/>
  <Override PartName="/ppt/notesSlides/notesSlide124.xml" ContentType="application/vnd.openxmlformats-officedocument.presentationml.notesSlide+xml"/>
  <Override PartName="/ppt/tags/tag101.xml" ContentType="application/vnd.openxmlformats-officedocument.presentationml.tags+xml"/>
  <Override PartName="/ppt/notesSlides/notesSlide125.xml" ContentType="application/vnd.openxmlformats-officedocument.presentationml.notesSlide+xml"/>
  <Override PartName="/ppt/tags/tag102.xml" ContentType="application/vnd.openxmlformats-officedocument.presentationml.tags+xml"/>
  <Override PartName="/ppt/notesSlides/notesSlide126.xml" ContentType="application/vnd.openxmlformats-officedocument.presentationml.notesSlide+xml"/>
  <Override PartName="/ppt/tags/tag103.xml" ContentType="application/vnd.openxmlformats-officedocument.presentationml.tags+xml"/>
  <Override PartName="/ppt/notesSlides/notesSlide127.xml" ContentType="application/vnd.openxmlformats-officedocument.presentationml.notesSlide+xml"/>
  <Override PartName="/ppt/tags/tag104.xml" ContentType="application/vnd.openxmlformats-officedocument.presentationml.tags+xml"/>
  <Override PartName="/ppt/notesSlides/notesSlide128.xml" ContentType="application/vnd.openxmlformats-officedocument.presentationml.notesSlide+xml"/>
  <Override PartName="/ppt/tags/tag105.xml" ContentType="application/vnd.openxmlformats-officedocument.presentationml.tags+xml"/>
  <Override PartName="/ppt/notesSlides/notesSlide129.xml" ContentType="application/vnd.openxmlformats-officedocument.presentationml.notesSlide+xml"/>
  <Override PartName="/ppt/tags/tag106.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ags/tag107.xml" ContentType="application/vnd.openxmlformats-officedocument.presentationml.tags+xml"/>
  <Override PartName="/ppt/notesSlides/notesSlide132.xml" ContentType="application/vnd.openxmlformats-officedocument.presentationml.notesSlide+xml"/>
  <Override PartName="/ppt/tags/tag108.xml" ContentType="application/vnd.openxmlformats-officedocument.presentationml.tags+xml"/>
  <Override PartName="/ppt/notesSlides/notesSlide133.xml" ContentType="application/vnd.openxmlformats-officedocument.presentationml.notesSlide+xml"/>
  <Override PartName="/ppt/tags/tag109.xml" ContentType="application/vnd.openxmlformats-officedocument.presentationml.tags+xml"/>
  <Override PartName="/ppt/notesSlides/notesSlide134.xml" ContentType="application/vnd.openxmlformats-officedocument.presentationml.notesSlide+xml"/>
  <Override PartName="/ppt/tags/tag110.xml" ContentType="application/vnd.openxmlformats-officedocument.presentationml.tags+xml"/>
  <Override PartName="/ppt/notesSlides/notesSlide135.xml" ContentType="application/vnd.openxmlformats-officedocument.presentationml.notesSlide+xml"/>
  <Override PartName="/ppt/tags/tag111.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ags/tag112.xml" ContentType="application/vnd.openxmlformats-officedocument.presentationml.tags+xml"/>
  <Override PartName="/ppt/notesSlides/notesSlide139.xml" ContentType="application/vnd.openxmlformats-officedocument.presentationml.notesSlide+xml"/>
  <Override PartName="/ppt/tags/tag113.xml" ContentType="application/vnd.openxmlformats-officedocument.presentationml.tags+xml"/>
  <Override PartName="/ppt/notesSlides/notesSlide140.xml" ContentType="application/vnd.openxmlformats-officedocument.presentationml.notesSlide+xml"/>
  <Override PartName="/ppt/tags/tag114.xml" ContentType="application/vnd.openxmlformats-officedocument.presentationml.tags+xml"/>
  <Override PartName="/ppt/notesSlides/notesSlide141.xml" ContentType="application/vnd.openxmlformats-officedocument.presentationml.notesSlide+xml"/>
  <Override PartName="/ppt/tags/tag115.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ags/tag116.xml" ContentType="application/vnd.openxmlformats-officedocument.presentationml.tags+xml"/>
  <Override PartName="/ppt/notesSlides/notesSlide144.xml" ContentType="application/vnd.openxmlformats-officedocument.presentationml.notesSlide+xml"/>
  <Override PartName="/ppt/tags/tag117.xml" ContentType="application/vnd.openxmlformats-officedocument.presentationml.tags+xml"/>
  <Override PartName="/ppt/notesSlides/notesSlide145.xml" ContentType="application/vnd.openxmlformats-officedocument.presentationml.notesSlide+xml"/>
  <Override PartName="/ppt/tags/tag118.xml" ContentType="application/vnd.openxmlformats-officedocument.presentationml.tags+xml"/>
  <Override PartName="/ppt/notesSlides/notesSlide146.xml" ContentType="application/vnd.openxmlformats-officedocument.presentationml.notesSlide+xml"/>
  <Override PartName="/ppt/tags/tag119.xml" ContentType="application/vnd.openxmlformats-officedocument.presentationml.tags+xml"/>
  <Override PartName="/ppt/notesSlides/notesSlide147.xml" ContentType="application/vnd.openxmlformats-officedocument.presentationml.notesSlide+xml"/>
  <Override PartName="/ppt/tags/tag120.xml" ContentType="application/vnd.openxmlformats-officedocument.presentationml.tags+xml"/>
  <Override PartName="/ppt/notesSlides/notesSlide148.xml" ContentType="application/vnd.openxmlformats-officedocument.presentationml.notesSlide+xml"/>
  <Override PartName="/ppt/tags/tag121.xml" ContentType="application/vnd.openxmlformats-officedocument.presentationml.tags+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122.xml" ContentType="application/vnd.openxmlformats-officedocument.presentationml.tags+xml"/>
  <Override PartName="/ppt/notesSlides/notesSlide155.xml" ContentType="application/vnd.openxmlformats-officedocument.presentationml.notesSlide+xml"/>
  <Override PartName="/ppt/tags/tag123.xml" ContentType="application/vnd.openxmlformats-officedocument.presentationml.tags+xml"/>
  <Override PartName="/ppt/notesSlides/notesSlide156.xml" ContentType="application/vnd.openxmlformats-officedocument.presentationml.notesSlide+xml"/>
  <Override PartName="/ppt/tags/tag124.xml" ContentType="application/vnd.openxmlformats-officedocument.presentationml.tags+xml"/>
  <Override PartName="/ppt/notesSlides/notesSlide157.xml" ContentType="application/vnd.openxmlformats-officedocument.presentationml.notesSlide+xml"/>
  <Override PartName="/ppt/tags/tag125.xml" ContentType="application/vnd.openxmlformats-officedocument.presentationml.tags+xml"/>
  <Override PartName="/ppt/notesSlides/notesSlide158.xml" ContentType="application/vnd.openxmlformats-officedocument.presentationml.notesSlide+xml"/>
  <Override PartName="/ppt/tags/tag126.xml" ContentType="application/vnd.openxmlformats-officedocument.presentationml.tags+xml"/>
  <Override PartName="/ppt/notesSlides/notesSlide159.xml" ContentType="application/vnd.openxmlformats-officedocument.presentationml.notesSlide+xml"/>
  <Override PartName="/ppt/tags/tag127.xml" ContentType="application/vnd.openxmlformats-officedocument.presentationml.tags+xml"/>
  <Override PartName="/ppt/notesSlides/notesSlide160.xml" ContentType="application/vnd.openxmlformats-officedocument.presentationml.notesSlide+xml"/>
  <Override PartName="/ppt/tags/tag128.xml" ContentType="application/vnd.openxmlformats-officedocument.presentationml.tags+xml"/>
  <Override PartName="/ppt/notesSlides/notesSlide161.xml" ContentType="application/vnd.openxmlformats-officedocument.presentationml.notesSlide+xml"/>
  <Override PartName="/ppt/tags/tag129.xml" ContentType="application/vnd.openxmlformats-officedocument.presentationml.tags+xml"/>
  <Override PartName="/ppt/notesSlides/notesSlide162.xml" ContentType="application/vnd.openxmlformats-officedocument.presentationml.notesSlide+xml"/>
  <Override PartName="/ppt/tags/tag130.xml" ContentType="application/vnd.openxmlformats-officedocument.presentationml.tags+xml"/>
  <Override PartName="/ppt/notesSlides/notesSlide163.xml" ContentType="application/vnd.openxmlformats-officedocument.presentationml.notesSlide+xml"/>
  <Override PartName="/ppt/tags/tag131.xml" ContentType="application/vnd.openxmlformats-officedocument.presentationml.tags+xml"/>
  <Override PartName="/ppt/notesSlides/notesSlide164.xml" ContentType="application/vnd.openxmlformats-officedocument.presentationml.notesSlide+xml"/>
  <Override PartName="/ppt/tags/tag132.xml" ContentType="application/vnd.openxmlformats-officedocument.presentationml.tags+xml"/>
  <Override PartName="/ppt/notesSlides/notesSlide165.xml" ContentType="application/vnd.openxmlformats-officedocument.presentationml.notesSlide+xml"/>
  <Override PartName="/ppt/tags/tag133.xml" ContentType="application/vnd.openxmlformats-officedocument.presentationml.tags+xml"/>
  <Override PartName="/ppt/notesSlides/notesSlide166.xml" ContentType="application/vnd.openxmlformats-officedocument.presentationml.notesSlide+xml"/>
  <Override PartName="/ppt/tags/tag134.xml" ContentType="application/vnd.openxmlformats-officedocument.presentationml.tags+xml"/>
  <Override PartName="/ppt/notesSlides/notesSlide167.xml" ContentType="application/vnd.openxmlformats-officedocument.presentationml.notesSlide+xml"/>
  <Override PartName="/ppt/tags/tag135.xml" ContentType="application/vnd.openxmlformats-officedocument.presentationml.tags+xml"/>
  <Override PartName="/ppt/notesSlides/notesSlide168.xml" ContentType="application/vnd.openxmlformats-officedocument.presentationml.notesSlide+xml"/>
  <Override PartName="/ppt/tags/tag136.xml" ContentType="application/vnd.openxmlformats-officedocument.presentationml.tags+xml"/>
  <Override PartName="/ppt/notesSlides/notesSlide169.xml" ContentType="application/vnd.openxmlformats-officedocument.presentationml.notesSlide+xml"/>
  <Override PartName="/ppt/tags/tag137.xml" ContentType="application/vnd.openxmlformats-officedocument.presentationml.tags+xml"/>
  <Override PartName="/ppt/notesSlides/notesSlide170.xml" ContentType="application/vnd.openxmlformats-officedocument.presentationml.notesSlide+xml"/>
  <Override PartName="/ppt/tags/tag138.xml" ContentType="application/vnd.openxmlformats-officedocument.presentationml.tags+xml"/>
  <Override PartName="/ppt/notesSlides/notesSlide171.xml" ContentType="application/vnd.openxmlformats-officedocument.presentationml.notesSlide+xml"/>
  <Override PartName="/ppt/tags/tag139.xml" ContentType="application/vnd.openxmlformats-officedocument.presentationml.tags+xml"/>
  <Override PartName="/ppt/notesSlides/notesSlide172.xml" ContentType="application/vnd.openxmlformats-officedocument.presentationml.notesSlide+xml"/>
  <Override PartName="/ppt/tags/tag140.xml" ContentType="application/vnd.openxmlformats-officedocument.presentationml.tags+xml"/>
  <Override PartName="/ppt/notesSlides/notesSlide173.xml" ContentType="application/vnd.openxmlformats-officedocument.presentationml.notesSlide+xml"/>
  <Override PartName="/ppt/tags/tag141.xml" ContentType="application/vnd.openxmlformats-officedocument.presentationml.tags+xml"/>
  <Override PartName="/ppt/notesSlides/notesSlide174.xml" ContentType="application/vnd.openxmlformats-officedocument.presentationml.notesSlide+xml"/>
  <Override PartName="/ppt/tags/tag142.xml" ContentType="application/vnd.openxmlformats-officedocument.presentationml.tags+xml"/>
  <Override PartName="/ppt/notesSlides/notesSlide175.xml" ContentType="application/vnd.openxmlformats-officedocument.presentationml.notesSlide+xml"/>
  <Override PartName="/ppt/tags/tag143.xml" ContentType="application/vnd.openxmlformats-officedocument.presentationml.tag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ags/tag144.xml" ContentType="application/vnd.openxmlformats-officedocument.presentationml.tags+xml"/>
  <Override PartName="/ppt/notesSlides/notesSlide178.xml" ContentType="application/vnd.openxmlformats-officedocument.presentationml.notesSlide+xml"/>
  <Override PartName="/ppt/tags/tag145.xml" ContentType="application/vnd.openxmlformats-officedocument.presentationml.tags+xml"/>
  <Override PartName="/ppt/notesSlides/notesSlide179.xml" ContentType="application/vnd.openxmlformats-officedocument.presentationml.notesSlide+xml"/>
  <Override PartName="/ppt/tags/tag146.xml" ContentType="application/vnd.openxmlformats-officedocument.presentationml.tags+xml"/>
  <Override PartName="/ppt/notesSlides/notesSlide180.xml" ContentType="application/vnd.openxmlformats-officedocument.presentationml.notesSlide+xml"/>
  <Override PartName="/ppt/tags/tag147.xml" ContentType="application/vnd.openxmlformats-officedocument.presentationml.tags+xml"/>
  <Override PartName="/ppt/notesSlides/notesSlide181.xml" ContentType="application/vnd.openxmlformats-officedocument.presentationml.notesSlide+xml"/>
  <Override PartName="/ppt/tags/tag148.xml" ContentType="application/vnd.openxmlformats-officedocument.presentationml.tags+xml"/>
  <Override PartName="/ppt/notesSlides/notesSlide182.xml" ContentType="application/vnd.openxmlformats-officedocument.presentationml.notesSlide+xml"/>
  <Override PartName="/ppt/tags/tag149.xml" ContentType="application/vnd.openxmlformats-officedocument.presentationml.tags+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228"/>
  </p:notesMasterIdLst>
  <p:handoutMasterIdLst>
    <p:handoutMasterId r:id="rId229"/>
  </p:handoutMasterIdLst>
  <p:sldIdLst>
    <p:sldId id="256" r:id="rId2"/>
    <p:sldId id="572" r:id="rId3"/>
    <p:sldId id="540" r:id="rId4"/>
    <p:sldId id="267" r:id="rId5"/>
    <p:sldId id="269" r:id="rId6"/>
    <p:sldId id="270" r:id="rId7"/>
    <p:sldId id="1354" r:id="rId8"/>
    <p:sldId id="1296" r:id="rId9"/>
    <p:sldId id="1359" r:id="rId10"/>
    <p:sldId id="1300" r:id="rId11"/>
    <p:sldId id="1301" r:id="rId12"/>
    <p:sldId id="1309" r:id="rId13"/>
    <p:sldId id="1303" r:id="rId14"/>
    <p:sldId id="1305" r:id="rId15"/>
    <p:sldId id="320" r:id="rId16"/>
    <p:sldId id="1304" r:id="rId17"/>
    <p:sldId id="1307" r:id="rId18"/>
    <p:sldId id="1306" r:id="rId19"/>
    <p:sldId id="1310" r:id="rId20"/>
    <p:sldId id="1009" r:id="rId21"/>
    <p:sldId id="1308" r:id="rId22"/>
    <p:sldId id="1302" r:id="rId23"/>
    <p:sldId id="277" r:id="rId24"/>
    <p:sldId id="1311" r:id="rId25"/>
    <p:sldId id="658" r:id="rId26"/>
    <p:sldId id="781" r:id="rId27"/>
    <p:sldId id="1386" r:id="rId28"/>
    <p:sldId id="1387" r:id="rId29"/>
    <p:sldId id="1313" r:id="rId30"/>
    <p:sldId id="1314" r:id="rId31"/>
    <p:sldId id="1316" r:id="rId32"/>
    <p:sldId id="1321" r:id="rId33"/>
    <p:sldId id="1322" r:id="rId34"/>
    <p:sldId id="962" r:id="rId35"/>
    <p:sldId id="290" r:id="rId36"/>
    <p:sldId id="291" r:id="rId37"/>
    <p:sldId id="292" r:id="rId38"/>
    <p:sldId id="293" r:id="rId39"/>
    <p:sldId id="1325" r:id="rId40"/>
    <p:sldId id="298" r:id="rId41"/>
    <p:sldId id="300" r:id="rId42"/>
    <p:sldId id="304" r:id="rId43"/>
    <p:sldId id="1016" r:id="rId44"/>
    <p:sldId id="1388" r:id="rId45"/>
    <p:sldId id="1034" r:id="rId46"/>
    <p:sldId id="1041" r:id="rId47"/>
    <p:sldId id="1042" r:id="rId48"/>
    <p:sldId id="991" r:id="rId49"/>
    <p:sldId id="313" r:id="rId50"/>
    <p:sldId id="1326" r:id="rId51"/>
    <p:sldId id="1327" r:id="rId52"/>
    <p:sldId id="1391" r:id="rId53"/>
    <p:sldId id="1392" r:id="rId54"/>
    <p:sldId id="1393" r:id="rId55"/>
    <p:sldId id="1394" r:id="rId56"/>
    <p:sldId id="1395" r:id="rId57"/>
    <p:sldId id="1328" r:id="rId58"/>
    <p:sldId id="1331" r:id="rId59"/>
    <p:sldId id="1332" r:id="rId60"/>
    <p:sldId id="315" r:id="rId61"/>
    <p:sldId id="316" r:id="rId62"/>
    <p:sldId id="318" r:id="rId63"/>
    <p:sldId id="1011" r:id="rId64"/>
    <p:sldId id="963" r:id="rId65"/>
    <p:sldId id="1012" r:id="rId66"/>
    <p:sldId id="1013" r:id="rId67"/>
    <p:sldId id="1014" r:id="rId68"/>
    <p:sldId id="1374" r:id="rId69"/>
    <p:sldId id="1015" r:id="rId70"/>
    <p:sldId id="322" r:id="rId71"/>
    <p:sldId id="323" r:id="rId72"/>
    <p:sldId id="326" r:id="rId73"/>
    <p:sldId id="964" r:id="rId74"/>
    <p:sldId id="965" r:id="rId75"/>
    <p:sldId id="1345" r:id="rId76"/>
    <p:sldId id="953" r:id="rId77"/>
    <p:sldId id="954" r:id="rId78"/>
    <p:sldId id="663" r:id="rId79"/>
    <p:sldId id="1360" r:id="rId80"/>
    <p:sldId id="340" r:id="rId81"/>
    <p:sldId id="1024" r:id="rId82"/>
    <p:sldId id="1045" r:id="rId83"/>
    <p:sldId id="1046" r:id="rId84"/>
    <p:sldId id="1084" r:id="rId85"/>
    <p:sldId id="1285" r:id="rId86"/>
    <p:sldId id="1286" r:id="rId87"/>
    <p:sldId id="1047" r:id="rId88"/>
    <p:sldId id="1051" r:id="rId89"/>
    <p:sldId id="1346" r:id="rId90"/>
    <p:sldId id="1347" r:id="rId91"/>
    <p:sldId id="1348" r:id="rId92"/>
    <p:sldId id="1052" r:id="rId93"/>
    <p:sldId id="1349" r:id="rId94"/>
    <p:sldId id="1054" r:id="rId95"/>
    <p:sldId id="1055" r:id="rId96"/>
    <p:sldId id="1073" r:id="rId97"/>
    <p:sldId id="1074" r:id="rId98"/>
    <p:sldId id="1075" r:id="rId99"/>
    <p:sldId id="1076" r:id="rId100"/>
    <p:sldId id="1078" r:id="rId101"/>
    <p:sldId id="1081" r:id="rId102"/>
    <p:sldId id="1086" r:id="rId103"/>
    <p:sldId id="1356" r:id="rId104"/>
    <p:sldId id="1089" r:id="rId105"/>
    <p:sldId id="1350" r:id="rId106"/>
    <p:sldId id="1351" r:id="rId107"/>
    <p:sldId id="1153" r:id="rId108"/>
    <p:sldId id="1352" r:id="rId109"/>
    <p:sldId id="1107" r:id="rId110"/>
    <p:sldId id="1103" r:id="rId111"/>
    <p:sldId id="1109" r:id="rId112"/>
    <p:sldId id="1110" r:id="rId113"/>
    <p:sldId id="1111" r:id="rId114"/>
    <p:sldId id="1118" r:id="rId115"/>
    <p:sldId id="1123" r:id="rId116"/>
    <p:sldId id="1140" r:id="rId117"/>
    <p:sldId id="1146" r:id="rId118"/>
    <p:sldId id="1147" r:id="rId119"/>
    <p:sldId id="1142" r:id="rId120"/>
    <p:sldId id="1145" r:id="rId121"/>
    <p:sldId id="1151" r:id="rId122"/>
    <p:sldId id="1108" r:id="rId123"/>
    <p:sldId id="1090" r:id="rId124"/>
    <p:sldId id="1095" r:id="rId125"/>
    <p:sldId id="1100" r:id="rId126"/>
    <p:sldId id="1375" r:id="rId127"/>
    <p:sldId id="1376" r:id="rId128"/>
    <p:sldId id="1156" r:id="rId129"/>
    <p:sldId id="1154" r:id="rId130"/>
    <p:sldId id="1155" r:id="rId131"/>
    <p:sldId id="1157" r:id="rId132"/>
    <p:sldId id="1158" r:id="rId133"/>
    <p:sldId id="1160" r:id="rId134"/>
    <p:sldId id="1168" r:id="rId135"/>
    <p:sldId id="1169" r:id="rId136"/>
    <p:sldId id="1174" r:id="rId137"/>
    <p:sldId id="1184" r:id="rId138"/>
    <p:sldId id="1389" r:id="rId139"/>
    <p:sldId id="1378" r:id="rId140"/>
    <p:sldId id="1202" r:id="rId141"/>
    <p:sldId id="1203" r:id="rId142"/>
    <p:sldId id="1207" r:id="rId143"/>
    <p:sldId id="1379" r:id="rId144"/>
    <p:sldId id="1380" r:id="rId145"/>
    <p:sldId id="1357" r:id="rId146"/>
    <p:sldId id="1382" r:id="rId147"/>
    <p:sldId id="1381" r:id="rId148"/>
    <p:sldId id="385" r:id="rId149"/>
    <p:sldId id="1410" r:id="rId150"/>
    <p:sldId id="1212" r:id="rId151"/>
    <p:sldId id="1213" r:id="rId152"/>
    <p:sldId id="1358" r:id="rId153"/>
    <p:sldId id="1215" r:id="rId154"/>
    <p:sldId id="1216" r:id="rId155"/>
    <p:sldId id="1217" r:id="rId156"/>
    <p:sldId id="1218" r:id="rId157"/>
    <p:sldId id="1220" r:id="rId158"/>
    <p:sldId id="1335" r:id="rId159"/>
    <p:sldId id="1362" r:id="rId160"/>
    <p:sldId id="1371" r:id="rId161"/>
    <p:sldId id="415" r:id="rId162"/>
    <p:sldId id="1366" r:id="rId163"/>
    <p:sldId id="1373" r:id="rId164"/>
    <p:sldId id="1372" r:id="rId165"/>
    <p:sldId id="1334" r:id="rId166"/>
    <p:sldId id="1230" r:id="rId167"/>
    <p:sldId id="1227" r:id="rId168"/>
    <p:sldId id="1229" r:id="rId169"/>
    <p:sldId id="1129" r:id="rId170"/>
    <p:sldId id="1355" r:id="rId171"/>
    <p:sldId id="927" r:id="rId172"/>
    <p:sldId id="931" r:id="rId173"/>
    <p:sldId id="935" r:id="rId174"/>
    <p:sldId id="1231" r:id="rId175"/>
    <p:sldId id="1232" r:id="rId176"/>
    <p:sldId id="1233" r:id="rId177"/>
    <p:sldId id="1340" r:id="rId178"/>
    <p:sldId id="1341" r:id="rId179"/>
    <p:sldId id="1342" r:id="rId180"/>
    <p:sldId id="1396" r:id="rId181"/>
    <p:sldId id="1397" r:id="rId182"/>
    <p:sldId id="1401" r:id="rId183"/>
    <p:sldId id="1402" r:id="rId184"/>
    <p:sldId id="1403" r:id="rId185"/>
    <p:sldId id="1404" r:id="rId186"/>
    <p:sldId id="1405" r:id="rId187"/>
    <p:sldId id="1406" r:id="rId188"/>
    <p:sldId id="1343" r:id="rId189"/>
    <p:sldId id="1344" r:id="rId190"/>
    <p:sldId id="1337" r:id="rId191"/>
    <p:sldId id="1338" r:id="rId192"/>
    <p:sldId id="1339" r:id="rId193"/>
    <p:sldId id="1235" r:id="rId194"/>
    <p:sldId id="1236" r:id="rId195"/>
    <p:sldId id="1237" r:id="rId196"/>
    <p:sldId id="1238" r:id="rId197"/>
    <p:sldId id="1240" r:id="rId198"/>
    <p:sldId id="1242" r:id="rId199"/>
    <p:sldId id="1363" r:id="rId200"/>
    <p:sldId id="1364" r:id="rId201"/>
    <p:sldId id="1247" r:id="rId202"/>
    <p:sldId id="1280" r:id="rId203"/>
    <p:sldId id="1248" r:id="rId204"/>
    <p:sldId id="1249" r:id="rId205"/>
    <p:sldId id="1250" r:id="rId206"/>
    <p:sldId id="1251" r:id="rId207"/>
    <p:sldId id="1399" r:id="rId208"/>
    <p:sldId id="1400" r:id="rId209"/>
    <p:sldId id="1257" r:id="rId210"/>
    <p:sldId id="1279" r:id="rId211"/>
    <p:sldId id="1262" r:id="rId212"/>
    <p:sldId id="1265" r:id="rId213"/>
    <p:sldId id="1266" r:id="rId214"/>
    <p:sldId id="1267" r:id="rId215"/>
    <p:sldId id="1268" r:id="rId216"/>
    <p:sldId id="1407" r:id="rId217"/>
    <p:sldId id="1408" r:id="rId218"/>
    <p:sldId id="1270" r:id="rId219"/>
    <p:sldId id="1390" r:id="rId220"/>
    <p:sldId id="1277" r:id="rId221"/>
    <p:sldId id="1278" r:id="rId222"/>
    <p:sldId id="1281" r:id="rId223"/>
    <p:sldId id="1263" r:id="rId224"/>
    <p:sldId id="1383" r:id="rId225"/>
    <p:sldId id="1409" r:id="rId226"/>
    <p:sldId id="599" r:id="rId227"/>
  </p:sldIdLst>
  <p:sldSz cx="18288000" cy="10287000"/>
  <p:notesSz cx="9144000" cy="6858000"/>
  <p:custDataLst>
    <p:tags r:id="rId2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epiker" initials="F" lastIdx="1" clrIdx="0">
    <p:extLst>
      <p:ext uri="{19B8F6BF-5375-455C-9EA6-DF929625EA0E}">
        <p15:presenceInfo xmlns:p15="http://schemas.microsoft.com/office/powerpoint/2012/main" userId="Freepiker" providerId="None"/>
      </p:ext>
    </p:extLst>
  </p:cmAuthor>
  <p:cmAuthor id="2" name="User" initials="U" lastIdx="3"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E6E6E6"/>
    <a:srgbClr val="EE4C59"/>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17"/>
    <p:restoredTop sz="82305"/>
  </p:normalViewPr>
  <p:slideViewPr>
    <p:cSldViewPr snapToGrid="0">
      <p:cViewPr>
        <p:scale>
          <a:sx n="60" d="100"/>
          <a:sy n="60" d="100"/>
        </p:scale>
        <p:origin x="280" y="304"/>
      </p:cViewPr>
      <p:guideLst>
        <p:guide orient="horz" pos="3240"/>
        <p:guide pos="5760"/>
      </p:guideLst>
    </p:cSldViewPr>
  </p:slideViewPr>
  <p:notesTextViewPr>
    <p:cViewPr>
      <p:scale>
        <a:sx n="1" d="1"/>
        <a:sy n="1" d="1"/>
      </p:scale>
      <p:origin x="0" y="0"/>
    </p:cViewPr>
  </p:notesTextViewPr>
  <p:sorterViewPr>
    <p:cViewPr>
      <p:scale>
        <a:sx n="123" d="100"/>
        <a:sy n="123"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ags" Target="tags/tag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commentAuthors" Target="commen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4297C-4070-4D33-A4EE-AA59CBFB074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52570DCF-1A93-4FC9-AE6A-78CE5FD1F50F}">
      <dgm:prSet/>
      <dgm:spPr/>
      <dgm:t>
        <a:bodyPr/>
        <a:lstStyle/>
        <a:p>
          <a:r>
            <a:rPr lang="en-US"/>
            <a:t>Regulatory guidance</a:t>
          </a:r>
        </a:p>
      </dgm:t>
    </dgm:pt>
    <dgm:pt modelId="{3E0CC98E-C692-45F9-86DC-9EAA66AF39F7}" type="parTrans" cxnId="{66F86C22-14BA-414C-9175-6AC24C88323E}">
      <dgm:prSet/>
      <dgm:spPr/>
      <dgm:t>
        <a:bodyPr/>
        <a:lstStyle/>
        <a:p>
          <a:endParaRPr lang="en-US"/>
        </a:p>
      </dgm:t>
    </dgm:pt>
    <dgm:pt modelId="{3861A258-278F-4342-9A64-E5A958B0D522}" type="sibTrans" cxnId="{66F86C22-14BA-414C-9175-6AC24C88323E}">
      <dgm:prSet/>
      <dgm:spPr/>
      <dgm:t>
        <a:bodyPr/>
        <a:lstStyle/>
        <a:p>
          <a:endParaRPr lang="en-US"/>
        </a:p>
      </dgm:t>
    </dgm:pt>
    <dgm:pt modelId="{8B5ABDF0-0C09-46A6-A675-947007FF3E2E}">
      <dgm:prSet/>
      <dgm:spPr/>
      <dgm:t>
        <a:bodyPr/>
        <a:lstStyle/>
        <a:p>
          <a:r>
            <a:rPr lang="en-US"/>
            <a:t>Gramm Leach Bliley Act (GLBA)</a:t>
          </a:r>
        </a:p>
      </dgm:t>
    </dgm:pt>
    <dgm:pt modelId="{683DE1E8-4E3A-47F3-B938-AF65144D26BF}" type="parTrans" cxnId="{7364C899-E666-4FCD-8435-00D8C9594855}">
      <dgm:prSet/>
      <dgm:spPr/>
      <dgm:t>
        <a:bodyPr/>
        <a:lstStyle/>
        <a:p>
          <a:endParaRPr lang="en-US"/>
        </a:p>
      </dgm:t>
    </dgm:pt>
    <dgm:pt modelId="{4522AB1D-1ABB-4381-8EF6-AAEE964CFA9A}" type="sibTrans" cxnId="{7364C899-E666-4FCD-8435-00D8C9594855}">
      <dgm:prSet/>
      <dgm:spPr/>
      <dgm:t>
        <a:bodyPr/>
        <a:lstStyle/>
        <a:p>
          <a:endParaRPr lang="en-US"/>
        </a:p>
      </dgm:t>
    </dgm:pt>
    <dgm:pt modelId="{4D07345A-A077-461D-BC5E-6556E6391008}">
      <dgm:prSet/>
      <dgm:spPr/>
      <dgm:t>
        <a:bodyPr/>
        <a:lstStyle/>
        <a:p>
          <a:r>
            <a:rPr lang="en-US"/>
            <a:t>Fair and Accurate Credit Transactions Act (FACTA)</a:t>
          </a:r>
        </a:p>
      </dgm:t>
    </dgm:pt>
    <dgm:pt modelId="{851F3560-5836-4446-8B0B-02540EBD5142}" type="parTrans" cxnId="{90189222-702F-48B8-9C0A-C7256526FB9A}">
      <dgm:prSet/>
      <dgm:spPr/>
      <dgm:t>
        <a:bodyPr/>
        <a:lstStyle/>
        <a:p>
          <a:endParaRPr lang="en-US"/>
        </a:p>
      </dgm:t>
    </dgm:pt>
    <dgm:pt modelId="{8C228CA2-AC72-4EEA-9B93-1EB351FB2D02}" type="sibTrans" cxnId="{90189222-702F-48B8-9C0A-C7256526FB9A}">
      <dgm:prSet/>
      <dgm:spPr/>
      <dgm:t>
        <a:bodyPr/>
        <a:lstStyle/>
        <a:p>
          <a:endParaRPr lang="en-US"/>
        </a:p>
      </dgm:t>
    </dgm:pt>
    <dgm:pt modelId="{096516E8-D356-47E4-9421-63EE74541ED5}">
      <dgm:prSet/>
      <dgm:spPr/>
      <dgm:t>
        <a:bodyPr/>
        <a:lstStyle/>
        <a:p>
          <a:r>
            <a:rPr lang="en-US"/>
            <a:t>FDIC 12 CFR Parts 334 and 364</a:t>
          </a:r>
        </a:p>
      </dgm:t>
    </dgm:pt>
    <dgm:pt modelId="{CED4AFD9-6110-4A3B-92FE-D017F483F7D0}" type="parTrans" cxnId="{0A6CAFAF-95B5-43AC-A586-1829A0D2CC57}">
      <dgm:prSet/>
      <dgm:spPr/>
      <dgm:t>
        <a:bodyPr/>
        <a:lstStyle/>
        <a:p>
          <a:endParaRPr lang="en-US"/>
        </a:p>
      </dgm:t>
    </dgm:pt>
    <dgm:pt modelId="{FF27189E-12C9-49D8-BD6F-D77897C02892}" type="sibTrans" cxnId="{0A6CAFAF-95B5-43AC-A586-1829A0D2CC57}">
      <dgm:prSet/>
      <dgm:spPr/>
      <dgm:t>
        <a:bodyPr/>
        <a:lstStyle/>
        <a:p>
          <a:endParaRPr lang="en-US"/>
        </a:p>
      </dgm:t>
    </dgm:pt>
    <dgm:pt modelId="{5A0C1637-BD24-4E64-ACB1-646A691E8C52}">
      <dgm:prSet/>
      <dgm:spPr/>
      <dgm:t>
        <a:bodyPr/>
        <a:lstStyle/>
        <a:p>
          <a:r>
            <a:rPr lang="en-US"/>
            <a:t>FDIC Financial Institution Letters (FIL)</a:t>
          </a:r>
        </a:p>
      </dgm:t>
    </dgm:pt>
    <dgm:pt modelId="{EA510611-D76C-4B99-BC3F-8BD6E8137D02}" type="parTrans" cxnId="{27399296-286D-445F-8D1B-AE44920B5CEC}">
      <dgm:prSet/>
      <dgm:spPr/>
      <dgm:t>
        <a:bodyPr/>
        <a:lstStyle/>
        <a:p>
          <a:endParaRPr lang="en-US"/>
        </a:p>
      </dgm:t>
    </dgm:pt>
    <dgm:pt modelId="{FCA78C34-5F67-4C04-9787-A88E52E066A6}" type="sibTrans" cxnId="{27399296-286D-445F-8D1B-AE44920B5CEC}">
      <dgm:prSet/>
      <dgm:spPr/>
      <dgm:t>
        <a:bodyPr/>
        <a:lstStyle/>
        <a:p>
          <a:endParaRPr lang="en-US"/>
        </a:p>
      </dgm:t>
    </dgm:pt>
    <dgm:pt modelId="{4CF706D0-A38F-4647-83EF-DADCA54AD627}">
      <dgm:prSet/>
      <dgm:spPr/>
      <dgm:t>
        <a:bodyPr/>
        <a:lstStyle/>
        <a:p>
          <a:r>
            <a:rPr lang="en-US"/>
            <a:t>Resources</a:t>
          </a:r>
        </a:p>
      </dgm:t>
    </dgm:pt>
    <dgm:pt modelId="{225462CB-8B77-47E4-AAAF-627115DCC706}" type="parTrans" cxnId="{8E0119E9-D523-4500-A125-108EC0176388}">
      <dgm:prSet/>
      <dgm:spPr/>
      <dgm:t>
        <a:bodyPr/>
        <a:lstStyle/>
        <a:p>
          <a:endParaRPr lang="en-US"/>
        </a:p>
      </dgm:t>
    </dgm:pt>
    <dgm:pt modelId="{A4716F0E-0B1D-4AC5-B061-557422168B42}" type="sibTrans" cxnId="{8E0119E9-D523-4500-A125-108EC0176388}">
      <dgm:prSet/>
      <dgm:spPr/>
      <dgm:t>
        <a:bodyPr/>
        <a:lstStyle/>
        <a:p>
          <a:endParaRPr lang="en-US"/>
        </a:p>
      </dgm:t>
    </dgm:pt>
    <dgm:pt modelId="{CEECF590-1B3D-4134-BB60-AE0CB7B6977D}">
      <dgm:prSet/>
      <dgm:spPr/>
      <dgm:t>
        <a:bodyPr/>
        <a:lstStyle/>
        <a:p>
          <a:r>
            <a:rPr lang="en-US"/>
            <a:t>FFIEC IT Examination Handbooks</a:t>
          </a:r>
        </a:p>
      </dgm:t>
    </dgm:pt>
    <dgm:pt modelId="{9618DAB3-BE67-4740-ACFC-3B7AA95C50CB}" type="parTrans" cxnId="{E96F2309-8225-4965-914A-0271D6933463}">
      <dgm:prSet/>
      <dgm:spPr/>
      <dgm:t>
        <a:bodyPr/>
        <a:lstStyle/>
        <a:p>
          <a:endParaRPr lang="en-US"/>
        </a:p>
      </dgm:t>
    </dgm:pt>
    <dgm:pt modelId="{2D6E4EE5-615F-49EA-B4D3-D9FE132567B9}" type="sibTrans" cxnId="{E96F2309-8225-4965-914A-0271D6933463}">
      <dgm:prSet/>
      <dgm:spPr/>
      <dgm:t>
        <a:bodyPr/>
        <a:lstStyle/>
        <a:p>
          <a:endParaRPr lang="en-US"/>
        </a:p>
      </dgm:t>
    </dgm:pt>
    <dgm:pt modelId="{68F383D9-A402-4A4E-AAEA-201FC4A1AD95}">
      <dgm:prSet/>
      <dgm:spPr/>
      <dgm:t>
        <a:bodyPr/>
        <a:lstStyle/>
        <a:p>
          <a:r>
            <a:rPr lang="en-US"/>
            <a:t>NIST Cybersecurity Framework</a:t>
          </a:r>
        </a:p>
      </dgm:t>
    </dgm:pt>
    <dgm:pt modelId="{4A429E17-DD69-4561-B7D7-4C4F0A9859BB}" type="parTrans" cxnId="{05854332-80C7-4382-901E-936C6E316F17}">
      <dgm:prSet/>
      <dgm:spPr/>
      <dgm:t>
        <a:bodyPr/>
        <a:lstStyle/>
        <a:p>
          <a:endParaRPr lang="en-US"/>
        </a:p>
      </dgm:t>
    </dgm:pt>
    <dgm:pt modelId="{3256E0D1-1F2C-4B04-A4E6-E2F69CDEF607}" type="sibTrans" cxnId="{05854332-80C7-4382-901E-936C6E316F17}">
      <dgm:prSet/>
      <dgm:spPr/>
      <dgm:t>
        <a:bodyPr/>
        <a:lstStyle/>
        <a:p>
          <a:endParaRPr lang="en-US"/>
        </a:p>
      </dgm:t>
    </dgm:pt>
    <dgm:pt modelId="{CC291C47-6F47-42D6-A847-F3C75C9F40CC}">
      <dgm:prSet/>
      <dgm:spPr/>
      <dgm:t>
        <a:bodyPr/>
        <a:lstStyle/>
        <a:p>
          <a:r>
            <a:rPr lang="en-US" dirty="0"/>
            <a:t>FFIEC Cybersecurity Guidance</a:t>
          </a:r>
        </a:p>
      </dgm:t>
    </dgm:pt>
    <dgm:pt modelId="{9853BD78-ACB4-4CBA-B5CB-ECDAED4AE5EF}" type="parTrans" cxnId="{AC6C5459-1DB6-4AF1-88EA-BE3C4C881C80}">
      <dgm:prSet/>
      <dgm:spPr/>
      <dgm:t>
        <a:bodyPr/>
        <a:lstStyle/>
        <a:p>
          <a:endParaRPr lang="en-US"/>
        </a:p>
      </dgm:t>
    </dgm:pt>
    <dgm:pt modelId="{9C60605C-0A42-46E5-8EE6-429525F9E4A8}" type="sibTrans" cxnId="{AC6C5459-1DB6-4AF1-88EA-BE3C4C881C80}">
      <dgm:prSet/>
      <dgm:spPr/>
      <dgm:t>
        <a:bodyPr/>
        <a:lstStyle/>
        <a:p>
          <a:endParaRPr lang="en-US"/>
        </a:p>
      </dgm:t>
    </dgm:pt>
    <dgm:pt modelId="{E37FBCAB-8D8B-0A44-870C-5BBF7902D2D3}" type="pres">
      <dgm:prSet presAssocID="{F0D4297C-4070-4D33-A4EE-AA59CBFB074C}" presName="linear" presStyleCnt="0">
        <dgm:presLayoutVars>
          <dgm:dir/>
          <dgm:animLvl val="lvl"/>
          <dgm:resizeHandles val="exact"/>
        </dgm:presLayoutVars>
      </dgm:prSet>
      <dgm:spPr/>
    </dgm:pt>
    <dgm:pt modelId="{5B4A1B70-9D9A-5B4C-9BD1-E5EACA6F3B58}" type="pres">
      <dgm:prSet presAssocID="{52570DCF-1A93-4FC9-AE6A-78CE5FD1F50F}" presName="parentLin" presStyleCnt="0"/>
      <dgm:spPr/>
    </dgm:pt>
    <dgm:pt modelId="{20C23CE0-3712-CD4D-817D-83D704217FC2}" type="pres">
      <dgm:prSet presAssocID="{52570DCF-1A93-4FC9-AE6A-78CE5FD1F50F}" presName="parentLeftMargin" presStyleLbl="node1" presStyleIdx="0" presStyleCnt="2"/>
      <dgm:spPr/>
    </dgm:pt>
    <dgm:pt modelId="{13EF64C7-B1D8-4A4C-9D2F-4173D28C3059}" type="pres">
      <dgm:prSet presAssocID="{52570DCF-1A93-4FC9-AE6A-78CE5FD1F50F}" presName="parentText" presStyleLbl="node1" presStyleIdx="0" presStyleCnt="2">
        <dgm:presLayoutVars>
          <dgm:chMax val="0"/>
          <dgm:bulletEnabled val="1"/>
        </dgm:presLayoutVars>
      </dgm:prSet>
      <dgm:spPr/>
    </dgm:pt>
    <dgm:pt modelId="{BD651713-A27F-C44A-86B0-BEFA44D20909}" type="pres">
      <dgm:prSet presAssocID="{52570DCF-1A93-4FC9-AE6A-78CE5FD1F50F}" presName="negativeSpace" presStyleCnt="0"/>
      <dgm:spPr/>
    </dgm:pt>
    <dgm:pt modelId="{929DC4D6-914D-604A-8EA1-BDD699F16658}" type="pres">
      <dgm:prSet presAssocID="{52570DCF-1A93-4FC9-AE6A-78CE5FD1F50F}" presName="childText" presStyleLbl="conFgAcc1" presStyleIdx="0" presStyleCnt="2">
        <dgm:presLayoutVars>
          <dgm:bulletEnabled val="1"/>
        </dgm:presLayoutVars>
      </dgm:prSet>
      <dgm:spPr/>
    </dgm:pt>
    <dgm:pt modelId="{5C89A466-F114-DD4E-8378-31C65A6B14C6}" type="pres">
      <dgm:prSet presAssocID="{3861A258-278F-4342-9A64-E5A958B0D522}" presName="spaceBetweenRectangles" presStyleCnt="0"/>
      <dgm:spPr/>
    </dgm:pt>
    <dgm:pt modelId="{8104D6F1-A69E-3346-997D-F60F823219AA}" type="pres">
      <dgm:prSet presAssocID="{4CF706D0-A38F-4647-83EF-DADCA54AD627}" presName="parentLin" presStyleCnt="0"/>
      <dgm:spPr/>
    </dgm:pt>
    <dgm:pt modelId="{345D2625-560B-484B-B9A9-AD86E1421969}" type="pres">
      <dgm:prSet presAssocID="{4CF706D0-A38F-4647-83EF-DADCA54AD627}" presName="parentLeftMargin" presStyleLbl="node1" presStyleIdx="0" presStyleCnt="2"/>
      <dgm:spPr/>
    </dgm:pt>
    <dgm:pt modelId="{7DF85F9D-C2C9-584A-8583-2ED80F33C480}" type="pres">
      <dgm:prSet presAssocID="{4CF706D0-A38F-4647-83EF-DADCA54AD627}" presName="parentText" presStyleLbl="node1" presStyleIdx="1" presStyleCnt="2">
        <dgm:presLayoutVars>
          <dgm:chMax val="0"/>
          <dgm:bulletEnabled val="1"/>
        </dgm:presLayoutVars>
      </dgm:prSet>
      <dgm:spPr/>
    </dgm:pt>
    <dgm:pt modelId="{7C83B18F-7BC8-5947-8566-9FBB25D6A739}" type="pres">
      <dgm:prSet presAssocID="{4CF706D0-A38F-4647-83EF-DADCA54AD627}" presName="negativeSpace" presStyleCnt="0"/>
      <dgm:spPr/>
    </dgm:pt>
    <dgm:pt modelId="{583665F3-CD48-8C43-8554-0405ED43BED8}" type="pres">
      <dgm:prSet presAssocID="{4CF706D0-A38F-4647-83EF-DADCA54AD627}" presName="childText" presStyleLbl="conFgAcc1" presStyleIdx="1" presStyleCnt="2">
        <dgm:presLayoutVars>
          <dgm:bulletEnabled val="1"/>
        </dgm:presLayoutVars>
      </dgm:prSet>
      <dgm:spPr/>
    </dgm:pt>
  </dgm:ptLst>
  <dgm:cxnLst>
    <dgm:cxn modelId="{52CA7D02-49DF-F94C-B3CD-14A5DCED48A0}" type="presOf" srcId="{5A0C1637-BD24-4E64-ACB1-646A691E8C52}" destId="{929DC4D6-914D-604A-8EA1-BDD699F16658}" srcOrd="0" destOrd="3" presId="urn:microsoft.com/office/officeart/2005/8/layout/list1"/>
    <dgm:cxn modelId="{E96F2309-8225-4965-914A-0271D6933463}" srcId="{4CF706D0-A38F-4647-83EF-DADCA54AD627}" destId="{CEECF590-1B3D-4134-BB60-AE0CB7B6977D}" srcOrd="0" destOrd="0" parTransId="{9618DAB3-BE67-4740-ACFC-3B7AA95C50CB}" sibTransId="{2D6E4EE5-615F-49EA-B4D3-D9FE132567B9}"/>
    <dgm:cxn modelId="{0D478A09-FBC2-C441-A9FB-10DB5FF26F78}" type="presOf" srcId="{F0D4297C-4070-4D33-A4EE-AA59CBFB074C}" destId="{E37FBCAB-8D8B-0A44-870C-5BBF7902D2D3}" srcOrd="0" destOrd="0" presId="urn:microsoft.com/office/officeart/2005/8/layout/list1"/>
    <dgm:cxn modelId="{66F86C22-14BA-414C-9175-6AC24C88323E}" srcId="{F0D4297C-4070-4D33-A4EE-AA59CBFB074C}" destId="{52570DCF-1A93-4FC9-AE6A-78CE5FD1F50F}" srcOrd="0" destOrd="0" parTransId="{3E0CC98E-C692-45F9-86DC-9EAA66AF39F7}" sibTransId="{3861A258-278F-4342-9A64-E5A958B0D522}"/>
    <dgm:cxn modelId="{90189222-702F-48B8-9C0A-C7256526FB9A}" srcId="{52570DCF-1A93-4FC9-AE6A-78CE5FD1F50F}" destId="{4D07345A-A077-461D-BC5E-6556E6391008}" srcOrd="1" destOrd="0" parTransId="{851F3560-5836-4446-8B0B-02540EBD5142}" sibTransId="{8C228CA2-AC72-4EEA-9B93-1EB351FB2D02}"/>
    <dgm:cxn modelId="{05854332-80C7-4382-901E-936C6E316F17}" srcId="{4CF706D0-A38F-4647-83EF-DADCA54AD627}" destId="{68F383D9-A402-4A4E-AAEA-201FC4A1AD95}" srcOrd="1" destOrd="0" parTransId="{4A429E17-DD69-4561-B7D7-4C4F0A9859BB}" sibTransId="{3256E0D1-1F2C-4B04-A4E6-E2F69CDEF607}"/>
    <dgm:cxn modelId="{E8E1473B-D598-EA49-A2FD-56B94AA7E8EE}" type="presOf" srcId="{4CF706D0-A38F-4647-83EF-DADCA54AD627}" destId="{345D2625-560B-484B-B9A9-AD86E1421969}" srcOrd="0" destOrd="0" presId="urn:microsoft.com/office/officeart/2005/8/layout/list1"/>
    <dgm:cxn modelId="{20E3493F-610F-7B43-9848-B588D2C39A8E}" type="presOf" srcId="{52570DCF-1A93-4FC9-AE6A-78CE5FD1F50F}" destId="{13EF64C7-B1D8-4A4C-9D2F-4173D28C3059}" srcOrd="1" destOrd="0" presId="urn:microsoft.com/office/officeart/2005/8/layout/list1"/>
    <dgm:cxn modelId="{D6783A45-3C80-9845-8AFE-B089DE6BF652}" type="presOf" srcId="{68F383D9-A402-4A4E-AAEA-201FC4A1AD95}" destId="{583665F3-CD48-8C43-8554-0405ED43BED8}" srcOrd="0" destOrd="1" presId="urn:microsoft.com/office/officeart/2005/8/layout/list1"/>
    <dgm:cxn modelId="{D01AA950-7DFA-4344-9711-C3359D59A7CE}" type="presOf" srcId="{8B5ABDF0-0C09-46A6-A675-947007FF3E2E}" destId="{929DC4D6-914D-604A-8EA1-BDD699F16658}" srcOrd="0" destOrd="0" presId="urn:microsoft.com/office/officeart/2005/8/layout/list1"/>
    <dgm:cxn modelId="{33669755-0F23-C645-8F86-F08201F4BB68}" type="presOf" srcId="{52570DCF-1A93-4FC9-AE6A-78CE5FD1F50F}" destId="{20C23CE0-3712-CD4D-817D-83D704217FC2}" srcOrd="0" destOrd="0" presId="urn:microsoft.com/office/officeart/2005/8/layout/list1"/>
    <dgm:cxn modelId="{AC6C5459-1DB6-4AF1-88EA-BE3C4C881C80}" srcId="{4CF706D0-A38F-4647-83EF-DADCA54AD627}" destId="{CC291C47-6F47-42D6-A847-F3C75C9F40CC}" srcOrd="2" destOrd="0" parTransId="{9853BD78-ACB4-4CBA-B5CB-ECDAED4AE5EF}" sibTransId="{9C60605C-0A42-46E5-8EE6-429525F9E4A8}"/>
    <dgm:cxn modelId="{1FED5472-E3D1-364E-BB9F-ED7DDB22022A}" type="presOf" srcId="{096516E8-D356-47E4-9421-63EE74541ED5}" destId="{929DC4D6-914D-604A-8EA1-BDD699F16658}" srcOrd="0" destOrd="2" presId="urn:microsoft.com/office/officeart/2005/8/layout/list1"/>
    <dgm:cxn modelId="{27399296-286D-445F-8D1B-AE44920B5CEC}" srcId="{52570DCF-1A93-4FC9-AE6A-78CE5FD1F50F}" destId="{5A0C1637-BD24-4E64-ACB1-646A691E8C52}" srcOrd="3" destOrd="0" parTransId="{EA510611-D76C-4B99-BC3F-8BD6E8137D02}" sibTransId="{FCA78C34-5F67-4C04-9787-A88E52E066A6}"/>
    <dgm:cxn modelId="{7364C899-E666-4FCD-8435-00D8C9594855}" srcId="{52570DCF-1A93-4FC9-AE6A-78CE5FD1F50F}" destId="{8B5ABDF0-0C09-46A6-A675-947007FF3E2E}" srcOrd="0" destOrd="0" parTransId="{683DE1E8-4E3A-47F3-B938-AF65144D26BF}" sibTransId="{4522AB1D-1ABB-4381-8EF6-AAEE964CFA9A}"/>
    <dgm:cxn modelId="{4844EDAA-3C74-A84F-AA49-B4553666C746}" type="presOf" srcId="{4D07345A-A077-461D-BC5E-6556E6391008}" destId="{929DC4D6-914D-604A-8EA1-BDD699F16658}" srcOrd="0" destOrd="1" presId="urn:microsoft.com/office/officeart/2005/8/layout/list1"/>
    <dgm:cxn modelId="{0A6CAFAF-95B5-43AC-A586-1829A0D2CC57}" srcId="{52570DCF-1A93-4FC9-AE6A-78CE5FD1F50F}" destId="{096516E8-D356-47E4-9421-63EE74541ED5}" srcOrd="2" destOrd="0" parTransId="{CED4AFD9-6110-4A3B-92FE-D017F483F7D0}" sibTransId="{FF27189E-12C9-49D8-BD6F-D77897C02892}"/>
    <dgm:cxn modelId="{E61C80BA-C010-B245-815A-3D3A2591DE9B}" type="presOf" srcId="{4CF706D0-A38F-4647-83EF-DADCA54AD627}" destId="{7DF85F9D-C2C9-584A-8583-2ED80F33C480}" srcOrd="1" destOrd="0" presId="urn:microsoft.com/office/officeart/2005/8/layout/list1"/>
    <dgm:cxn modelId="{90ACEDD4-298D-684D-ADD1-1CAC4B4F65ED}" type="presOf" srcId="{CC291C47-6F47-42D6-A847-F3C75C9F40CC}" destId="{583665F3-CD48-8C43-8554-0405ED43BED8}" srcOrd="0" destOrd="2" presId="urn:microsoft.com/office/officeart/2005/8/layout/list1"/>
    <dgm:cxn modelId="{8E0119E9-D523-4500-A125-108EC0176388}" srcId="{F0D4297C-4070-4D33-A4EE-AA59CBFB074C}" destId="{4CF706D0-A38F-4647-83EF-DADCA54AD627}" srcOrd="1" destOrd="0" parTransId="{225462CB-8B77-47E4-AAAF-627115DCC706}" sibTransId="{A4716F0E-0B1D-4AC5-B061-557422168B42}"/>
    <dgm:cxn modelId="{6AB355FE-9CD5-5643-BC7E-9ED9F8C388FD}" type="presOf" srcId="{CEECF590-1B3D-4134-BB60-AE0CB7B6977D}" destId="{583665F3-CD48-8C43-8554-0405ED43BED8}" srcOrd="0" destOrd="0" presId="urn:microsoft.com/office/officeart/2005/8/layout/list1"/>
    <dgm:cxn modelId="{CEB6073B-AB80-2443-ADE7-55466E7D2EFE}" type="presParOf" srcId="{E37FBCAB-8D8B-0A44-870C-5BBF7902D2D3}" destId="{5B4A1B70-9D9A-5B4C-9BD1-E5EACA6F3B58}" srcOrd="0" destOrd="0" presId="urn:microsoft.com/office/officeart/2005/8/layout/list1"/>
    <dgm:cxn modelId="{015A50A4-0C63-724E-B543-BF56E0EEA06D}" type="presParOf" srcId="{5B4A1B70-9D9A-5B4C-9BD1-E5EACA6F3B58}" destId="{20C23CE0-3712-CD4D-817D-83D704217FC2}" srcOrd="0" destOrd="0" presId="urn:microsoft.com/office/officeart/2005/8/layout/list1"/>
    <dgm:cxn modelId="{9B9FD962-82A4-7446-9E32-34CE895DAFFD}" type="presParOf" srcId="{5B4A1B70-9D9A-5B4C-9BD1-E5EACA6F3B58}" destId="{13EF64C7-B1D8-4A4C-9D2F-4173D28C3059}" srcOrd="1" destOrd="0" presId="urn:microsoft.com/office/officeart/2005/8/layout/list1"/>
    <dgm:cxn modelId="{765ED522-B676-3340-8CB5-2329F2B71BDB}" type="presParOf" srcId="{E37FBCAB-8D8B-0A44-870C-5BBF7902D2D3}" destId="{BD651713-A27F-C44A-86B0-BEFA44D20909}" srcOrd="1" destOrd="0" presId="urn:microsoft.com/office/officeart/2005/8/layout/list1"/>
    <dgm:cxn modelId="{14255630-B432-ED42-B8C0-3848A24C8228}" type="presParOf" srcId="{E37FBCAB-8D8B-0A44-870C-5BBF7902D2D3}" destId="{929DC4D6-914D-604A-8EA1-BDD699F16658}" srcOrd="2" destOrd="0" presId="urn:microsoft.com/office/officeart/2005/8/layout/list1"/>
    <dgm:cxn modelId="{8E0BA5D3-4501-9B45-AD6D-FA80FAE75BD8}" type="presParOf" srcId="{E37FBCAB-8D8B-0A44-870C-5BBF7902D2D3}" destId="{5C89A466-F114-DD4E-8378-31C65A6B14C6}" srcOrd="3" destOrd="0" presId="urn:microsoft.com/office/officeart/2005/8/layout/list1"/>
    <dgm:cxn modelId="{AE813665-5B0F-CF4A-AFDA-B6E2F85D84C0}" type="presParOf" srcId="{E37FBCAB-8D8B-0A44-870C-5BBF7902D2D3}" destId="{8104D6F1-A69E-3346-997D-F60F823219AA}" srcOrd="4" destOrd="0" presId="urn:microsoft.com/office/officeart/2005/8/layout/list1"/>
    <dgm:cxn modelId="{D59C74DD-3F2F-1544-BF50-065C668FC45E}" type="presParOf" srcId="{8104D6F1-A69E-3346-997D-F60F823219AA}" destId="{345D2625-560B-484B-B9A9-AD86E1421969}" srcOrd="0" destOrd="0" presId="urn:microsoft.com/office/officeart/2005/8/layout/list1"/>
    <dgm:cxn modelId="{83DFBE52-5A0F-8F4F-90A9-6BE6927C0602}" type="presParOf" srcId="{8104D6F1-A69E-3346-997D-F60F823219AA}" destId="{7DF85F9D-C2C9-584A-8583-2ED80F33C480}" srcOrd="1" destOrd="0" presId="urn:microsoft.com/office/officeart/2005/8/layout/list1"/>
    <dgm:cxn modelId="{574F7937-A932-0C43-BB6C-224863B26299}" type="presParOf" srcId="{E37FBCAB-8D8B-0A44-870C-5BBF7902D2D3}" destId="{7C83B18F-7BC8-5947-8566-9FBB25D6A739}" srcOrd="5" destOrd="0" presId="urn:microsoft.com/office/officeart/2005/8/layout/list1"/>
    <dgm:cxn modelId="{1F13E1AD-C72D-CB48-BBD4-DEAE7AD638BC}" type="presParOf" srcId="{E37FBCAB-8D8B-0A44-870C-5BBF7902D2D3}" destId="{583665F3-CD48-8C43-8554-0405ED43BED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BCA6EF-EE72-4296-B44C-0A0DB6D4D9E0}"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F67130C7-8808-4A27-8909-C1F59837858C}">
      <dgm:prSet phldrT="[Text]"/>
      <dgm:spPr/>
      <dgm:t>
        <a:bodyPr/>
        <a:lstStyle/>
        <a:p>
          <a:r>
            <a:rPr lang="en-US"/>
            <a:t>Board of Directors</a:t>
          </a:r>
        </a:p>
      </dgm:t>
    </dgm:pt>
    <dgm:pt modelId="{0B7C3748-30CB-4DEF-AFED-86D3E1A190C8}" type="parTrans" cxnId="{BF4EDBEF-7A4C-46B0-864E-CB6C20A1964C}">
      <dgm:prSet/>
      <dgm:spPr/>
      <dgm:t>
        <a:bodyPr/>
        <a:lstStyle/>
        <a:p>
          <a:endParaRPr lang="en-US"/>
        </a:p>
      </dgm:t>
    </dgm:pt>
    <dgm:pt modelId="{EEC10C75-3AE7-475D-B75D-877440AE1806}" type="sibTrans" cxnId="{BF4EDBEF-7A4C-46B0-864E-CB6C20A1964C}">
      <dgm:prSet/>
      <dgm:spPr/>
      <dgm:t>
        <a:bodyPr/>
        <a:lstStyle/>
        <a:p>
          <a:endParaRPr lang="en-US"/>
        </a:p>
      </dgm:t>
    </dgm:pt>
    <dgm:pt modelId="{86F0DF8E-C47B-4296-B367-7CC39AA1D8A5}">
      <dgm:prSet phldrT="[Text]"/>
      <dgm:spPr/>
      <dgm:t>
        <a:bodyPr/>
        <a:lstStyle/>
        <a:p>
          <a:r>
            <a:rPr lang="en-US"/>
            <a:t>CIO/CTO</a:t>
          </a:r>
        </a:p>
      </dgm:t>
    </dgm:pt>
    <dgm:pt modelId="{971E0CE4-A1BC-424D-BEA2-6056FD3900B1}" type="parTrans" cxnId="{19E5BDF8-AC2A-4591-B91A-57DE0392040A}">
      <dgm:prSet/>
      <dgm:spPr/>
      <dgm:t>
        <a:bodyPr/>
        <a:lstStyle/>
        <a:p>
          <a:endParaRPr lang="en-US"/>
        </a:p>
      </dgm:t>
    </dgm:pt>
    <dgm:pt modelId="{29EFDEA1-528B-4C21-ADD4-CB1665C0FAD5}" type="sibTrans" cxnId="{19E5BDF8-AC2A-4591-B91A-57DE0392040A}">
      <dgm:prSet/>
      <dgm:spPr/>
      <dgm:t>
        <a:bodyPr/>
        <a:lstStyle/>
        <a:p>
          <a:endParaRPr lang="en-US"/>
        </a:p>
      </dgm:t>
    </dgm:pt>
    <dgm:pt modelId="{473613CF-96B2-45B6-BFE7-03E0515A50DB}">
      <dgm:prSet phldrT="[Text]"/>
      <dgm:spPr/>
      <dgm:t>
        <a:bodyPr/>
        <a:lstStyle/>
        <a:p>
          <a:r>
            <a:rPr lang="en-US"/>
            <a:t>CISO</a:t>
          </a:r>
        </a:p>
      </dgm:t>
    </dgm:pt>
    <dgm:pt modelId="{4E2B4A61-2614-4A7C-82CC-DF28DFD027CC}" type="parTrans" cxnId="{1AE8A880-060C-42D5-BCB0-6B8D179510E9}">
      <dgm:prSet/>
      <dgm:spPr/>
      <dgm:t>
        <a:bodyPr/>
        <a:lstStyle/>
        <a:p>
          <a:endParaRPr lang="en-US"/>
        </a:p>
      </dgm:t>
    </dgm:pt>
    <dgm:pt modelId="{981B313B-79B5-4F0A-97CC-64DA74055530}" type="sibTrans" cxnId="{1AE8A880-060C-42D5-BCB0-6B8D179510E9}">
      <dgm:prSet/>
      <dgm:spPr/>
      <dgm:t>
        <a:bodyPr/>
        <a:lstStyle/>
        <a:p>
          <a:endParaRPr lang="en-US"/>
        </a:p>
      </dgm:t>
    </dgm:pt>
    <dgm:pt modelId="{0FD021B6-67A2-4DF2-8B35-B466DD1EBD96}">
      <dgm:prSet phldrT="[Text]"/>
      <dgm:spPr/>
      <dgm:t>
        <a:bodyPr/>
        <a:lstStyle/>
        <a:p>
          <a:r>
            <a:rPr lang="en-US" err="1"/>
            <a:t>LoB</a:t>
          </a:r>
          <a:r>
            <a:rPr lang="en-US"/>
            <a:t> Heads</a:t>
          </a:r>
        </a:p>
      </dgm:t>
    </dgm:pt>
    <dgm:pt modelId="{244DFB28-8D24-405D-AE6A-B34477B16920}" type="parTrans" cxnId="{9DAE91AA-6D5A-4E77-9A47-7161D3E38752}">
      <dgm:prSet/>
      <dgm:spPr/>
      <dgm:t>
        <a:bodyPr/>
        <a:lstStyle/>
        <a:p>
          <a:endParaRPr lang="en-US"/>
        </a:p>
      </dgm:t>
    </dgm:pt>
    <dgm:pt modelId="{0628B71F-3BD7-45C0-88B0-909172370086}" type="sibTrans" cxnId="{9DAE91AA-6D5A-4E77-9A47-7161D3E38752}">
      <dgm:prSet/>
      <dgm:spPr/>
      <dgm:t>
        <a:bodyPr/>
        <a:lstStyle/>
        <a:p>
          <a:endParaRPr lang="en-US"/>
        </a:p>
      </dgm:t>
    </dgm:pt>
    <dgm:pt modelId="{584CF247-8BEE-430A-AB21-9F23F645A90B}" type="pres">
      <dgm:prSet presAssocID="{7BBCA6EF-EE72-4296-B44C-0A0DB6D4D9E0}" presName="Name0" presStyleCnt="0">
        <dgm:presLayoutVars>
          <dgm:orgChart val="1"/>
          <dgm:chPref val="1"/>
          <dgm:dir/>
          <dgm:animOne val="branch"/>
          <dgm:animLvl val="lvl"/>
          <dgm:resizeHandles/>
        </dgm:presLayoutVars>
      </dgm:prSet>
      <dgm:spPr/>
    </dgm:pt>
    <dgm:pt modelId="{7E260C21-4908-40E7-B777-8D06C536E32F}" type="pres">
      <dgm:prSet presAssocID="{F67130C7-8808-4A27-8909-C1F59837858C}" presName="hierRoot1" presStyleCnt="0">
        <dgm:presLayoutVars>
          <dgm:hierBranch val="init"/>
        </dgm:presLayoutVars>
      </dgm:prSet>
      <dgm:spPr/>
    </dgm:pt>
    <dgm:pt modelId="{379F1A9E-A99A-4EE5-AE20-1F0508BA0BB3}" type="pres">
      <dgm:prSet presAssocID="{F67130C7-8808-4A27-8909-C1F59837858C}" presName="rootComposite1" presStyleCnt="0"/>
      <dgm:spPr/>
    </dgm:pt>
    <dgm:pt modelId="{140EECB6-1023-4051-A23D-23BFDCF0AF8B}" type="pres">
      <dgm:prSet presAssocID="{F67130C7-8808-4A27-8909-C1F59837858C}" presName="rootText1" presStyleLbl="alignAcc1" presStyleIdx="0" presStyleCnt="0">
        <dgm:presLayoutVars>
          <dgm:chPref val="3"/>
        </dgm:presLayoutVars>
      </dgm:prSet>
      <dgm:spPr/>
    </dgm:pt>
    <dgm:pt modelId="{8CAA33F6-6F36-43D1-B8BB-695C810EC33E}" type="pres">
      <dgm:prSet presAssocID="{F67130C7-8808-4A27-8909-C1F59837858C}" presName="topArc1" presStyleLbl="parChTrans1D1" presStyleIdx="0" presStyleCnt="8"/>
      <dgm:spPr/>
    </dgm:pt>
    <dgm:pt modelId="{24B5A9C3-6AEE-42D8-A14D-3373D2FC5CBB}" type="pres">
      <dgm:prSet presAssocID="{F67130C7-8808-4A27-8909-C1F59837858C}" presName="bottomArc1" presStyleLbl="parChTrans1D1" presStyleIdx="1" presStyleCnt="8"/>
      <dgm:spPr/>
    </dgm:pt>
    <dgm:pt modelId="{6F957B23-E168-498A-BFB9-7E6E0AD20F54}" type="pres">
      <dgm:prSet presAssocID="{F67130C7-8808-4A27-8909-C1F59837858C}" presName="topConnNode1" presStyleLbl="node1" presStyleIdx="0" presStyleCnt="0"/>
      <dgm:spPr/>
    </dgm:pt>
    <dgm:pt modelId="{DDFD5CA8-D608-419B-939F-23FB1238845D}" type="pres">
      <dgm:prSet presAssocID="{F67130C7-8808-4A27-8909-C1F59837858C}" presName="hierChild2" presStyleCnt="0"/>
      <dgm:spPr/>
    </dgm:pt>
    <dgm:pt modelId="{D727B40C-31AE-4EC4-BCDA-CAE88C42490C}" type="pres">
      <dgm:prSet presAssocID="{971E0CE4-A1BC-424D-BEA2-6056FD3900B1}" presName="Name28" presStyleLbl="parChTrans1D2" presStyleIdx="0" presStyleCnt="3"/>
      <dgm:spPr/>
    </dgm:pt>
    <dgm:pt modelId="{7F30FCC6-6716-48E3-B1E6-D88336A53317}" type="pres">
      <dgm:prSet presAssocID="{86F0DF8E-C47B-4296-B367-7CC39AA1D8A5}" presName="hierRoot2" presStyleCnt="0">
        <dgm:presLayoutVars>
          <dgm:hierBranch val="init"/>
        </dgm:presLayoutVars>
      </dgm:prSet>
      <dgm:spPr/>
    </dgm:pt>
    <dgm:pt modelId="{A5559B1E-0FE2-4304-81E7-BCC8E61A2BF8}" type="pres">
      <dgm:prSet presAssocID="{86F0DF8E-C47B-4296-B367-7CC39AA1D8A5}" presName="rootComposite2" presStyleCnt="0"/>
      <dgm:spPr/>
    </dgm:pt>
    <dgm:pt modelId="{99D79C89-5E9E-4086-A11F-52AFED94321A}" type="pres">
      <dgm:prSet presAssocID="{86F0DF8E-C47B-4296-B367-7CC39AA1D8A5}" presName="rootText2" presStyleLbl="alignAcc1" presStyleIdx="0" presStyleCnt="0">
        <dgm:presLayoutVars>
          <dgm:chPref val="3"/>
        </dgm:presLayoutVars>
      </dgm:prSet>
      <dgm:spPr/>
    </dgm:pt>
    <dgm:pt modelId="{525E6CAB-D627-4C67-8349-6F647E8F7288}" type="pres">
      <dgm:prSet presAssocID="{86F0DF8E-C47B-4296-B367-7CC39AA1D8A5}" presName="topArc2" presStyleLbl="parChTrans1D1" presStyleIdx="2" presStyleCnt="8"/>
      <dgm:spPr/>
    </dgm:pt>
    <dgm:pt modelId="{63E169FC-FA0D-4B4F-8132-39F0708953FB}" type="pres">
      <dgm:prSet presAssocID="{86F0DF8E-C47B-4296-B367-7CC39AA1D8A5}" presName="bottomArc2" presStyleLbl="parChTrans1D1" presStyleIdx="3" presStyleCnt="8"/>
      <dgm:spPr/>
    </dgm:pt>
    <dgm:pt modelId="{627B708D-30F1-4CAC-BBA5-1D4140779CDE}" type="pres">
      <dgm:prSet presAssocID="{86F0DF8E-C47B-4296-B367-7CC39AA1D8A5}" presName="topConnNode2" presStyleLbl="node2" presStyleIdx="0" presStyleCnt="0"/>
      <dgm:spPr/>
    </dgm:pt>
    <dgm:pt modelId="{681F8978-0A2A-416A-BC7B-682BD1CE4FBB}" type="pres">
      <dgm:prSet presAssocID="{86F0DF8E-C47B-4296-B367-7CC39AA1D8A5}" presName="hierChild4" presStyleCnt="0"/>
      <dgm:spPr/>
    </dgm:pt>
    <dgm:pt modelId="{6F209592-651B-4752-BCCF-417F1194BA9C}" type="pres">
      <dgm:prSet presAssocID="{86F0DF8E-C47B-4296-B367-7CC39AA1D8A5}" presName="hierChild5" presStyleCnt="0"/>
      <dgm:spPr/>
    </dgm:pt>
    <dgm:pt modelId="{B716A254-7021-4B55-AB70-5516746381F9}" type="pres">
      <dgm:prSet presAssocID="{4E2B4A61-2614-4A7C-82CC-DF28DFD027CC}" presName="Name28" presStyleLbl="parChTrans1D2" presStyleIdx="1" presStyleCnt="3"/>
      <dgm:spPr/>
    </dgm:pt>
    <dgm:pt modelId="{5AF1DE3A-C8C2-43D3-9807-D97781909800}" type="pres">
      <dgm:prSet presAssocID="{473613CF-96B2-45B6-BFE7-03E0515A50DB}" presName="hierRoot2" presStyleCnt="0">
        <dgm:presLayoutVars>
          <dgm:hierBranch val="init"/>
        </dgm:presLayoutVars>
      </dgm:prSet>
      <dgm:spPr/>
    </dgm:pt>
    <dgm:pt modelId="{D495172E-D65F-4565-993E-0C43EA501897}" type="pres">
      <dgm:prSet presAssocID="{473613CF-96B2-45B6-BFE7-03E0515A50DB}" presName="rootComposite2" presStyleCnt="0"/>
      <dgm:spPr/>
    </dgm:pt>
    <dgm:pt modelId="{4F6B32F6-EE07-4D2D-A420-CCEAA6C9479E}" type="pres">
      <dgm:prSet presAssocID="{473613CF-96B2-45B6-BFE7-03E0515A50DB}" presName="rootText2" presStyleLbl="alignAcc1" presStyleIdx="0" presStyleCnt="0">
        <dgm:presLayoutVars>
          <dgm:chPref val="3"/>
        </dgm:presLayoutVars>
      </dgm:prSet>
      <dgm:spPr/>
    </dgm:pt>
    <dgm:pt modelId="{9A02A957-70D2-40B1-8DD5-EC29BC0B349C}" type="pres">
      <dgm:prSet presAssocID="{473613CF-96B2-45B6-BFE7-03E0515A50DB}" presName="topArc2" presStyleLbl="parChTrans1D1" presStyleIdx="4" presStyleCnt="8"/>
      <dgm:spPr/>
    </dgm:pt>
    <dgm:pt modelId="{03CF45B6-E644-4DED-B120-712BD3B45D55}" type="pres">
      <dgm:prSet presAssocID="{473613CF-96B2-45B6-BFE7-03E0515A50DB}" presName="bottomArc2" presStyleLbl="parChTrans1D1" presStyleIdx="5" presStyleCnt="8"/>
      <dgm:spPr/>
    </dgm:pt>
    <dgm:pt modelId="{793D27CD-3679-4E38-A5D3-3255965F83D2}" type="pres">
      <dgm:prSet presAssocID="{473613CF-96B2-45B6-BFE7-03E0515A50DB}" presName="topConnNode2" presStyleLbl="node2" presStyleIdx="0" presStyleCnt="0"/>
      <dgm:spPr/>
    </dgm:pt>
    <dgm:pt modelId="{00A80EE4-9D0D-43FB-A8B8-39EC7DB4D66F}" type="pres">
      <dgm:prSet presAssocID="{473613CF-96B2-45B6-BFE7-03E0515A50DB}" presName="hierChild4" presStyleCnt="0"/>
      <dgm:spPr/>
    </dgm:pt>
    <dgm:pt modelId="{40BD36EF-03EE-4F32-8D93-F21A9C7872D1}" type="pres">
      <dgm:prSet presAssocID="{473613CF-96B2-45B6-BFE7-03E0515A50DB}" presName="hierChild5" presStyleCnt="0"/>
      <dgm:spPr/>
    </dgm:pt>
    <dgm:pt modelId="{457AFA27-73AD-46E2-BD00-12DC2CAEE416}" type="pres">
      <dgm:prSet presAssocID="{244DFB28-8D24-405D-AE6A-B34477B16920}" presName="Name28" presStyleLbl="parChTrans1D2" presStyleIdx="2" presStyleCnt="3"/>
      <dgm:spPr/>
    </dgm:pt>
    <dgm:pt modelId="{4707D819-C157-4B7F-9E4E-00AE65F7DDF5}" type="pres">
      <dgm:prSet presAssocID="{0FD021B6-67A2-4DF2-8B35-B466DD1EBD96}" presName="hierRoot2" presStyleCnt="0">
        <dgm:presLayoutVars>
          <dgm:hierBranch val="init"/>
        </dgm:presLayoutVars>
      </dgm:prSet>
      <dgm:spPr/>
    </dgm:pt>
    <dgm:pt modelId="{7FE43838-0E40-4CA6-A616-D6749C8BBD2D}" type="pres">
      <dgm:prSet presAssocID="{0FD021B6-67A2-4DF2-8B35-B466DD1EBD96}" presName="rootComposite2" presStyleCnt="0"/>
      <dgm:spPr/>
    </dgm:pt>
    <dgm:pt modelId="{501A2730-5592-4F05-B432-5F5E907A420B}" type="pres">
      <dgm:prSet presAssocID="{0FD021B6-67A2-4DF2-8B35-B466DD1EBD96}" presName="rootText2" presStyleLbl="alignAcc1" presStyleIdx="0" presStyleCnt="0">
        <dgm:presLayoutVars>
          <dgm:chPref val="3"/>
        </dgm:presLayoutVars>
      </dgm:prSet>
      <dgm:spPr/>
    </dgm:pt>
    <dgm:pt modelId="{6D1DB542-30AB-4138-967A-481CAFD7932E}" type="pres">
      <dgm:prSet presAssocID="{0FD021B6-67A2-4DF2-8B35-B466DD1EBD96}" presName="topArc2" presStyleLbl="parChTrans1D1" presStyleIdx="6" presStyleCnt="8"/>
      <dgm:spPr/>
    </dgm:pt>
    <dgm:pt modelId="{B4BA48FD-5211-4E73-AB30-D4319D249505}" type="pres">
      <dgm:prSet presAssocID="{0FD021B6-67A2-4DF2-8B35-B466DD1EBD96}" presName="bottomArc2" presStyleLbl="parChTrans1D1" presStyleIdx="7" presStyleCnt="8"/>
      <dgm:spPr/>
    </dgm:pt>
    <dgm:pt modelId="{936DD036-C3D0-4CDD-9A3D-A739760387CD}" type="pres">
      <dgm:prSet presAssocID="{0FD021B6-67A2-4DF2-8B35-B466DD1EBD96}" presName="topConnNode2" presStyleLbl="node2" presStyleIdx="0" presStyleCnt="0"/>
      <dgm:spPr/>
    </dgm:pt>
    <dgm:pt modelId="{40CAA922-2A10-4ABA-BCDF-F7A3571670A3}" type="pres">
      <dgm:prSet presAssocID="{0FD021B6-67A2-4DF2-8B35-B466DD1EBD96}" presName="hierChild4" presStyleCnt="0"/>
      <dgm:spPr/>
    </dgm:pt>
    <dgm:pt modelId="{B23F82EA-5CF6-4159-82D1-B2F516F807E0}" type="pres">
      <dgm:prSet presAssocID="{0FD021B6-67A2-4DF2-8B35-B466DD1EBD96}" presName="hierChild5" presStyleCnt="0"/>
      <dgm:spPr/>
    </dgm:pt>
    <dgm:pt modelId="{6C9B92A4-E26A-4B6E-9A23-860348A27852}" type="pres">
      <dgm:prSet presAssocID="{F67130C7-8808-4A27-8909-C1F59837858C}" presName="hierChild3" presStyleCnt="0"/>
      <dgm:spPr/>
    </dgm:pt>
  </dgm:ptLst>
  <dgm:cxnLst>
    <dgm:cxn modelId="{4D50881F-B929-4194-92CC-403411B8CB4E}" type="presOf" srcId="{244DFB28-8D24-405D-AE6A-B34477B16920}" destId="{457AFA27-73AD-46E2-BD00-12DC2CAEE416}" srcOrd="0" destOrd="0" presId="urn:microsoft.com/office/officeart/2008/layout/HalfCircleOrganizationChart"/>
    <dgm:cxn modelId="{2DB49D3F-B110-4ACF-8EB8-55BE7FF6BEE7}" type="presOf" srcId="{86F0DF8E-C47B-4296-B367-7CC39AA1D8A5}" destId="{627B708D-30F1-4CAC-BBA5-1D4140779CDE}" srcOrd="1" destOrd="0" presId="urn:microsoft.com/office/officeart/2008/layout/HalfCircleOrganizationChart"/>
    <dgm:cxn modelId="{4EC6AF73-658E-4F2C-8B31-9DBD55FDAC20}" type="presOf" srcId="{F67130C7-8808-4A27-8909-C1F59837858C}" destId="{140EECB6-1023-4051-A23D-23BFDCF0AF8B}" srcOrd="0" destOrd="0" presId="urn:microsoft.com/office/officeart/2008/layout/HalfCircleOrganizationChart"/>
    <dgm:cxn modelId="{1AE8A880-060C-42D5-BCB0-6B8D179510E9}" srcId="{F67130C7-8808-4A27-8909-C1F59837858C}" destId="{473613CF-96B2-45B6-BFE7-03E0515A50DB}" srcOrd="1" destOrd="0" parTransId="{4E2B4A61-2614-4A7C-82CC-DF28DFD027CC}" sibTransId="{981B313B-79B5-4F0A-97CC-64DA74055530}"/>
    <dgm:cxn modelId="{01928D86-55AE-4437-98E4-BE024EDED859}" type="presOf" srcId="{7BBCA6EF-EE72-4296-B44C-0A0DB6D4D9E0}" destId="{584CF247-8BEE-430A-AB21-9F23F645A90B}" srcOrd="0" destOrd="0" presId="urn:microsoft.com/office/officeart/2008/layout/HalfCircleOrganizationChart"/>
    <dgm:cxn modelId="{D84B5CA5-C201-4916-AA3F-1A25C66420AB}" type="presOf" srcId="{473613CF-96B2-45B6-BFE7-03E0515A50DB}" destId="{793D27CD-3679-4E38-A5D3-3255965F83D2}" srcOrd="1" destOrd="0" presId="urn:microsoft.com/office/officeart/2008/layout/HalfCircleOrganizationChart"/>
    <dgm:cxn modelId="{9DAE91AA-6D5A-4E77-9A47-7161D3E38752}" srcId="{F67130C7-8808-4A27-8909-C1F59837858C}" destId="{0FD021B6-67A2-4DF2-8B35-B466DD1EBD96}" srcOrd="2" destOrd="0" parTransId="{244DFB28-8D24-405D-AE6A-B34477B16920}" sibTransId="{0628B71F-3BD7-45C0-88B0-909172370086}"/>
    <dgm:cxn modelId="{61EC9BB3-5FBE-4C86-B610-D1C95CBAA452}" type="presOf" srcId="{473613CF-96B2-45B6-BFE7-03E0515A50DB}" destId="{4F6B32F6-EE07-4D2D-A420-CCEAA6C9479E}" srcOrd="0" destOrd="0" presId="urn:microsoft.com/office/officeart/2008/layout/HalfCircleOrganizationChart"/>
    <dgm:cxn modelId="{55EC27BC-DAC1-4EF2-86F6-2D46C4842E7E}" type="presOf" srcId="{F67130C7-8808-4A27-8909-C1F59837858C}" destId="{6F957B23-E168-498A-BFB9-7E6E0AD20F54}" srcOrd="1" destOrd="0" presId="urn:microsoft.com/office/officeart/2008/layout/HalfCircleOrganizationChart"/>
    <dgm:cxn modelId="{40D609C6-84E5-40E6-A3AA-DD4E521F3894}" type="presOf" srcId="{971E0CE4-A1BC-424D-BEA2-6056FD3900B1}" destId="{D727B40C-31AE-4EC4-BCDA-CAE88C42490C}" srcOrd="0" destOrd="0" presId="urn:microsoft.com/office/officeart/2008/layout/HalfCircleOrganizationChart"/>
    <dgm:cxn modelId="{CC74FBE1-F95E-430F-B22B-B7077F69778D}" type="presOf" srcId="{4E2B4A61-2614-4A7C-82CC-DF28DFD027CC}" destId="{B716A254-7021-4B55-AB70-5516746381F9}" srcOrd="0" destOrd="0" presId="urn:microsoft.com/office/officeart/2008/layout/HalfCircleOrganizationChart"/>
    <dgm:cxn modelId="{2E97EDE7-7F2A-45BB-AFCA-B90702750A77}" type="presOf" srcId="{86F0DF8E-C47B-4296-B367-7CC39AA1D8A5}" destId="{99D79C89-5E9E-4086-A11F-52AFED94321A}" srcOrd="0" destOrd="0" presId="urn:microsoft.com/office/officeart/2008/layout/HalfCircleOrganizationChart"/>
    <dgm:cxn modelId="{F106F0E8-F9AE-44DD-BFC0-30D2806578CD}" type="presOf" srcId="{0FD021B6-67A2-4DF2-8B35-B466DD1EBD96}" destId="{936DD036-C3D0-4CDD-9A3D-A739760387CD}" srcOrd="1" destOrd="0" presId="urn:microsoft.com/office/officeart/2008/layout/HalfCircleOrganizationChart"/>
    <dgm:cxn modelId="{37FCBCEC-C1BB-47B3-B530-C65FE014288A}" type="presOf" srcId="{0FD021B6-67A2-4DF2-8B35-B466DD1EBD96}" destId="{501A2730-5592-4F05-B432-5F5E907A420B}" srcOrd="0" destOrd="0" presId="urn:microsoft.com/office/officeart/2008/layout/HalfCircleOrganizationChart"/>
    <dgm:cxn modelId="{BF4EDBEF-7A4C-46B0-864E-CB6C20A1964C}" srcId="{7BBCA6EF-EE72-4296-B44C-0A0DB6D4D9E0}" destId="{F67130C7-8808-4A27-8909-C1F59837858C}" srcOrd="0" destOrd="0" parTransId="{0B7C3748-30CB-4DEF-AFED-86D3E1A190C8}" sibTransId="{EEC10C75-3AE7-475D-B75D-877440AE1806}"/>
    <dgm:cxn modelId="{19E5BDF8-AC2A-4591-B91A-57DE0392040A}" srcId="{F67130C7-8808-4A27-8909-C1F59837858C}" destId="{86F0DF8E-C47B-4296-B367-7CC39AA1D8A5}" srcOrd="0" destOrd="0" parTransId="{971E0CE4-A1BC-424D-BEA2-6056FD3900B1}" sibTransId="{29EFDEA1-528B-4C21-ADD4-CB1665C0FAD5}"/>
    <dgm:cxn modelId="{495AFBEF-EA83-490A-BE97-AF40E8E9B0E7}" type="presParOf" srcId="{584CF247-8BEE-430A-AB21-9F23F645A90B}" destId="{7E260C21-4908-40E7-B777-8D06C536E32F}" srcOrd="0" destOrd="0" presId="urn:microsoft.com/office/officeart/2008/layout/HalfCircleOrganizationChart"/>
    <dgm:cxn modelId="{9BDD634D-709B-480F-AAE3-41015CDA5072}" type="presParOf" srcId="{7E260C21-4908-40E7-B777-8D06C536E32F}" destId="{379F1A9E-A99A-4EE5-AE20-1F0508BA0BB3}" srcOrd="0" destOrd="0" presId="urn:microsoft.com/office/officeart/2008/layout/HalfCircleOrganizationChart"/>
    <dgm:cxn modelId="{A6701F87-4866-4704-B7FC-E5400CBB84E3}" type="presParOf" srcId="{379F1A9E-A99A-4EE5-AE20-1F0508BA0BB3}" destId="{140EECB6-1023-4051-A23D-23BFDCF0AF8B}" srcOrd="0" destOrd="0" presId="urn:microsoft.com/office/officeart/2008/layout/HalfCircleOrganizationChart"/>
    <dgm:cxn modelId="{640239B6-834E-4830-A01F-6DE29EE5FD04}" type="presParOf" srcId="{379F1A9E-A99A-4EE5-AE20-1F0508BA0BB3}" destId="{8CAA33F6-6F36-43D1-B8BB-695C810EC33E}" srcOrd="1" destOrd="0" presId="urn:microsoft.com/office/officeart/2008/layout/HalfCircleOrganizationChart"/>
    <dgm:cxn modelId="{BC7BA812-CAA8-4225-8798-21FF2904AC06}" type="presParOf" srcId="{379F1A9E-A99A-4EE5-AE20-1F0508BA0BB3}" destId="{24B5A9C3-6AEE-42D8-A14D-3373D2FC5CBB}" srcOrd="2" destOrd="0" presId="urn:microsoft.com/office/officeart/2008/layout/HalfCircleOrganizationChart"/>
    <dgm:cxn modelId="{0EA04FF1-19AB-4942-A290-FE2C58FD8E97}" type="presParOf" srcId="{379F1A9E-A99A-4EE5-AE20-1F0508BA0BB3}" destId="{6F957B23-E168-498A-BFB9-7E6E0AD20F54}" srcOrd="3" destOrd="0" presId="urn:microsoft.com/office/officeart/2008/layout/HalfCircleOrganizationChart"/>
    <dgm:cxn modelId="{40EDA8AC-BBE4-47E6-A724-BEECC321D4FC}" type="presParOf" srcId="{7E260C21-4908-40E7-B777-8D06C536E32F}" destId="{DDFD5CA8-D608-419B-939F-23FB1238845D}" srcOrd="1" destOrd="0" presId="urn:microsoft.com/office/officeart/2008/layout/HalfCircleOrganizationChart"/>
    <dgm:cxn modelId="{D925377C-7760-46CC-BBEC-2C8D2B06C43A}" type="presParOf" srcId="{DDFD5CA8-D608-419B-939F-23FB1238845D}" destId="{D727B40C-31AE-4EC4-BCDA-CAE88C42490C}" srcOrd="0" destOrd="0" presId="urn:microsoft.com/office/officeart/2008/layout/HalfCircleOrganizationChart"/>
    <dgm:cxn modelId="{C968AFBC-AC75-4239-AD0A-C5044D9EBC24}" type="presParOf" srcId="{DDFD5CA8-D608-419B-939F-23FB1238845D}" destId="{7F30FCC6-6716-48E3-B1E6-D88336A53317}" srcOrd="1" destOrd="0" presId="urn:microsoft.com/office/officeart/2008/layout/HalfCircleOrganizationChart"/>
    <dgm:cxn modelId="{3E9C81D4-FFA3-47A3-8F8D-01B22344CB3F}" type="presParOf" srcId="{7F30FCC6-6716-48E3-B1E6-D88336A53317}" destId="{A5559B1E-0FE2-4304-81E7-BCC8E61A2BF8}" srcOrd="0" destOrd="0" presId="urn:microsoft.com/office/officeart/2008/layout/HalfCircleOrganizationChart"/>
    <dgm:cxn modelId="{272470B1-C14F-445F-BC68-8F959153AB0C}" type="presParOf" srcId="{A5559B1E-0FE2-4304-81E7-BCC8E61A2BF8}" destId="{99D79C89-5E9E-4086-A11F-52AFED94321A}" srcOrd="0" destOrd="0" presId="urn:microsoft.com/office/officeart/2008/layout/HalfCircleOrganizationChart"/>
    <dgm:cxn modelId="{EB0BDCFA-7E03-4812-8D3A-E03A9E2E0ABE}" type="presParOf" srcId="{A5559B1E-0FE2-4304-81E7-BCC8E61A2BF8}" destId="{525E6CAB-D627-4C67-8349-6F647E8F7288}" srcOrd="1" destOrd="0" presId="urn:microsoft.com/office/officeart/2008/layout/HalfCircleOrganizationChart"/>
    <dgm:cxn modelId="{5256E03C-638F-4E7B-ABA4-310FF3AF6DEB}" type="presParOf" srcId="{A5559B1E-0FE2-4304-81E7-BCC8E61A2BF8}" destId="{63E169FC-FA0D-4B4F-8132-39F0708953FB}" srcOrd="2" destOrd="0" presId="urn:microsoft.com/office/officeart/2008/layout/HalfCircleOrganizationChart"/>
    <dgm:cxn modelId="{21EAC28C-D5A4-4B1A-BEBA-5681DB9E7905}" type="presParOf" srcId="{A5559B1E-0FE2-4304-81E7-BCC8E61A2BF8}" destId="{627B708D-30F1-4CAC-BBA5-1D4140779CDE}" srcOrd="3" destOrd="0" presId="urn:microsoft.com/office/officeart/2008/layout/HalfCircleOrganizationChart"/>
    <dgm:cxn modelId="{8F41F087-D576-427E-A322-0872135BDDBD}" type="presParOf" srcId="{7F30FCC6-6716-48E3-B1E6-D88336A53317}" destId="{681F8978-0A2A-416A-BC7B-682BD1CE4FBB}" srcOrd="1" destOrd="0" presId="urn:microsoft.com/office/officeart/2008/layout/HalfCircleOrganizationChart"/>
    <dgm:cxn modelId="{967D8738-B6B2-440F-8465-9348B2C26BC4}" type="presParOf" srcId="{7F30FCC6-6716-48E3-B1E6-D88336A53317}" destId="{6F209592-651B-4752-BCCF-417F1194BA9C}" srcOrd="2" destOrd="0" presId="urn:microsoft.com/office/officeart/2008/layout/HalfCircleOrganizationChart"/>
    <dgm:cxn modelId="{13B6D1F5-3224-4D0D-9874-7D8BA2E5731F}" type="presParOf" srcId="{DDFD5CA8-D608-419B-939F-23FB1238845D}" destId="{B716A254-7021-4B55-AB70-5516746381F9}" srcOrd="2" destOrd="0" presId="urn:microsoft.com/office/officeart/2008/layout/HalfCircleOrganizationChart"/>
    <dgm:cxn modelId="{759B167C-C389-49C9-A796-4319DD7FB19B}" type="presParOf" srcId="{DDFD5CA8-D608-419B-939F-23FB1238845D}" destId="{5AF1DE3A-C8C2-43D3-9807-D97781909800}" srcOrd="3" destOrd="0" presId="urn:microsoft.com/office/officeart/2008/layout/HalfCircleOrganizationChart"/>
    <dgm:cxn modelId="{0DA84110-CC22-4CD1-BFDB-6094E538CB6B}" type="presParOf" srcId="{5AF1DE3A-C8C2-43D3-9807-D97781909800}" destId="{D495172E-D65F-4565-993E-0C43EA501897}" srcOrd="0" destOrd="0" presId="urn:microsoft.com/office/officeart/2008/layout/HalfCircleOrganizationChart"/>
    <dgm:cxn modelId="{4480A5EA-6B03-41C1-84DA-E597EEE3AC55}" type="presParOf" srcId="{D495172E-D65F-4565-993E-0C43EA501897}" destId="{4F6B32F6-EE07-4D2D-A420-CCEAA6C9479E}" srcOrd="0" destOrd="0" presId="urn:microsoft.com/office/officeart/2008/layout/HalfCircleOrganizationChart"/>
    <dgm:cxn modelId="{B4BA86AC-94C5-4ADF-A87E-FACA21E1934E}" type="presParOf" srcId="{D495172E-D65F-4565-993E-0C43EA501897}" destId="{9A02A957-70D2-40B1-8DD5-EC29BC0B349C}" srcOrd="1" destOrd="0" presId="urn:microsoft.com/office/officeart/2008/layout/HalfCircleOrganizationChart"/>
    <dgm:cxn modelId="{82E8A436-155A-4848-9CBC-620267350BD1}" type="presParOf" srcId="{D495172E-D65F-4565-993E-0C43EA501897}" destId="{03CF45B6-E644-4DED-B120-712BD3B45D55}" srcOrd="2" destOrd="0" presId="urn:microsoft.com/office/officeart/2008/layout/HalfCircleOrganizationChart"/>
    <dgm:cxn modelId="{F6104A8C-4127-47E1-B447-6873CB31D75E}" type="presParOf" srcId="{D495172E-D65F-4565-993E-0C43EA501897}" destId="{793D27CD-3679-4E38-A5D3-3255965F83D2}" srcOrd="3" destOrd="0" presId="urn:microsoft.com/office/officeart/2008/layout/HalfCircleOrganizationChart"/>
    <dgm:cxn modelId="{01798FB1-68F5-42CB-AA21-2AF3D89FA21C}" type="presParOf" srcId="{5AF1DE3A-C8C2-43D3-9807-D97781909800}" destId="{00A80EE4-9D0D-43FB-A8B8-39EC7DB4D66F}" srcOrd="1" destOrd="0" presId="urn:microsoft.com/office/officeart/2008/layout/HalfCircleOrganizationChart"/>
    <dgm:cxn modelId="{A36DB002-1335-4D3A-A630-E81F3754358A}" type="presParOf" srcId="{5AF1DE3A-C8C2-43D3-9807-D97781909800}" destId="{40BD36EF-03EE-4F32-8D93-F21A9C7872D1}" srcOrd="2" destOrd="0" presId="urn:microsoft.com/office/officeart/2008/layout/HalfCircleOrganizationChart"/>
    <dgm:cxn modelId="{DE7D24AB-A724-4531-98E3-FA623FBC740B}" type="presParOf" srcId="{DDFD5CA8-D608-419B-939F-23FB1238845D}" destId="{457AFA27-73AD-46E2-BD00-12DC2CAEE416}" srcOrd="4" destOrd="0" presId="urn:microsoft.com/office/officeart/2008/layout/HalfCircleOrganizationChart"/>
    <dgm:cxn modelId="{E9E2CCA2-EE67-4138-BFCC-BB230CC8A052}" type="presParOf" srcId="{DDFD5CA8-D608-419B-939F-23FB1238845D}" destId="{4707D819-C157-4B7F-9E4E-00AE65F7DDF5}" srcOrd="5" destOrd="0" presId="urn:microsoft.com/office/officeart/2008/layout/HalfCircleOrganizationChart"/>
    <dgm:cxn modelId="{70613BE0-4A76-4E58-9F8B-920687BBE385}" type="presParOf" srcId="{4707D819-C157-4B7F-9E4E-00AE65F7DDF5}" destId="{7FE43838-0E40-4CA6-A616-D6749C8BBD2D}" srcOrd="0" destOrd="0" presId="urn:microsoft.com/office/officeart/2008/layout/HalfCircleOrganizationChart"/>
    <dgm:cxn modelId="{8F53D903-876F-49C1-A03D-F4523918C42F}" type="presParOf" srcId="{7FE43838-0E40-4CA6-A616-D6749C8BBD2D}" destId="{501A2730-5592-4F05-B432-5F5E907A420B}" srcOrd="0" destOrd="0" presId="urn:microsoft.com/office/officeart/2008/layout/HalfCircleOrganizationChart"/>
    <dgm:cxn modelId="{3CD7D1C0-4B58-4A98-9E2C-1D03B83554DD}" type="presParOf" srcId="{7FE43838-0E40-4CA6-A616-D6749C8BBD2D}" destId="{6D1DB542-30AB-4138-967A-481CAFD7932E}" srcOrd="1" destOrd="0" presId="urn:microsoft.com/office/officeart/2008/layout/HalfCircleOrganizationChart"/>
    <dgm:cxn modelId="{B79B78D0-1942-4F9E-B07F-948859E32B79}" type="presParOf" srcId="{7FE43838-0E40-4CA6-A616-D6749C8BBD2D}" destId="{B4BA48FD-5211-4E73-AB30-D4319D249505}" srcOrd="2" destOrd="0" presId="urn:microsoft.com/office/officeart/2008/layout/HalfCircleOrganizationChart"/>
    <dgm:cxn modelId="{22F1F9C3-5F02-4F58-9DB3-922C52D44F5E}" type="presParOf" srcId="{7FE43838-0E40-4CA6-A616-D6749C8BBD2D}" destId="{936DD036-C3D0-4CDD-9A3D-A739760387CD}" srcOrd="3" destOrd="0" presId="urn:microsoft.com/office/officeart/2008/layout/HalfCircleOrganizationChart"/>
    <dgm:cxn modelId="{75A1635A-78A0-4AA6-AEE7-1641A636B573}" type="presParOf" srcId="{4707D819-C157-4B7F-9E4E-00AE65F7DDF5}" destId="{40CAA922-2A10-4ABA-BCDF-F7A3571670A3}" srcOrd="1" destOrd="0" presId="urn:microsoft.com/office/officeart/2008/layout/HalfCircleOrganizationChart"/>
    <dgm:cxn modelId="{ECB3B76E-EE31-4865-B92B-F451E1FF9396}" type="presParOf" srcId="{4707D819-C157-4B7F-9E4E-00AE65F7DDF5}" destId="{B23F82EA-5CF6-4159-82D1-B2F516F807E0}" srcOrd="2" destOrd="0" presId="urn:microsoft.com/office/officeart/2008/layout/HalfCircleOrganizationChart"/>
    <dgm:cxn modelId="{620B7634-8150-4BD0-9F5B-C2BD60606535}" type="presParOf" srcId="{7E260C21-4908-40E7-B777-8D06C536E32F}" destId="{6C9B92A4-E26A-4B6E-9A23-860348A27852}"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B3EADA-6E7E-F44E-A83E-E0A0CEC61FD6}"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EDCCA47-9C56-EA47-B997-995105525579}">
      <dgm:prSet phldrT="[Text]"/>
      <dgm:spPr/>
      <dgm:t>
        <a:bodyPr/>
        <a:lstStyle/>
        <a:p>
          <a:r>
            <a:rPr lang="en-US"/>
            <a:t>Prize</a:t>
          </a:r>
        </a:p>
      </dgm:t>
    </dgm:pt>
    <dgm:pt modelId="{37D52623-E47A-7144-9F93-F1B511D29A7C}" type="parTrans" cxnId="{3BC7DEB2-2500-9B4C-8E5F-07662BD78F8D}">
      <dgm:prSet/>
      <dgm:spPr/>
      <dgm:t>
        <a:bodyPr/>
        <a:lstStyle/>
        <a:p>
          <a:endParaRPr lang="en-US"/>
        </a:p>
      </dgm:t>
    </dgm:pt>
    <dgm:pt modelId="{6EFC8D66-080E-A74A-BE7C-499900AA0B91}" type="sibTrans" cxnId="{3BC7DEB2-2500-9B4C-8E5F-07662BD78F8D}">
      <dgm:prSet/>
      <dgm:spPr/>
      <dgm:t>
        <a:bodyPr/>
        <a:lstStyle/>
        <a:p>
          <a:endParaRPr lang="en-US"/>
        </a:p>
      </dgm:t>
    </dgm:pt>
    <dgm:pt modelId="{C27345A3-F593-9A4B-A579-FB731FB60A80}">
      <dgm:prSet phldrT="[Text]"/>
      <dgm:spPr/>
      <dgm:t>
        <a:bodyPr/>
        <a:lstStyle/>
        <a:p>
          <a:r>
            <a:rPr lang="en-US">
              <a:solidFill>
                <a:schemeClr val="bg1"/>
              </a:solidFill>
            </a:rPr>
            <a:t>Actor</a:t>
          </a:r>
        </a:p>
      </dgm:t>
    </dgm:pt>
    <dgm:pt modelId="{F21C44B1-459F-8F46-B567-EA661A5A395A}" type="parTrans" cxnId="{004A62B2-A2CD-D942-AA73-9CCFB43F1407}">
      <dgm:prSet/>
      <dgm:spPr/>
      <dgm:t>
        <a:bodyPr/>
        <a:lstStyle/>
        <a:p>
          <a:endParaRPr lang="en-US"/>
        </a:p>
      </dgm:t>
    </dgm:pt>
    <dgm:pt modelId="{5AA88900-003A-FD4B-8467-28AB7DA2114C}" type="sibTrans" cxnId="{004A62B2-A2CD-D942-AA73-9CCFB43F1407}">
      <dgm:prSet/>
      <dgm:spPr/>
      <dgm:t>
        <a:bodyPr/>
        <a:lstStyle/>
        <a:p>
          <a:endParaRPr lang="en-US"/>
        </a:p>
      </dgm:t>
    </dgm:pt>
    <dgm:pt modelId="{92D39437-26D2-804A-A8F3-D04CEFEC24A3}">
      <dgm:prSet phldrT="[Text]"/>
      <dgm:spPr/>
      <dgm:t>
        <a:bodyPr/>
        <a:lstStyle/>
        <a:p>
          <a:r>
            <a:rPr lang="en-US">
              <a:solidFill>
                <a:schemeClr val="bg1"/>
              </a:solidFill>
            </a:rPr>
            <a:t>Asset</a:t>
          </a:r>
        </a:p>
      </dgm:t>
    </dgm:pt>
    <dgm:pt modelId="{594DFC90-75B0-B74B-90B5-4C77EF36F9D4}" type="parTrans" cxnId="{7F5CCD6B-6E69-FF46-A2E0-4BBF20AD5C1B}">
      <dgm:prSet/>
      <dgm:spPr/>
      <dgm:t>
        <a:bodyPr/>
        <a:lstStyle/>
        <a:p>
          <a:endParaRPr lang="en-US"/>
        </a:p>
      </dgm:t>
    </dgm:pt>
    <dgm:pt modelId="{BFE3FEF3-0920-6A4E-952E-CC7167BC97E4}" type="sibTrans" cxnId="{7F5CCD6B-6E69-FF46-A2E0-4BBF20AD5C1B}">
      <dgm:prSet/>
      <dgm:spPr/>
      <dgm:t>
        <a:bodyPr/>
        <a:lstStyle/>
        <a:p>
          <a:endParaRPr lang="en-US"/>
        </a:p>
      </dgm:t>
    </dgm:pt>
    <dgm:pt modelId="{147D8369-49B0-4B44-91F0-902E7B99AF8D}">
      <dgm:prSet phldrT="[Text]"/>
      <dgm:spPr/>
      <dgm:t>
        <a:bodyPr/>
        <a:lstStyle/>
        <a:p>
          <a:r>
            <a:rPr lang="en-US">
              <a:solidFill>
                <a:schemeClr val="bg1"/>
              </a:solidFill>
            </a:rPr>
            <a:t>Attribute</a:t>
          </a:r>
        </a:p>
      </dgm:t>
    </dgm:pt>
    <dgm:pt modelId="{87E102DD-ABA1-084B-8212-E945D03657BD}" type="parTrans" cxnId="{8A9FB965-239C-524B-ADF5-B613D5B30AE8}">
      <dgm:prSet/>
      <dgm:spPr/>
      <dgm:t>
        <a:bodyPr/>
        <a:lstStyle/>
        <a:p>
          <a:endParaRPr lang="en-US"/>
        </a:p>
      </dgm:t>
    </dgm:pt>
    <dgm:pt modelId="{93C1A70D-6E98-504C-B3A7-528A48ABF68F}" type="sibTrans" cxnId="{8A9FB965-239C-524B-ADF5-B613D5B30AE8}">
      <dgm:prSet/>
      <dgm:spPr/>
      <dgm:t>
        <a:bodyPr/>
        <a:lstStyle/>
        <a:p>
          <a:endParaRPr lang="en-US"/>
        </a:p>
      </dgm:t>
    </dgm:pt>
    <dgm:pt modelId="{911944D7-11C6-2D4D-8B4A-D3295CB94878}">
      <dgm:prSet phldrT="[Text]"/>
      <dgm:spPr/>
      <dgm:t>
        <a:bodyPr/>
        <a:lstStyle/>
        <a:p>
          <a:r>
            <a:rPr lang="en-US">
              <a:solidFill>
                <a:schemeClr val="bg1"/>
              </a:solidFill>
            </a:rPr>
            <a:t>Action</a:t>
          </a:r>
        </a:p>
      </dgm:t>
    </dgm:pt>
    <dgm:pt modelId="{1A79FDCD-FA32-F44B-A51F-822BED7781D7}" type="parTrans" cxnId="{BC455A48-14C0-7042-9F60-C176117E0FD0}">
      <dgm:prSet/>
      <dgm:spPr/>
      <dgm:t>
        <a:bodyPr/>
        <a:lstStyle/>
        <a:p>
          <a:endParaRPr lang="en-US"/>
        </a:p>
      </dgm:t>
    </dgm:pt>
    <dgm:pt modelId="{D85370A3-05DA-8145-9EE3-639A154A2C23}" type="sibTrans" cxnId="{BC455A48-14C0-7042-9F60-C176117E0FD0}">
      <dgm:prSet/>
      <dgm:spPr/>
      <dgm:t>
        <a:bodyPr/>
        <a:lstStyle/>
        <a:p>
          <a:endParaRPr lang="en-US"/>
        </a:p>
      </dgm:t>
    </dgm:pt>
    <dgm:pt modelId="{8AC47D8E-A474-CB46-B070-F39775552BFD}" type="pres">
      <dgm:prSet presAssocID="{35B3EADA-6E7E-F44E-A83E-E0A0CEC61FD6}" presName="diagram" presStyleCnt="0">
        <dgm:presLayoutVars>
          <dgm:chMax val="1"/>
          <dgm:dir/>
          <dgm:animLvl val="ctr"/>
          <dgm:resizeHandles val="exact"/>
        </dgm:presLayoutVars>
      </dgm:prSet>
      <dgm:spPr/>
    </dgm:pt>
    <dgm:pt modelId="{3D210510-CD93-0F4F-A6F4-81F4689948C5}" type="pres">
      <dgm:prSet presAssocID="{35B3EADA-6E7E-F44E-A83E-E0A0CEC61FD6}" presName="matrix" presStyleCnt="0"/>
      <dgm:spPr/>
    </dgm:pt>
    <dgm:pt modelId="{7DE89DAC-4F59-FA4C-9DB6-7CF45696B6A2}" type="pres">
      <dgm:prSet presAssocID="{35B3EADA-6E7E-F44E-A83E-E0A0CEC61FD6}" presName="tile1" presStyleLbl="node1" presStyleIdx="0" presStyleCnt="4"/>
      <dgm:spPr/>
    </dgm:pt>
    <dgm:pt modelId="{CA420A1D-C64D-CF4D-AF12-9C45C5DBAA74}" type="pres">
      <dgm:prSet presAssocID="{35B3EADA-6E7E-F44E-A83E-E0A0CEC61FD6}" presName="tile1text" presStyleLbl="node1" presStyleIdx="0" presStyleCnt="4">
        <dgm:presLayoutVars>
          <dgm:chMax val="0"/>
          <dgm:chPref val="0"/>
          <dgm:bulletEnabled val="1"/>
        </dgm:presLayoutVars>
      </dgm:prSet>
      <dgm:spPr/>
    </dgm:pt>
    <dgm:pt modelId="{0312A3B4-1F04-9948-9C8D-4175B7512D77}" type="pres">
      <dgm:prSet presAssocID="{35B3EADA-6E7E-F44E-A83E-E0A0CEC61FD6}" presName="tile2" presStyleLbl="node1" presStyleIdx="1" presStyleCnt="4"/>
      <dgm:spPr/>
    </dgm:pt>
    <dgm:pt modelId="{355EB116-EDB9-F043-8B0E-3B6B2C491126}" type="pres">
      <dgm:prSet presAssocID="{35B3EADA-6E7E-F44E-A83E-E0A0CEC61FD6}" presName="tile2text" presStyleLbl="node1" presStyleIdx="1" presStyleCnt="4">
        <dgm:presLayoutVars>
          <dgm:chMax val="0"/>
          <dgm:chPref val="0"/>
          <dgm:bulletEnabled val="1"/>
        </dgm:presLayoutVars>
      </dgm:prSet>
      <dgm:spPr/>
    </dgm:pt>
    <dgm:pt modelId="{1598D778-B5EA-1840-9322-8D129126ADAC}" type="pres">
      <dgm:prSet presAssocID="{35B3EADA-6E7E-F44E-A83E-E0A0CEC61FD6}" presName="tile3" presStyleLbl="node1" presStyleIdx="2" presStyleCnt="4"/>
      <dgm:spPr/>
    </dgm:pt>
    <dgm:pt modelId="{B3E8D49D-FDA3-4544-8B3D-1D2B120375D0}" type="pres">
      <dgm:prSet presAssocID="{35B3EADA-6E7E-F44E-A83E-E0A0CEC61FD6}" presName="tile3text" presStyleLbl="node1" presStyleIdx="2" presStyleCnt="4">
        <dgm:presLayoutVars>
          <dgm:chMax val="0"/>
          <dgm:chPref val="0"/>
          <dgm:bulletEnabled val="1"/>
        </dgm:presLayoutVars>
      </dgm:prSet>
      <dgm:spPr/>
    </dgm:pt>
    <dgm:pt modelId="{A8CAD040-A2A7-4B48-876E-B1ADCF090B1C}" type="pres">
      <dgm:prSet presAssocID="{35B3EADA-6E7E-F44E-A83E-E0A0CEC61FD6}" presName="tile4" presStyleLbl="node1" presStyleIdx="3" presStyleCnt="4"/>
      <dgm:spPr/>
    </dgm:pt>
    <dgm:pt modelId="{1E6EDA12-6570-6749-80D1-69F15CADF7ED}" type="pres">
      <dgm:prSet presAssocID="{35B3EADA-6E7E-F44E-A83E-E0A0CEC61FD6}" presName="tile4text" presStyleLbl="node1" presStyleIdx="3" presStyleCnt="4">
        <dgm:presLayoutVars>
          <dgm:chMax val="0"/>
          <dgm:chPref val="0"/>
          <dgm:bulletEnabled val="1"/>
        </dgm:presLayoutVars>
      </dgm:prSet>
      <dgm:spPr/>
    </dgm:pt>
    <dgm:pt modelId="{E89E971E-3B12-CA40-B101-08B3B2C2074A}" type="pres">
      <dgm:prSet presAssocID="{35B3EADA-6E7E-F44E-A83E-E0A0CEC61FD6}" presName="centerTile" presStyleLbl="fgShp" presStyleIdx="0" presStyleCnt="1">
        <dgm:presLayoutVars>
          <dgm:chMax val="0"/>
          <dgm:chPref val="0"/>
        </dgm:presLayoutVars>
      </dgm:prSet>
      <dgm:spPr/>
    </dgm:pt>
  </dgm:ptLst>
  <dgm:cxnLst>
    <dgm:cxn modelId="{678FD710-1F6B-7644-9B05-EF2756288B6B}" type="presOf" srcId="{911944D7-11C6-2D4D-8B4A-D3295CB94878}" destId="{1E6EDA12-6570-6749-80D1-69F15CADF7ED}" srcOrd="1" destOrd="0" presId="urn:microsoft.com/office/officeart/2005/8/layout/matrix1"/>
    <dgm:cxn modelId="{E39D2B27-79D9-A342-9C9E-EC7B055C65FD}" type="presOf" srcId="{92D39437-26D2-804A-A8F3-D04CEFEC24A3}" destId="{0312A3B4-1F04-9948-9C8D-4175B7512D77}" srcOrd="0" destOrd="0" presId="urn:microsoft.com/office/officeart/2005/8/layout/matrix1"/>
    <dgm:cxn modelId="{AD8B6E2E-AD43-0547-800E-7437D1CB51B0}" type="presOf" srcId="{92D39437-26D2-804A-A8F3-D04CEFEC24A3}" destId="{355EB116-EDB9-F043-8B0E-3B6B2C491126}" srcOrd="1" destOrd="0" presId="urn:microsoft.com/office/officeart/2005/8/layout/matrix1"/>
    <dgm:cxn modelId="{848E4C30-5E5A-324C-BDC6-7430D4706624}" type="presOf" srcId="{147D8369-49B0-4B44-91F0-902E7B99AF8D}" destId="{B3E8D49D-FDA3-4544-8B3D-1D2B120375D0}" srcOrd="1" destOrd="0" presId="urn:microsoft.com/office/officeart/2005/8/layout/matrix1"/>
    <dgm:cxn modelId="{EF219045-183E-5843-98A7-EB710C34ADFB}" type="presOf" srcId="{35B3EADA-6E7E-F44E-A83E-E0A0CEC61FD6}" destId="{8AC47D8E-A474-CB46-B070-F39775552BFD}" srcOrd="0" destOrd="0" presId="urn:microsoft.com/office/officeart/2005/8/layout/matrix1"/>
    <dgm:cxn modelId="{BC455A48-14C0-7042-9F60-C176117E0FD0}" srcId="{0EDCCA47-9C56-EA47-B997-995105525579}" destId="{911944D7-11C6-2D4D-8B4A-D3295CB94878}" srcOrd="3" destOrd="0" parTransId="{1A79FDCD-FA32-F44B-A51F-822BED7781D7}" sibTransId="{D85370A3-05DA-8145-9EE3-639A154A2C23}"/>
    <dgm:cxn modelId="{14F1DC61-8232-614E-834F-CB479964F31A}" type="presOf" srcId="{147D8369-49B0-4B44-91F0-902E7B99AF8D}" destId="{1598D778-B5EA-1840-9322-8D129126ADAC}" srcOrd="0" destOrd="0" presId="urn:microsoft.com/office/officeart/2005/8/layout/matrix1"/>
    <dgm:cxn modelId="{8A9FB965-239C-524B-ADF5-B613D5B30AE8}" srcId="{0EDCCA47-9C56-EA47-B997-995105525579}" destId="{147D8369-49B0-4B44-91F0-902E7B99AF8D}" srcOrd="2" destOrd="0" parTransId="{87E102DD-ABA1-084B-8212-E945D03657BD}" sibTransId="{93C1A70D-6E98-504C-B3A7-528A48ABF68F}"/>
    <dgm:cxn modelId="{7F5CCD6B-6E69-FF46-A2E0-4BBF20AD5C1B}" srcId="{0EDCCA47-9C56-EA47-B997-995105525579}" destId="{92D39437-26D2-804A-A8F3-D04CEFEC24A3}" srcOrd="1" destOrd="0" parTransId="{594DFC90-75B0-B74B-90B5-4C77EF36F9D4}" sibTransId="{BFE3FEF3-0920-6A4E-952E-CC7167BC97E4}"/>
    <dgm:cxn modelId="{004A62B2-A2CD-D942-AA73-9CCFB43F1407}" srcId="{0EDCCA47-9C56-EA47-B997-995105525579}" destId="{C27345A3-F593-9A4B-A579-FB731FB60A80}" srcOrd="0" destOrd="0" parTransId="{F21C44B1-459F-8F46-B567-EA661A5A395A}" sibTransId="{5AA88900-003A-FD4B-8467-28AB7DA2114C}"/>
    <dgm:cxn modelId="{3BC7DEB2-2500-9B4C-8E5F-07662BD78F8D}" srcId="{35B3EADA-6E7E-F44E-A83E-E0A0CEC61FD6}" destId="{0EDCCA47-9C56-EA47-B997-995105525579}" srcOrd="0" destOrd="0" parTransId="{37D52623-E47A-7144-9F93-F1B511D29A7C}" sibTransId="{6EFC8D66-080E-A74A-BE7C-499900AA0B91}"/>
    <dgm:cxn modelId="{A1075EBD-E548-9344-9511-79EECA4EC68B}" type="presOf" srcId="{0EDCCA47-9C56-EA47-B997-995105525579}" destId="{E89E971E-3B12-CA40-B101-08B3B2C2074A}" srcOrd="0" destOrd="0" presId="urn:microsoft.com/office/officeart/2005/8/layout/matrix1"/>
    <dgm:cxn modelId="{97F039D0-9672-694F-A317-1788F3BF3423}" type="presOf" srcId="{C27345A3-F593-9A4B-A579-FB731FB60A80}" destId="{7DE89DAC-4F59-FA4C-9DB6-7CF45696B6A2}" srcOrd="0" destOrd="0" presId="urn:microsoft.com/office/officeart/2005/8/layout/matrix1"/>
    <dgm:cxn modelId="{4FD465D3-808D-264F-AADC-90E98A7215F0}" type="presOf" srcId="{911944D7-11C6-2D4D-8B4A-D3295CB94878}" destId="{A8CAD040-A2A7-4B48-876E-B1ADCF090B1C}" srcOrd="0" destOrd="0" presId="urn:microsoft.com/office/officeart/2005/8/layout/matrix1"/>
    <dgm:cxn modelId="{12351CE0-4921-C540-911F-53E12D5A7947}" type="presOf" srcId="{C27345A3-F593-9A4B-A579-FB731FB60A80}" destId="{CA420A1D-C64D-CF4D-AF12-9C45C5DBAA74}" srcOrd="1" destOrd="0" presId="urn:microsoft.com/office/officeart/2005/8/layout/matrix1"/>
    <dgm:cxn modelId="{A8882A2B-8F9F-DD4D-A623-035E326ACD1B}" type="presParOf" srcId="{8AC47D8E-A474-CB46-B070-F39775552BFD}" destId="{3D210510-CD93-0F4F-A6F4-81F4689948C5}" srcOrd="0" destOrd="0" presId="urn:microsoft.com/office/officeart/2005/8/layout/matrix1"/>
    <dgm:cxn modelId="{4ECF4335-7174-9C48-A271-D6180B7B1556}" type="presParOf" srcId="{3D210510-CD93-0F4F-A6F4-81F4689948C5}" destId="{7DE89DAC-4F59-FA4C-9DB6-7CF45696B6A2}" srcOrd="0" destOrd="0" presId="urn:microsoft.com/office/officeart/2005/8/layout/matrix1"/>
    <dgm:cxn modelId="{ED863222-EDDF-0840-8439-673C8037FF58}" type="presParOf" srcId="{3D210510-CD93-0F4F-A6F4-81F4689948C5}" destId="{CA420A1D-C64D-CF4D-AF12-9C45C5DBAA74}" srcOrd="1" destOrd="0" presId="urn:microsoft.com/office/officeart/2005/8/layout/matrix1"/>
    <dgm:cxn modelId="{A1DFC4FF-1045-614F-95D0-4A27457DB598}" type="presParOf" srcId="{3D210510-CD93-0F4F-A6F4-81F4689948C5}" destId="{0312A3B4-1F04-9948-9C8D-4175B7512D77}" srcOrd="2" destOrd="0" presId="urn:microsoft.com/office/officeart/2005/8/layout/matrix1"/>
    <dgm:cxn modelId="{44611EA6-9DD8-054A-8276-AF13FDF6D7AD}" type="presParOf" srcId="{3D210510-CD93-0F4F-A6F4-81F4689948C5}" destId="{355EB116-EDB9-F043-8B0E-3B6B2C491126}" srcOrd="3" destOrd="0" presId="urn:microsoft.com/office/officeart/2005/8/layout/matrix1"/>
    <dgm:cxn modelId="{F35DF4C7-680E-2A47-8A9C-97F383A7EBA8}" type="presParOf" srcId="{3D210510-CD93-0F4F-A6F4-81F4689948C5}" destId="{1598D778-B5EA-1840-9322-8D129126ADAC}" srcOrd="4" destOrd="0" presId="urn:microsoft.com/office/officeart/2005/8/layout/matrix1"/>
    <dgm:cxn modelId="{6A005640-D62C-D24A-8D74-B14FC18B6937}" type="presParOf" srcId="{3D210510-CD93-0F4F-A6F4-81F4689948C5}" destId="{B3E8D49D-FDA3-4544-8B3D-1D2B120375D0}" srcOrd="5" destOrd="0" presId="urn:microsoft.com/office/officeart/2005/8/layout/matrix1"/>
    <dgm:cxn modelId="{A46EB101-FE9B-5042-92D5-D6CC9C1D565A}" type="presParOf" srcId="{3D210510-CD93-0F4F-A6F4-81F4689948C5}" destId="{A8CAD040-A2A7-4B48-876E-B1ADCF090B1C}" srcOrd="6" destOrd="0" presId="urn:microsoft.com/office/officeart/2005/8/layout/matrix1"/>
    <dgm:cxn modelId="{2E16530C-9B5D-D440-9B76-EF5558A97381}" type="presParOf" srcId="{3D210510-CD93-0F4F-A6F4-81F4689948C5}" destId="{1E6EDA12-6570-6749-80D1-69F15CADF7ED}" srcOrd="7" destOrd="0" presId="urn:microsoft.com/office/officeart/2005/8/layout/matrix1"/>
    <dgm:cxn modelId="{DF38DF3A-9242-A441-9AF4-18002B88E003}" type="presParOf" srcId="{8AC47D8E-A474-CB46-B070-F39775552BFD}" destId="{E89E971E-3B12-CA40-B101-08B3B2C2074A}"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DC4D6-914D-604A-8EA1-BDD699F16658}">
      <dsp:nvSpPr>
        <dsp:cNvPr id="0" name=""/>
        <dsp:cNvSpPr/>
      </dsp:nvSpPr>
      <dsp:spPr>
        <a:xfrm>
          <a:off x="0" y="578205"/>
          <a:ext cx="10830715" cy="4069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0584" tIns="791464" rIns="840584" bIns="270256" numCol="1" spcCol="1270" anchor="t" anchorCtr="0">
          <a:noAutofit/>
        </a:bodyPr>
        <a:lstStyle/>
        <a:p>
          <a:pPr marL="285750" lvl="1" indent="-285750" algn="l" defTabSz="1689100">
            <a:lnSpc>
              <a:spcPct val="90000"/>
            </a:lnSpc>
            <a:spcBef>
              <a:spcPct val="0"/>
            </a:spcBef>
            <a:spcAft>
              <a:spcPct val="15000"/>
            </a:spcAft>
            <a:buChar char="•"/>
          </a:pPr>
          <a:r>
            <a:rPr lang="en-US" sz="3800" kern="1200"/>
            <a:t>Gramm Leach Bliley Act (GLBA)</a:t>
          </a:r>
        </a:p>
        <a:p>
          <a:pPr marL="285750" lvl="1" indent="-285750" algn="l" defTabSz="1689100">
            <a:lnSpc>
              <a:spcPct val="90000"/>
            </a:lnSpc>
            <a:spcBef>
              <a:spcPct val="0"/>
            </a:spcBef>
            <a:spcAft>
              <a:spcPct val="15000"/>
            </a:spcAft>
            <a:buChar char="•"/>
          </a:pPr>
          <a:r>
            <a:rPr lang="en-US" sz="3800" kern="1200"/>
            <a:t>Fair and Accurate Credit Transactions Act (FACTA)</a:t>
          </a:r>
        </a:p>
        <a:p>
          <a:pPr marL="285750" lvl="1" indent="-285750" algn="l" defTabSz="1689100">
            <a:lnSpc>
              <a:spcPct val="90000"/>
            </a:lnSpc>
            <a:spcBef>
              <a:spcPct val="0"/>
            </a:spcBef>
            <a:spcAft>
              <a:spcPct val="15000"/>
            </a:spcAft>
            <a:buChar char="•"/>
          </a:pPr>
          <a:r>
            <a:rPr lang="en-US" sz="3800" kern="1200"/>
            <a:t>FDIC 12 CFR Parts 334 and 364</a:t>
          </a:r>
        </a:p>
        <a:p>
          <a:pPr marL="285750" lvl="1" indent="-285750" algn="l" defTabSz="1689100">
            <a:lnSpc>
              <a:spcPct val="90000"/>
            </a:lnSpc>
            <a:spcBef>
              <a:spcPct val="0"/>
            </a:spcBef>
            <a:spcAft>
              <a:spcPct val="15000"/>
            </a:spcAft>
            <a:buChar char="•"/>
          </a:pPr>
          <a:r>
            <a:rPr lang="en-US" sz="3800" kern="1200"/>
            <a:t>FDIC Financial Institution Letters (FIL)</a:t>
          </a:r>
        </a:p>
      </dsp:txBody>
      <dsp:txXfrm>
        <a:off x="0" y="578205"/>
        <a:ext cx="10830715" cy="4069800"/>
      </dsp:txXfrm>
    </dsp:sp>
    <dsp:sp modelId="{13EF64C7-B1D8-4A4C-9D2F-4173D28C3059}">
      <dsp:nvSpPr>
        <dsp:cNvPr id="0" name=""/>
        <dsp:cNvSpPr/>
      </dsp:nvSpPr>
      <dsp:spPr>
        <a:xfrm>
          <a:off x="541535" y="17325"/>
          <a:ext cx="7581500" cy="1121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3" tIns="0" rIns="286563" bIns="0" numCol="1" spcCol="1270" anchor="ctr" anchorCtr="0">
          <a:noAutofit/>
        </a:bodyPr>
        <a:lstStyle/>
        <a:p>
          <a:pPr marL="0" lvl="0" indent="0" algn="l" defTabSz="1689100">
            <a:lnSpc>
              <a:spcPct val="90000"/>
            </a:lnSpc>
            <a:spcBef>
              <a:spcPct val="0"/>
            </a:spcBef>
            <a:spcAft>
              <a:spcPct val="35000"/>
            </a:spcAft>
            <a:buNone/>
          </a:pPr>
          <a:r>
            <a:rPr lang="en-US" sz="3800" kern="1200"/>
            <a:t>Regulatory guidance</a:t>
          </a:r>
        </a:p>
      </dsp:txBody>
      <dsp:txXfrm>
        <a:off x="596295" y="72085"/>
        <a:ext cx="7471980" cy="1012239"/>
      </dsp:txXfrm>
    </dsp:sp>
    <dsp:sp modelId="{583665F3-CD48-8C43-8554-0405ED43BED8}">
      <dsp:nvSpPr>
        <dsp:cNvPr id="0" name=""/>
        <dsp:cNvSpPr/>
      </dsp:nvSpPr>
      <dsp:spPr>
        <a:xfrm>
          <a:off x="0" y="5414085"/>
          <a:ext cx="10830715" cy="2872800"/>
        </a:xfrm>
        <a:prstGeom prst="rect">
          <a:avLst/>
        </a:prstGeom>
        <a:solidFill>
          <a:schemeClr val="lt1">
            <a:alpha val="90000"/>
            <a:hueOff val="0"/>
            <a:satOff val="0"/>
            <a:lumOff val="0"/>
            <a:alphaOff val="0"/>
          </a:schemeClr>
        </a:solidFill>
        <a:ln w="12700" cap="flat" cmpd="sng" algn="ctr">
          <a:solidFill>
            <a:schemeClr val="accent2">
              <a:hueOff val="-17159"/>
              <a:satOff val="-23277"/>
              <a:lumOff val="17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0584" tIns="791464" rIns="840584" bIns="270256" numCol="1" spcCol="1270" anchor="t" anchorCtr="0">
          <a:noAutofit/>
        </a:bodyPr>
        <a:lstStyle/>
        <a:p>
          <a:pPr marL="285750" lvl="1" indent="-285750" algn="l" defTabSz="1689100">
            <a:lnSpc>
              <a:spcPct val="90000"/>
            </a:lnSpc>
            <a:spcBef>
              <a:spcPct val="0"/>
            </a:spcBef>
            <a:spcAft>
              <a:spcPct val="15000"/>
            </a:spcAft>
            <a:buChar char="•"/>
          </a:pPr>
          <a:r>
            <a:rPr lang="en-US" sz="3800" kern="1200"/>
            <a:t>FFIEC IT Examination Handbooks</a:t>
          </a:r>
        </a:p>
        <a:p>
          <a:pPr marL="285750" lvl="1" indent="-285750" algn="l" defTabSz="1689100">
            <a:lnSpc>
              <a:spcPct val="90000"/>
            </a:lnSpc>
            <a:spcBef>
              <a:spcPct val="0"/>
            </a:spcBef>
            <a:spcAft>
              <a:spcPct val="15000"/>
            </a:spcAft>
            <a:buChar char="•"/>
          </a:pPr>
          <a:r>
            <a:rPr lang="en-US" sz="3800" kern="1200"/>
            <a:t>NIST Cybersecurity Framework</a:t>
          </a:r>
        </a:p>
        <a:p>
          <a:pPr marL="285750" lvl="1" indent="-285750" algn="l" defTabSz="1689100">
            <a:lnSpc>
              <a:spcPct val="90000"/>
            </a:lnSpc>
            <a:spcBef>
              <a:spcPct val="0"/>
            </a:spcBef>
            <a:spcAft>
              <a:spcPct val="15000"/>
            </a:spcAft>
            <a:buChar char="•"/>
          </a:pPr>
          <a:r>
            <a:rPr lang="en-US" sz="3800" kern="1200" dirty="0"/>
            <a:t>FFIEC Cybersecurity Guidance</a:t>
          </a:r>
        </a:p>
      </dsp:txBody>
      <dsp:txXfrm>
        <a:off x="0" y="5414085"/>
        <a:ext cx="10830715" cy="2872800"/>
      </dsp:txXfrm>
    </dsp:sp>
    <dsp:sp modelId="{7DF85F9D-C2C9-584A-8583-2ED80F33C480}">
      <dsp:nvSpPr>
        <dsp:cNvPr id="0" name=""/>
        <dsp:cNvSpPr/>
      </dsp:nvSpPr>
      <dsp:spPr>
        <a:xfrm>
          <a:off x="541535" y="4853205"/>
          <a:ext cx="7581500" cy="1121759"/>
        </a:xfrm>
        <a:prstGeom prst="roundRect">
          <a:avLst/>
        </a:prstGeom>
        <a:solidFill>
          <a:schemeClr val="accent2">
            <a:hueOff val="-17159"/>
            <a:satOff val="-23277"/>
            <a:lumOff val="17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3" tIns="0" rIns="286563" bIns="0" numCol="1" spcCol="1270" anchor="ctr" anchorCtr="0">
          <a:noAutofit/>
        </a:bodyPr>
        <a:lstStyle/>
        <a:p>
          <a:pPr marL="0" lvl="0" indent="0" algn="l" defTabSz="1689100">
            <a:lnSpc>
              <a:spcPct val="90000"/>
            </a:lnSpc>
            <a:spcBef>
              <a:spcPct val="0"/>
            </a:spcBef>
            <a:spcAft>
              <a:spcPct val="35000"/>
            </a:spcAft>
            <a:buNone/>
          </a:pPr>
          <a:r>
            <a:rPr lang="en-US" sz="3800" kern="1200"/>
            <a:t>Resources</a:t>
          </a:r>
        </a:p>
      </dsp:txBody>
      <dsp:txXfrm>
        <a:off x="596295" y="4907965"/>
        <a:ext cx="7471980" cy="1012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AFA27-73AD-46E2-BD00-12DC2CAEE416}">
      <dsp:nvSpPr>
        <dsp:cNvPr id="0" name=""/>
        <dsp:cNvSpPr/>
      </dsp:nvSpPr>
      <dsp:spPr>
        <a:xfrm>
          <a:off x="8505825" y="3306832"/>
          <a:ext cx="6017933" cy="1044434"/>
        </a:xfrm>
        <a:custGeom>
          <a:avLst/>
          <a:gdLst/>
          <a:ahLst/>
          <a:cxnLst/>
          <a:rect l="0" t="0" r="0" b="0"/>
          <a:pathLst>
            <a:path>
              <a:moveTo>
                <a:pt x="0" y="0"/>
              </a:moveTo>
              <a:lnTo>
                <a:pt x="0" y="522217"/>
              </a:lnTo>
              <a:lnTo>
                <a:pt x="6017933" y="522217"/>
              </a:lnTo>
              <a:lnTo>
                <a:pt x="6017933" y="1044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6A254-7021-4B55-AB70-5516746381F9}">
      <dsp:nvSpPr>
        <dsp:cNvPr id="0" name=""/>
        <dsp:cNvSpPr/>
      </dsp:nvSpPr>
      <dsp:spPr>
        <a:xfrm>
          <a:off x="8460105" y="3306832"/>
          <a:ext cx="91440" cy="1044434"/>
        </a:xfrm>
        <a:custGeom>
          <a:avLst/>
          <a:gdLst/>
          <a:ahLst/>
          <a:cxnLst/>
          <a:rect l="0" t="0" r="0" b="0"/>
          <a:pathLst>
            <a:path>
              <a:moveTo>
                <a:pt x="45720" y="0"/>
              </a:moveTo>
              <a:lnTo>
                <a:pt x="45720" y="1044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7B40C-31AE-4EC4-BCDA-CAE88C42490C}">
      <dsp:nvSpPr>
        <dsp:cNvPr id="0" name=""/>
        <dsp:cNvSpPr/>
      </dsp:nvSpPr>
      <dsp:spPr>
        <a:xfrm>
          <a:off x="2487891" y="3306832"/>
          <a:ext cx="6017933" cy="1044434"/>
        </a:xfrm>
        <a:custGeom>
          <a:avLst/>
          <a:gdLst/>
          <a:ahLst/>
          <a:cxnLst/>
          <a:rect l="0" t="0" r="0" b="0"/>
          <a:pathLst>
            <a:path>
              <a:moveTo>
                <a:pt x="6017933" y="0"/>
              </a:moveTo>
              <a:lnTo>
                <a:pt x="6017933" y="522217"/>
              </a:lnTo>
              <a:lnTo>
                <a:pt x="0" y="522217"/>
              </a:lnTo>
              <a:lnTo>
                <a:pt x="0" y="10444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A33F6-6F36-43D1-B8BB-695C810EC33E}">
      <dsp:nvSpPr>
        <dsp:cNvPr id="0" name=""/>
        <dsp:cNvSpPr/>
      </dsp:nvSpPr>
      <dsp:spPr>
        <a:xfrm>
          <a:off x="7262450" y="820083"/>
          <a:ext cx="2486749" cy="248674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5A9C3-6AEE-42D8-A14D-3373D2FC5CBB}">
      <dsp:nvSpPr>
        <dsp:cNvPr id="0" name=""/>
        <dsp:cNvSpPr/>
      </dsp:nvSpPr>
      <dsp:spPr>
        <a:xfrm>
          <a:off x="7262450" y="820083"/>
          <a:ext cx="2486749" cy="248674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0EECB6-1023-4051-A23D-23BFDCF0AF8B}">
      <dsp:nvSpPr>
        <dsp:cNvPr id="0" name=""/>
        <dsp:cNvSpPr/>
      </dsp:nvSpPr>
      <dsp:spPr>
        <a:xfrm>
          <a:off x="6019075" y="1267698"/>
          <a:ext cx="4973498" cy="15915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a:t>Board of Directors</a:t>
          </a:r>
        </a:p>
      </dsp:txBody>
      <dsp:txXfrm>
        <a:off x="6019075" y="1267698"/>
        <a:ext cx="4973498" cy="1591519"/>
      </dsp:txXfrm>
    </dsp:sp>
    <dsp:sp modelId="{525E6CAB-D627-4C67-8349-6F647E8F7288}">
      <dsp:nvSpPr>
        <dsp:cNvPr id="0" name=""/>
        <dsp:cNvSpPr/>
      </dsp:nvSpPr>
      <dsp:spPr>
        <a:xfrm>
          <a:off x="1244516" y="4351267"/>
          <a:ext cx="2486749" cy="248674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E169FC-FA0D-4B4F-8132-39F0708953FB}">
      <dsp:nvSpPr>
        <dsp:cNvPr id="0" name=""/>
        <dsp:cNvSpPr/>
      </dsp:nvSpPr>
      <dsp:spPr>
        <a:xfrm>
          <a:off x="1244516" y="4351267"/>
          <a:ext cx="2486749" cy="248674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D79C89-5E9E-4086-A11F-52AFED94321A}">
      <dsp:nvSpPr>
        <dsp:cNvPr id="0" name=""/>
        <dsp:cNvSpPr/>
      </dsp:nvSpPr>
      <dsp:spPr>
        <a:xfrm>
          <a:off x="1142" y="4798882"/>
          <a:ext cx="4973498" cy="15915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a:t>CIO/CTO</a:t>
          </a:r>
        </a:p>
      </dsp:txBody>
      <dsp:txXfrm>
        <a:off x="1142" y="4798882"/>
        <a:ext cx="4973498" cy="1591519"/>
      </dsp:txXfrm>
    </dsp:sp>
    <dsp:sp modelId="{9A02A957-70D2-40B1-8DD5-EC29BC0B349C}">
      <dsp:nvSpPr>
        <dsp:cNvPr id="0" name=""/>
        <dsp:cNvSpPr/>
      </dsp:nvSpPr>
      <dsp:spPr>
        <a:xfrm>
          <a:off x="7262450" y="4351267"/>
          <a:ext cx="2486749" cy="248674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CF45B6-E644-4DED-B120-712BD3B45D55}">
      <dsp:nvSpPr>
        <dsp:cNvPr id="0" name=""/>
        <dsp:cNvSpPr/>
      </dsp:nvSpPr>
      <dsp:spPr>
        <a:xfrm>
          <a:off x="7262450" y="4351267"/>
          <a:ext cx="2486749" cy="248674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6B32F6-EE07-4D2D-A420-CCEAA6C9479E}">
      <dsp:nvSpPr>
        <dsp:cNvPr id="0" name=""/>
        <dsp:cNvSpPr/>
      </dsp:nvSpPr>
      <dsp:spPr>
        <a:xfrm>
          <a:off x="6019075" y="4798882"/>
          <a:ext cx="4973498" cy="15915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a:t>CISO</a:t>
          </a:r>
        </a:p>
      </dsp:txBody>
      <dsp:txXfrm>
        <a:off x="6019075" y="4798882"/>
        <a:ext cx="4973498" cy="1591519"/>
      </dsp:txXfrm>
    </dsp:sp>
    <dsp:sp modelId="{6D1DB542-30AB-4138-967A-481CAFD7932E}">
      <dsp:nvSpPr>
        <dsp:cNvPr id="0" name=""/>
        <dsp:cNvSpPr/>
      </dsp:nvSpPr>
      <dsp:spPr>
        <a:xfrm>
          <a:off x="13280383" y="4351267"/>
          <a:ext cx="2486749" cy="248674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BA48FD-5211-4E73-AB30-D4319D249505}">
      <dsp:nvSpPr>
        <dsp:cNvPr id="0" name=""/>
        <dsp:cNvSpPr/>
      </dsp:nvSpPr>
      <dsp:spPr>
        <a:xfrm>
          <a:off x="13280383" y="4351267"/>
          <a:ext cx="2486749" cy="248674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1A2730-5592-4F05-B432-5F5E907A420B}">
      <dsp:nvSpPr>
        <dsp:cNvPr id="0" name=""/>
        <dsp:cNvSpPr/>
      </dsp:nvSpPr>
      <dsp:spPr>
        <a:xfrm>
          <a:off x="12037009" y="4798882"/>
          <a:ext cx="4973498" cy="15915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err="1"/>
            <a:t>LoB</a:t>
          </a:r>
          <a:r>
            <a:rPr lang="en-US" sz="5400" kern="1200"/>
            <a:t> Heads</a:t>
          </a:r>
        </a:p>
      </dsp:txBody>
      <dsp:txXfrm>
        <a:off x="12037009" y="4798882"/>
        <a:ext cx="4973498" cy="1591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89DAC-4F59-FA4C-9DB6-7CF45696B6A2}">
      <dsp:nvSpPr>
        <dsp:cNvPr id="0" name=""/>
        <dsp:cNvSpPr/>
      </dsp:nvSpPr>
      <dsp:spPr>
        <a:xfrm rot="16200000">
          <a:off x="1275159" y="-1275159"/>
          <a:ext cx="3829050" cy="63793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Actor</a:t>
          </a:r>
        </a:p>
      </dsp:txBody>
      <dsp:txXfrm rot="5400000">
        <a:off x="-1" y="1"/>
        <a:ext cx="6379369" cy="2871787"/>
      </dsp:txXfrm>
    </dsp:sp>
    <dsp:sp modelId="{0312A3B4-1F04-9948-9C8D-4175B7512D77}">
      <dsp:nvSpPr>
        <dsp:cNvPr id="0" name=""/>
        <dsp:cNvSpPr/>
      </dsp:nvSpPr>
      <dsp:spPr>
        <a:xfrm>
          <a:off x="6379369" y="0"/>
          <a:ext cx="6379369" cy="38290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Asset</a:t>
          </a:r>
        </a:p>
      </dsp:txBody>
      <dsp:txXfrm>
        <a:off x="6379369" y="0"/>
        <a:ext cx="6379369" cy="2871787"/>
      </dsp:txXfrm>
    </dsp:sp>
    <dsp:sp modelId="{1598D778-B5EA-1840-9322-8D129126ADAC}">
      <dsp:nvSpPr>
        <dsp:cNvPr id="0" name=""/>
        <dsp:cNvSpPr/>
      </dsp:nvSpPr>
      <dsp:spPr>
        <a:xfrm rot="10800000">
          <a:off x="0" y="3829050"/>
          <a:ext cx="6379369" cy="38290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Attribute</a:t>
          </a:r>
        </a:p>
      </dsp:txBody>
      <dsp:txXfrm rot="10800000">
        <a:off x="0" y="4786312"/>
        <a:ext cx="6379369" cy="2871787"/>
      </dsp:txXfrm>
    </dsp:sp>
    <dsp:sp modelId="{A8CAD040-A2A7-4B48-876E-B1ADCF090B1C}">
      <dsp:nvSpPr>
        <dsp:cNvPr id="0" name=""/>
        <dsp:cNvSpPr/>
      </dsp:nvSpPr>
      <dsp:spPr>
        <a:xfrm rot="5400000">
          <a:off x="7654528" y="2553890"/>
          <a:ext cx="3829050" cy="63793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solidFill>
            </a:rPr>
            <a:t>Action</a:t>
          </a:r>
        </a:p>
      </dsp:txBody>
      <dsp:txXfrm rot="-5400000">
        <a:off x="6379368" y="4786312"/>
        <a:ext cx="6379369" cy="2871787"/>
      </dsp:txXfrm>
    </dsp:sp>
    <dsp:sp modelId="{E89E971E-3B12-CA40-B101-08B3B2C2074A}">
      <dsp:nvSpPr>
        <dsp:cNvPr id="0" name=""/>
        <dsp:cNvSpPr/>
      </dsp:nvSpPr>
      <dsp:spPr>
        <a:xfrm>
          <a:off x="4465558" y="2871787"/>
          <a:ext cx="3827621" cy="1914525"/>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Prize</a:t>
          </a:r>
        </a:p>
      </dsp:txBody>
      <dsp:txXfrm>
        <a:off x="4559017" y="2965246"/>
        <a:ext cx="3640703" cy="172760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F1CD92-DA11-42CA-9E28-F57FD4F371F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6237265-C715-4164-8B30-E32A9AE55350}"/>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152FC6-64DD-41BE-A95D-2E3785E1B9A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7845297-E8C3-4A56-9516-E18309FF2736}" type="slidenum">
              <a:rPr lang="en-US" smtClean="0"/>
              <a:t>‹#›</a:t>
            </a:fld>
            <a:endParaRPr lang="en-US"/>
          </a:p>
        </p:txBody>
      </p:sp>
    </p:spTree>
    <p:extLst>
      <p:ext uri="{BB962C8B-B14F-4D97-AF65-F5344CB8AC3E}">
        <p14:creationId xmlns:p14="http://schemas.microsoft.com/office/powerpoint/2010/main" val="594728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CF10FA5-98E6-FB4E-97B6-D4EB979E8963}" type="datetimeFigureOut">
              <a:rPr lang="en-US" smtClean="0"/>
              <a:t>6/4/26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F22E1E8-19DD-9846-964E-7494B0E7F513}" type="slidenum">
              <a:rPr lang="en-US" smtClean="0"/>
              <a:t>‹#›</a:t>
            </a:fld>
            <a:endParaRPr lang="en-US"/>
          </a:p>
        </p:txBody>
      </p:sp>
    </p:spTree>
    <p:extLst>
      <p:ext uri="{BB962C8B-B14F-4D97-AF65-F5344CB8AC3E}">
        <p14:creationId xmlns:p14="http://schemas.microsoft.com/office/powerpoint/2010/main" val="11614769"/>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a:t>
            </a:fld>
            <a:endParaRPr lang="en-US"/>
          </a:p>
        </p:txBody>
      </p:sp>
    </p:spTree>
    <p:extLst>
      <p:ext uri="{BB962C8B-B14F-4D97-AF65-F5344CB8AC3E}">
        <p14:creationId xmlns:p14="http://schemas.microsoft.com/office/powerpoint/2010/main" val="250452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Image Placeholder 18"/>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4DCCC178-91F3-4910-8AAD-A9C72B43E2E6}"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11</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138868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AE28132F-3122-4D22-915F-2287DE1516AA}"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58876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37357721-9B55-4F01-B02F-3E16B6F31C7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5755065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63FB3E16-C7CB-4853-BC55-6808F0541816}"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5961255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41F0D6AA-BF59-4F27-95C9-C7625B487B5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420727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A6BE822C-8418-4F05-8044-C6A89C1635A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351008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261160B-5DA8-4A15-B0FA-0EA5F4F6823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845316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BF2279E9-A026-43A0-A3D1-689EE5914BBA}"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116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5133008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B762AE46-9F2D-4ECE-8B64-9D92D22F6395}"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117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986232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A73E0D96-F9DE-4EBE-ACB5-95439B469E5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118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0020729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fontAlgn="base"/>
            <a:endParaRPr lang="en-US"/>
          </a:p>
        </p:txBody>
      </p:sp>
      <p:sp>
        <p:nvSpPr>
          <p:cNvPr id="2" name="Date Placeholder 1"/>
          <p:cNvSpPr>
            <a:spLocks noGrp="1"/>
          </p:cNvSpPr>
          <p:nvPr>
            <p:ph type="dt" idx="10"/>
          </p:nvPr>
        </p:nvSpPr>
        <p:spPr/>
        <p:txBody>
          <a:bodyPr/>
          <a:lstStyle/>
          <a:p>
            <a:endParaRPr lang="en-US" sz="1300"/>
          </a:p>
          <a:p>
            <a:fld id="{7AE291AB-50D1-48C1-BDEA-C7A71B44DA2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119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41194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A5C803C-FB09-41F6-8A6B-5BAE5A461A77}"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12</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009835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986662D-5387-43EB-9CE0-EB4566CA9F2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120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0746809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7A6EB998-C36B-46CD-9C80-91D233031168}"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121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576866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7AE67E0-D49C-4EEE-B869-3C4BDD0DA0A2}"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122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5314716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45D3F62B-0124-437C-AF54-AAC14C0ECDC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123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425560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0B700AF-C501-423F-BE4F-B5BBCB57E1A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124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5492538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50CAC9DA-D1D3-48C3-B642-E825CA7F2BB1}"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125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4009230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sz="1300"/>
          </a:p>
          <a:p>
            <a:fld id="{71BCC774-3C30-476A-A93C-608CE1E5ED66}"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128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764319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43ED0BCE-60D8-45E3-884E-D822FFD61E2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129</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6760366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2152650" y="328613"/>
            <a:ext cx="5635625" cy="3170237"/>
          </a:xfrm>
        </p:spPr>
      </p:sp>
      <p:sp>
        <p:nvSpPr>
          <p:cNvPr id="11" name="Notes Placeholder 10"/>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5AEBDF2E-5816-4B00-A7A1-387B26B8844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130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0155544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E1B2FDC3-DE27-4439-BD96-F7E2029510D6}"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131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41082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13</a:t>
            </a:fld>
            <a:endParaRPr lang="en-US" sz="1300"/>
          </a:p>
        </p:txBody>
      </p:sp>
    </p:spTree>
    <p:extLst>
      <p:ext uri="{BB962C8B-B14F-4D97-AF65-F5344CB8AC3E}">
        <p14:creationId xmlns:p14="http://schemas.microsoft.com/office/powerpoint/2010/main" val="31204405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69BFBDE0-A394-4AC4-BAC0-1995C5E0AEAE}"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132</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5693302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defTabSz="950432">
              <a:defRPr/>
            </a:pPr>
            <a:endParaRPr lang="en-US"/>
          </a:p>
        </p:txBody>
      </p:sp>
      <p:sp>
        <p:nvSpPr>
          <p:cNvPr id="2" name="Date Placeholder 1"/>
          <p:cNvSpPr>
            <a:spLocks noGrp="1"/>
          </p:cNvSpPr>
          <p:nvPr>
            <p:ph type="dt" idx="10"/>
          </p:nvPr>
        </p:nvSpPr>
        <p:spPr/>
        <p:txBody>
          <a:bodyPr/>
          <a:lstStyle/>
          <a:p>
            <a:endParaRPr lang="en-US" sz="1300"/>
          </a:p>
          <a:p>
            <a:fld id="{5E3885BC-2A30-43ED-85BE-69C85FB6661D}"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133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9691171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9BE1C4D-A47B-4F4F-A939-B9CA16694917}"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134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1040815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C4E291C-75FB-43F8-96E1-B463D3E1A9C0}"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135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083860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814B925E-FF11-41BB-8693-1C4245406EE5}"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136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9691943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5F244CA-1AE0-4F13-9E41-816BA8C61769}"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137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7472091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2F8EA20A-E5F3-4F88-AAB3-EBB16D686FA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140</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4515841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908739"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A4478C5-033D-4A0E-B3FC-D9FC2B33E692}"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141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0859874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914883"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64459825-7BB3-4E5F-BFC3-DA8AB6FDD15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142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9309965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88259"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C50FD91-7671-4F9E-A66A-38BCAC834B3A}"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25444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14</a:t>
            </a:fld>
            <a:endParaRPr lang="en-US" sz="1300"/>
          </a:p>
        </p:txBody>
      </p:sp>
    </p:spTree>
    <p:extLst>
      <p:ext uri="{BB962C8B-B14F-4D97-AF65-F5344CB8AC3E}">
        <p14:creationId xmlns:p14="http://schemas.microsoft.com/office/powerpoint/2010/main" val="17634043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90307"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B8AEFEE0-FFCC-450C-B26B-FBDD18C0170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8080623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152</a:t>
            </a:fld>
            <a:endParaRPr lang="en-US"/>
          </a:p>
        </p:txBody>
      </p:sp>
    </p:spTree>
    <p:extLst>
      <p:ext uri="{BB962C8B-B14F-4D97-AF65-F5344CB8AC3E}">
        <p14:creationId xmlns:p14="http://schemas.microsoft.com/office/powerpoint/2010/main" val="26297338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4C95C80-D378-4A3F-8752-F656B483277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9103333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55AC5414-3CEC-4256-A46F-26AD3D51D32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034235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5946C26-666B-48A1-91D3-88CE87DF9762}"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71292171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10DF51EF-F8A1-4EC8-9FA1-8D5B7B30EB10}"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156</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8570553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92355"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BC8FFDCD-9D3B-453D-9BAD-4874D05A7496}"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157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4938786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158</a:t>
            </a:fld>
            <a:endParaRPr lang="en-US" sz="1300"/>
          </a:p>
        </p:txBody>
      </p:sp>
    </p:spTree>
    <p:extLst>
      <p:ext uri="{BB962C8B-B14F-4D97-AF65-F5344CB8AC3E}">
        <p14:creationId xmlns:p14="http://schemas.microsoft.com/office/powerpoint/2010/main" val="30424017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165</a:t>
            </a:fld>
            <a:endParaRPr lang="en-US" sz="1300"/>
          </a:p>
        </p:txBody>
      </p:sp>
    </p:spTree>
    <p:extLst>
      <p:ext uri="{BB962C8B-B14F-4D97-AF65-F5344CB8AC3E}">
        <p14:creationId xmlns:p14="http://schemas.microsoft.com/office/powerpoint/2010/main" val="22417626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576FEEEE-6DD5-4FAA-96AD-2962C16FBCCD}"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166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3951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Image Placeholder 10"/>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0B40609F-BFB4-4BCC-A10A-BBB64C865CA4}"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15</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465042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2675EA2B-D5AA-4111-B05D-85B6966E90E0}"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167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2384517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pPr marL="237608" indent="-237608">
              <a:buFont typeface="+mj-lt"/>
              <a:buAutoNum type="arabicPeriod"/>
            </a:pPr>
            <a:endParaRPr lang="en-US"/>
          </a:p>
        </p:txBody>
      </p:sp>
      <p:sp>
        <p:nvSpPr>
          <p:cNvPr id="4" name="Date Placeholder 3"/>
          <p:cNvSpPr>
            <a:spLocks noGrp="1"/>
          </p:cNvSpPr>
          <p:nvPr>
            <p:ph type="dt" idx="10"/>
          </p:nvPr>
        </p:nvSpPr>
        <p:spPr/>
        <p:txBody>
          <a:bodyPr/>
          <a:lstStyle/>
          <a:p>
            <a:endParaRPr lang="en-US" sz="1300"/>
          </a:p>
          <a:p>
            <a:fld id="{F82CEDF2-9725-4249-B38F-62A7FCDB0500}"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168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105791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2099" name="Rectangle 3"/>
          <p:cNvSpPr>
            <a:spLocks noGrp="1" noChangeArrowheads="1"/>
          </p:cNvSpPr>
          <p:nvPr>
            <p:ph type="body" idx="1"/>
          </p:nvPr>
        </p:nvSpPr>
        <p:spPr/>
        <p:txBody>
          <a:bodyPr>
            <a:normAutofit/>
          </a:bodyPr>
          <a:lstStyle/>
          <a:p>
            <a:endParaRPr lang="en-US"/>
          </a:p>
        </p:txBody>
      </p:sp>
      <p:sp>
        <p:nvSpPr>
          <p:cNvPr id="11" name="Slide Image Placeholder 10"/>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CDF09D6F-906E-4E76-A27C-47AF05F4B87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169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72802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170</a:t>
            </a:fld>
            <a:endParaRPr lang="en-US"/>
          </a:p>
        </p:txBody>
      </p:sp>
    </p:spTree>
    <p:extLst>
      <p:ext uri="{BB962C8B-B14F-4D97-AF65-F5344CB8AC3E}">
        <p14:creationId xmlns:p14="http://schemas.microsoft.com/office/powerpoint/2010/main" val="39106160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2152650" y="328613"/>
            <a:ext cx="5635625" cy="3170237"/>
          </a:xfrm>
        </p:spPr>
      </p:sp>
      <p:sp>
        <p:nvSpPr>
          <p:cNvPr id="11" name="Notes Placeholder 10"/>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12EAF0F-4B63-4598-A16A-278BDB33470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171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0689280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2152650" y="328613"/>
            <a:ext cx="5635625" cy="3170237"/>
          </a:xfrm>
        </p:spPr>
      </p:sp>
      <p:sp>
        <p:nvSpPr>
          <p:cNvPr id="11" name="Notes Placeholder 10"/>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2EAC704A-F11B-4B20-B29B-06AA70960ECD}"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172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185814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2E393313-8AC7-427B-B1E9-435983CF612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173</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0569496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4846272-4E36-4D4D-8ABF-875CA97E0F11}"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174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0929802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940B287A-5F96-4156-8B37-B33B2A71F984}"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175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6623957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defTabSz="950432">
              <a:defRPr/>
            </a:pPr>
            <a:endParaRPr lang="en-US"/>
          </a:p>
        </p:txBody>
      </p:sp>
      <p:sp>
        <p:nvSpPr>
          <p:cNvPr id="2" name="Date Placeholder 1"/>
          <p:cNvSpPr>
            <a:spLocks noGrp="1"/>
          </p:cNvSpPr>
          <p:nvPr>
            <p:ph type="dt" idx="10"/>
          </p:nvPr>
        </p:nvSpPr>
        <p:spPr/>
        <p:txBody>
          <a:bodyPr/>
          <a:lstStyle/>
          <a:p>
            <a:endParaRPr lang="en-US" sz="1300"/>
          </a:p>
          <a:p>
            <a:fld id="{44AEC5D8-DEDB-498B-858B-E9EFAA1F7C7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176</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93276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16</a:t>
            </a:fld>
            <a:endParaRPr lang="en-US" sz="1300"/>
          </a:p>
        </p:txBody>
      </p:sp>
    </p:spTree>
    <p:extLst>
      <p:ext uri="{BB962C8B-B14F-4D97-AF65-F5344CB8AC3E}">
        <p14:creationId xmlns:p14="http://schemas.microsoft.com/office/powerpoint/2010/main" val="28607338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177</a:t>
            </a:fld>
            <a:endParaRPr lang="en-US" sz="1300"/>
          </a:p>
        </p:txBody>
      </p:sp>
    </p:spTree>
    <p:extLst>
      <p:ext uri="{BB962C8B-B14F-4D97-AF65-F5344CB8AC3E}">
        <p14:creationId xmlns:p14="http://schemas.microsoft.com/office/powerpoint/2010/main" val="39876739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178</a:t>
            </a:fld>
            <a:endParaRPr lang="en-US" sz="1300"/>
          </a:p>
        </p:txBody>
      </p:sp>
    </p:spTree>
    <p:extLst>
      <p:ext uri="{BB962C8B-B14F-4D97-AF65-F5344CB8AC3E}">
        <p14:creationId xmlns:p14="http://schemas.microsoft.com/office/powerpoint/2010/main" val="6884109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179</a:t>
            </a:fld>
            <a:endParaRPr lang="en-US" sz="1300"/>
          </a:p>
        </p:txBody>
      </p:sp>
    </p:spTree>
    <p:extLst>
      <p:ext uri="{BB962C8B-B14F-4D97-AF65-F5344CB8AC3E}">
        <p14:creationId xmlns:p14="http://schemas.microsoft.com/office/powerpoint/2010/main" val="27290094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188</a:t>
            </a:fld>
            <a:endParaRPr lang="en-US" sz="1300"/>
          </a:p>
        </p:txBody>
      </p:sp>
    </p:spTree>
    <p:extLst>
      <p:ext uri="{BB962C8B-B14F-4D97-AF65-F5344CB8AC3E}">
        <p14:creationId xmlns:p14="http://schemas.microsoft.com/office/powerpoint/2010/main" val="6832956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189</a:t>
            </a:fld>
            <a:endParaRPr lang="en-US" sz="1300"/>
          </a:p>
        </p:txBody>
      </p:sp>
    </p:spTree>
    <p:extLst>
      <p:ext uri="{BB962C8B-B14F-4D97-AF65-F5344CB8AC3E}">
        <p14:creationId xmlns:p14="http://schemas.microsoft.com/office/powerpoint/2010/main" val="37666300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E7A2868-6D20-4A46-A4DE-FD8FD29B0E6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361546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940B287A-5F96-4156-8B37-B33B2A71F984}"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111235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defTabSz="950432">
              <a:defRPr/>
            </a:pPr>
            <a:endParaRPr lang="en-US"/>
          </a:p>
        </p:txBody>
      </p:sp>
      <p:sp>
        <p:nvSpPr>
          <p:cNvPr id="2" name="Date Placeholder 1"/>
          <p:cNvSpPr>
            <a:spLocks noGrp="1"/>
          </p:cNvSpPr>
          <p:nvPr>
            <p:ph type="dt" idx="10"/>
          </p:nvPr>
        </p:nvSpPr>
        <p:spPr/>
        <p:txBody>
          <a:bodyPr/>
          <a:lstStyle/>
          <a:p>
            <a:endParaRPr lang="en-US" sz="1300"/>
          </a:p>
          <a:p>
            <a:fld id="{44AEC5D8-DEDB-498B-858B-E9EFAA1F7C7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5810792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315913"/>
            <a:ext cx="5411788" cy="3044825"/>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sz="1200"/>
          </a:p>
          <a:p>
            <a:fld id="{8E9490DD-62C5-4121-8260-72B62292AE04}" type="datetime1">
              <a:rPr lang="en-US" smtClean="0"/>
              <a:t>6/4/26</a:t>
            </a:fld>
            <a:endParaRPr lang="en-US" sz="1200"/>
          </a:p>
        </p:txBody>
      </p:sp>
      <p:sp>
        <p:nvSpPr>
          <p:cNvPr id="6" name="Slide Number Placeholder 5"/>
          <p:cNvSpPr>
            <a:spLocks noGrp="1"/>
          </p:cNvSpPr>
          <p:nvPr>
            <p:ph type="sldNum" sz="quarter" idx="12"/>
          </p:nvPr>
        </p:nvSpPr>
        <p:spPr/>
        <p:txBody>
          <a:bodyPr/>
          <a:lstStyle/>
          <a:p>
            <a:fld id="{A2D9B7C9-1F58-4F07-8711-AA0F3022BC7D}" type="slidenum">
              <a:rPr lang="en-US" smtClean="0"/>
              <a:pPr/>
              <a:t>193</a:t>
            </a:fld>
            <a:endParaRPr lang="en-US" sz="1200"/>
          </a:p>
        </p:txBody>
      </p:sp>
      <p:sp>
        <p:nvSpPr>
          <p:cNvPr id="7" name="Header Placeholder 6"/>
          <p:cNvSpPr>
            <a:spLocks noGrp="1"/>
          </p:cNvSpPr>
          <p:nvPr>
            <p:ph type="hdr" sz="quarter" idx="13"/>
          </p:nvPr>
        </p:nvSpPr>
        <p:spPr/>
        <p:txBody>
          <a:bodyPr/>
          <a:lstStyle/>
          <a:p>
            <a:r>
              <a:rPr lang="en-US"/>
              <a:t>Introduction to Security</a:t>
            </a:r>
          </a:p>
        </p:txBody>
      </p:sp>
    </p:spTree>
    <p:extLst>
      <p:ext uri="{BB962C8B-B14F-4D97-AF65-F5344CB8AC3E}">
        <p14:creationId xmlns:p14="http://schemas.microsoft.com/office/powerpoint/2010/main" val="34072883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6423AAF5-739F-4D45-8B0B-06ED34876733}"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194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34161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17</a:t>
            </a:fld>
            <a:endParaRPr lang="en-US" sz="1300"/>
          </a:p>
        </p:txBody>
      </p:sp>
    </p:spTree>
    <p:extLst>
      <p:ext uri="{BB962C8B-B14F-4D97-AF65-F5344CB8AC3E}">
        <p14:creationId xmlns:p14="http://schemas.microsoft.com/office/powerpoint/2010/main" val="16822781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98499"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6E2E82E-4CA1-4FA8-AF42-4C176BCFA20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3659325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97F8D4E4-5265-4FD8-BB39-7C591F9F2A7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196</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54639491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017B1D23-BEAE-4AED-97F4-1292755D0D8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7035200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53B51B8-4179-41AB-90B6-D8F99C2CCEF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198</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0988491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1BA33231-A470-4F58-8C78-287171E2BB28}"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96694533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5F91FB47-2B9E-4029-9CEC-973A271535C4}"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46178521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13BFEA34-7471-4337-99D2-334B7F7D3900}"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03698956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04FFD95-A684-463A-8D89-30278D90634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0864823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E355B6D-8D54-4096-948A-01631FD7CC0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5169271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145DE883-595B-4FDC-9BD1-9593812F788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206</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93141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18</a:t>
            </a:fld>
            <a:endParaRPr lang="en-US" sz="1300"/>
          </a:p>
        </p:txBody>
      </p:sp>
    </p:spTree>
    <p:extLst>
      <p:ext uri="{BB962C8B-B14F-4D97-AF65-F5344CB8AC3E}">
        <p14:creationId xmlns:p14="http://schemas.microsoft.com/office/powerpoint/2010/main" val="30335375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3C5191A4-6DE2-4B29-A7B3-3401D1D24D2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209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6824117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A8C79486-A76B-4213-97D4-420BF6CC1F79}"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210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40869399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842A5D5A-0A9C-4E80-9107-B32A958FE833}"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211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532912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9"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8A57FC2F-4EC2-45AF-AD8C-91E057F28D74}"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212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4270805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587"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B32FA5E1-663A-4107-BB37-CA8B0E01E0E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213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9618971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6FB994E-8D69-49A4-B171-11C3706A23B2}"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214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7768337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21F8679A-50A7-4BAC-B0E8-0BAA6220CE80}"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215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2572516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217</a:t>
            </a:fld>
            <a:endParaRPr lang="en-US"/>
          </a:p>
        </p:txBody>
      </p:sp>
    </p:spTree>
    <p:extLst>
      <p:ext uri="{BB962C8B-B14F-4D97-AF65-F5344CB8AC3E}">
        <p14:creationId xmlns:p14="http://schemas.microsoft.com/office/powerpoint/2010/main" val="332291025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C634A5FD-1550-49FE-8515-76C69D6DE0B3}"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218</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6360240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2E7AA8A4-84F2-4ED0-8CCE-AB88FFEFA46C}"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220</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20583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B9C4A47C-B23C-4887-8D9E-0F1F365D6D6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19</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536227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A08F3214-0306-47F4-B848-FC27FD732CC8}"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221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512992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6264A017-03D3-4D4B-8919-70965E0BACC3}"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222</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90831965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900F4D46-EC8A-47B3-8405-F5D3CE63B6E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223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435636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1"/>
          </p:nvPr>
        </p:nvSpPr>
        <p:spPr/>
        <p:txBody>
          <a:bodyPr/>
          <a:lstStyle/>
          <a:p>
            <a:fld id="{A2D9B7C9-1F58-4F07-8711-AA0F3022BC7D}" type="slidenum">
              <a:rPr lang="en-US" smtClean="0"/>
              <a:pPr/>
              <a:t>226</a:t>
            </a:fld>
            <a:endParaRPr lang="en-US" sz="1200"/>
          </a:p>
        </p:txBody>
      </p:sp>
      <p:sp>
        <p:nvSpPr>
          <p:cNvPr id="6" name="Header Placeholder 5"/>
          <p:cNvSpPr>
            <a:spLocks noGrp="1"/>
          </p:cNvSpPr>
          <p:nvPr>
            <p:ph type="hdr" sz="quarter" idx="12"/>
          </p:nvPr>
        </p:nvSpPr>
        <p:spPr/>
        <p:txBody>
          <a:bodyPr/>
          <a:lstStyle/>
          <a:p>
            <a:r>
              <a:rPr lang="en-US"/>
              <a:t>Introduction to Telecommunications and Networking</a:t>
            </a:r>
          </a:p>
        </p:txBody>
      </p:sp>
      <p:sp>
        <p:nvSpPr>
          <p:cNvPr id="2" name="Date Placeholder 1"/>
          <p:cNvSpPr>
            <a:spLocks noGrp="1"/>
          </p:cNvSpPr>
          <p:nvPr>
            <p:ph type="dt" idx="13"/>
          </p:nvPr>
        </p:nvSpPr>
        <p:spPr/>
        <p:txBody>
          <a:bodyPr/>
          <a:lstStyle/>
          <a:p>
            <a:endParaRPr lang="en-US" sz="1200"/>
          </a:p>
          <a:p>
            <a:fld id="{A9668420-1D61-48E2-908A-5C9858245B54}" type="datetime1">
              <a:rPr lang="en-US" smtClean="0"/>
              <a:t>6/4/26</a:t>
            </a:fld>
            <a:endParaRPr lang="en-US" sz="1200"/>
          </a:p>
        </p:txBody>
      </p:sp>
    </p:spTree>
    <p:extLst>
      <p:ext uri="{BB962C8B-B14F-4D97-AF65-F5344CB8AC3E}">
        <p14:creationId xmlns:p14="http://schemas.microsoft.com/office/powerpoint/2010/main" val="4040717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892FAF5C-86C2-4213-A0D4-7254308890E4}"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20</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2147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2</a:t>
            </a:fld>
            <a:endParaRPr lang="en-US"/>
          </a:p>
        </p:txBody>
      </p:sp>
    </p:spTree>
    <p:extLst>
      <p:ext uri="{BB962C8B-B14F-4D97-AF65-F5344CB8AC3E}">
        <p14:creationId xmlns:p14="http://schemas.microsoft.com/office/powerpoint/2010/main" val="3724612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21</a:t>
            </a:fld>
            <a:endParaRPr lang="en-US" sz="1300"/>
          </a:p>
        </p:txBody>
      </p:sp>
    </p:spTree>
    <p:extLst>
      <p:ext uri="{BB962C8B-B14F-4D97-AF65-F5344CB8AC3E}">
        <p14:creationId xmlns:p14="http://schemas.microsoft.com/office/powerpoint/2010/main" val="1222494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5CF4C85-FFE6-4770-8431-B64EA60A3F09}"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22</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81693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7538" name="Rectangle 2"/>
          <p:cNvSpPr>
            <a:spLocks noGrp="1" noRot="1" noChangeAspect="1" noChangeArrowheads="1" noTextEdit="1"/>
          </p:cNvSpPr>
          <p:nvPr>
            <p:ph type="sldImg"/>
          </p:nvPr>
        </p:nvSpPr>
        <p:spPr>
          <a:xfrm>
            <a:off x="2152650" y="328613"/>
            <a:ext cx="5635625" cy="3170237"/>
          </a:xfrm>
          <a:ln/>
        </p:spPr>
      </p:sp>
      <p:sp>
        <p:nvSpPr>
          <p:cNvPr id="3777539"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endParaRPr lang="en-US" sz="1300"/>
          </a:p>
          <a:p>
            <a:fld id="{222970B6-A4A4-4278-A158-364ED8247B7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07366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Image Placeholder 18"/>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4DCCC178-91F3-4910-8AAD-A9C72B43E2E6}"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24</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305081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49347"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46E7902F-C561-4F93-B479-A60BF6760EA9}"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25</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4034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26</a:t>
            </a:fld>
            <a:endParaRPr lang="en-US" sz="1300"/>
          </a:p>
        </p:txBody>
      </p:sp>
    </p:spTree>
    <p:extLst>
      <p:ext uri="{BB962C8B-B14F-4D97-AF65-F5344CB8AC3E}">
        <p14:creationId xmlns:p14="http://schemas.microsoft.com/office/powerpoint/2010/main" val="287518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threat information is populated by members of the FDIC team. It is recommended the resources available should be reviewed and current threats discussed at the exam. This can be part your conversation with the bank that will provide you with insight into their level of awareness.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27</a:t>
            </a:fld>
            <a:endParaRPr lang="en-US"/>
          </a:p>
        </p:txBody>
      </p:sp>
    </p:spTree>
    <p:extLst>
      <p:ext uri="{BB962C8B-B14F-4D97-AF65-F5344CB8AC3E}">
        <p14:creationId xmlns:p14="http://schemas.microsoft.com/office/powerpoint/2010/main" val="743828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29</a:t>
            </a:fld>
            <a:endParaRPr lang="en-US" sz="1300"/>
          </a:p>
        </p:txBody>
      </p:sp>
    </p:spTree>
    <p:extLst>
      <p:ext uri="{BB962C8B-B14F-4D97-AF65-F5344CB8AC3E}">
        <p14:creationId xmlns:p14="http://schemas.microsoft.com/office/powerpoint/2010/main" val="1681972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Privacy rule</a:t>
            </a:r>
          </a:p>
          <a:p>
            <a:r>
              <a:rPr lang="en-US" dirty="0"/>
              <a:t>Safeguards rule – updated 2023 because IT has changed so much</a:t>
            </a:r>
          </a:p>
          <a:p>
            <a:r>
              <a:rPr lang="en-US" dirty="0"/>
              <a:t>Pretexting provisions</a:t>
            </a:r>
          </a:p>
          <a:p>
            <a:endParaRPr lang="en-US" dirty="0"/>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30</a:t>
            </a:fld>
            <a:endParaRPr lang="en-US" sz="1300"/>
          </a:p>
        </p:txBody>
      </p:sp>
    </p:spTree>
    <p:extLst>
      <p:ext uri="{BB962C8B-B14F-4D97-AF65-F5344CB8AC3E}">
        <p14:creationId xmlns:p14="http://schemas.microsoft.com/office/powerpoint/2010/main" val="20159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fontScale="92500" lnSpcReduction="20000"/>
          </a:bodyPr>
          <a:lstStyle/>
          <a:p>
            <a:r>
              <a:rPr lang="en-US" sz="1800" kern="1200" dirty="0">
                <a:solidFill>
                  <a:schemeClr val="tx1"/>
                </a:solidFill>
                <a:effectLst/>
                <a:latin typeface="+mn-lt"/>
                <a:ea typeface="+mn-ea"/>
                <a:cs typeface="+mn-cs"/>
              </a:rPr>
              <a:t>Section 501(b) is the security provision of GLBA — the one directly relevant to exam work. Parse the three objectives from FIL-68-2001:</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Ensure security and confidentiality of customer information: This maps to the Confidentiality leg of the CIA Triad.</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Protect against anticipated threats: Banks must proactively identify and mitigate threats — not just respond after the fact.</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Protect against unauthorized access that could cause substantial harm: The harm standard is customer-focused. Even if a breach doesn't cost the bank money directly, if it harms customers, there's regulatory exposure.</a:t>
            </a:r>
          </a:p>
          <a:p>
            <a:endParaRPr lang="en-US" dirty="0"/>
          </a:p>
        </p:txBody>
      </p:sp>
      <p:sp>
        <p:nvSpPr>
          <p:cNvPr id="4" name="Date Placeholder 3"/>
          <p:cNvSpPr>
            <a:spLocks noGrp="1"/>
          </p:cNvSpPr>
          <p:nvPr>
            <p:ph type="dt" idx="10"/>
          </p:nvPr>
        </p:nvSpPr>
        <p:spPr/>
        <p:txBody>
          <a:bodyPr/>
          <a:lstStyle/>
          <a:p>
            <a:endParaRPr lang="en-US" sz="1300"/>
          </a:p>
          <a:p>
            <a:fld id="{E6A173B3-BDC0-4BA9-9107-37B5289B99CC}"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7071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3</a:t>
            </a:fld>
            <a:endParaRPr lang="en-US"/>
          </a:p>
        </p:txBody>
      </p:sp>
    </p:spTree>
    <p:extLst>
      <p:ext uri="{BB962C8B-B14F-4D97-AF65-F5344CB8AC3E}">
        <p14:creationId xmlns:p14="http://schemas.microsoft.com/office/powerpoint/2010/main" val="1571116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CIA of PII</a:t>
            </a:r>
          </a:p>
        </p:txBody>
      </p:sp>
      <p:sp>
        <p:nvSpPr>
          <p:cNvPr id="4" name="Slide Number Placeholder 3"/>
          <p:cNvSpPr>
            <a:spLocks noGrp="1"/>
          </p:cNvSpPr>
          <p:nvPr>
            <p:ph type="sldNum" sz="quarter" idx="5"/>
          </p:nvPr>
        </p:nvSpPr>
        <p:spPr/>
        <p:txBody>
          <a:bodyPr/>
          <a:lstStyle/>
          <a:p>
            <a:fld id="{4F22E1E8-19DD-9846-964E-7494B0E7F513}" type="slidenum">
              <a:rPr lang="en-US" smtClean="0"/>
              <a:t>32</a:t>
            </a:fld>
            <a:endParaRPr lang="en-US"/>
          </a:p>
        </p:txBody>
      </p:sp>
    </p:spTree>
    <p:extLst>
      <p:ext uri="{BB962C8B-B14F-4D97-AF65-F5344CB8AC3E}">
        <p14:creationId xmlns:p14="http://schemas.microsoft.com/office/powerpoint/2010/main" val="367695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armory APT</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i="1" kern="1200" dirty="0">
              <a:solidFill>
                <a:schemeClr val="tx1"/>
              </a:solidFill>
              <a:effectLst/>
              <a:latin typeface="+mn-l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effectLst/>
                <a:latin typeface="+mn-lt"/>
                <a:ea typeface="+mn-ea"/>
                <a:cs typeface="+mn-cs"/>
              </a:rPr>
              <a:t>💡 A classic exam finding: a bank with strong technical controls but weak administrative controls — great firewall, but no employee security training and no process for revoking access when employees leave. All three categories must work together.</a:t>
            </a:r>
            <a:endParaRPr lang="en-US" sz="18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33</a:t>
            </a:fld>
            <a:endParaRPr lang="en-US" sz="1300"/>
          </a:p>
        </p:txBody>
      </p:sp>
    </p:spTree>
    <p:extLst>
      <p:ext uri="{BB962C8B-B14F-4D97-AF65-F5344CB8AC3E}">
        <p14:creationId xmlns:p14="http://schemas.microsoft.com/office/powerpoint/2010/main" val="379158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r>
              <a:rPr lang="en-US" dirty="0"/>
              <a:t>Motivation: bare minimum to fully embrace the dangers.</a:t>
            </a:r>
          </a:p>
          <a:p>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effectLst/>
                <a:latin typeface="+mn-lt"/>
                <a:ea typeface="+mn-ea"/>
                <a:cs typeface="+mn-cs"/>
              </a:rPr>
              <a:t>💡 For examiners: you are evaluating whether the institution's compliance approach is appropriate for its risk profile — not whether it has achieved some universal standard. A community bank in rural Kansas has a different risk profile than a money-center bank in New York.</a:t>
            </a:r>
            <a:endParaRPr lang="en-US" sz="18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sz="1300"/>
          </a:p>
          <a:p>
            <a:fld id="{823BCD2E-16D9-4DC8-A588-4AED774FD21E}"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806217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A40C1F8F-3BC9-4289-A927-EE13A4E2B154}"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476645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fontScale="92500" lnSpcReduction="10000"/>
          </a:bodyPr>
          <a:lstStyle/>
          <a:p>
            <a:pPr lvl="0"/>
            <a:r>
              <a:rPr lang="en-US" sz="1800" kern="1200" dirty="0">
                <a:solidFill>
                  <a:schemeClr val="tx1"/>
                </a:solidFill>
                <a:effectLst/>
                <a:latin typeface="+mn-lt"/>
                <a:ea typeface="+mn-ea"/>
                <a:cs typeface="+mn-cs"/>
              </a:rPr>
              <a:t>Red Flag Rule: Requires covered institutions to have a Board-approved Identity Theft Prevention Program. This is an active exam area.</a:t>
            </a:r>
          </a:p>
          <a:p>
            <a:pPr lvl="0"/>
            <a:r>
              <a:rPr lang="en-US" sz="1800" kern="1200" dirty="0">
                <a:solidFill>
                  <a:schemeClr val="tx1"/>
                </a:solidFill>
                <a:effectLst/>
                <a:latin typeface="+mn-lt"/>
                <a:ea typeface="+mn-ea"/>
                <a:cs typeface="+mn-cs"/>
              </a:rPr>
              <a:t>Affiliate use restrictions: Limits how banks can use consumer information shared within corporate families.</a:t>
            </a:r>
          </a:p>
          <a:p>
            <a:pPr lvl="0"/>
            <a:r>
              <a:rPr lang="en-US" sz="1800" kern="1200" dirty="0">
                <a:solidFill>
                  <a:schemeClr val="tx1"/>
                </a:solidFill>
                <a:effectLst/>
                <a:latin typeface="+mn-lt"/>
                <a:ea typeface="+mn-ea"/>
                <a:cs typeface="+mn-cs"/>
              </a:rPr>
              <a:t>Address discrepancy requirements: Banks must follow up when a consumer's address doesn't match what the credit bureau has on file — a red flag for identity theft.</a:t>
            </a:r>
          </a:p>
          <a:p>
            <a:pPr lvl="0"/>
            <a:r>
              <a:rPr lang="en-US" sz="1800" kern="1200" dirty="0">
                <a:solidFill>
                  <a:schemeClr val="tx1"/>
                </a:solidFill>
                <a:effectLst/>
                <a:latin typeface="+mn-lt"/>
                <a:ea typeface="+mn-ea"/>
                <a:cs typeface="+mn-cs"/>
              </a:rPr>
              <a:t>Credit freeze rights: Consumers can now freeze and unfreeze their credit for free. Banks must have procedures for handling requests.</a:t>
            </a:r>
          </a:p>
          <a:p>
            <a:pPr lvl="0"/>
            <a:r>
              <a:rPr lang="en-US" sz="1800" kern="1200" dirty="0">
                <a:solidFill>
                  <a:schemeClr val="tx1"/>
                </a:solidFill>
                <a:effectLst/>
                <a:latin typeface="+mn-lt"/>
                <a:ea typeface="+mn-ea"/>
                <a:cs typeface="+mn-cs"/>
              </a:rPr>
              <a:t>State variations: California and New York have stronger protections — relevant for banks operating in those states.</a:t>
            </a:r>
          </a:p>
          <a:p>
            <a:endParaRPr lang="en-US" dirty="0"/>
          </a:p>
        </p:txBody>
      </p:sp>
      <p:sp>
        <p:nvSpPr>
          <p:cNvPr id="4" name="Date Placeholder 3"/>
          <p:cNvSpPr>
            <a:spLocks noGrp="1"/>
          </p:cNvSpPr>
          <p:nvPr>
            <p:ph type="dt" idx="10"/>
          </p:nvPr>
        </p:nvSpPr>
        <p:spPr/>
        <p:txBody>
          <a:bodyPr/>
          <a:lstStyle/>
          <a:p>
            <a:endParaRPr lang="en-US" sz="1300"/>
          </a:p>
          <a:p>
            <a:fld id="{06EE3A19-4ECC-4294-B7AA-F59D4A46988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98587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fontScale="85000" lnSpcReduction="20000"/>
          </a:bodyPr>
          <a:lstStyle/>
          <a:p>
            <a:pPr lvl="0"/>
            <a:r>
              <a:rPr lang="en-US" sz="1800" kern="1200" dirty="0">
                <a:solidFill>
                  <a:schemeClr val="tx1"/>
                </a:solidFill>
                <a:effectLst/>
                <a:latin typeface="+mn-lt"/>
                <a:ea typeface="+mn-ea"/>
                <a:cs typeface="+mn-cs"/>
              </a:rPr>
              <a:t>Board-approved Identity Theft Prevention Program: The board must be involved — this is not a compliance department project alone. Look for board approval in meeting minutes.</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Detect, prevent, mitigate, respond: The four-part mandate. Not just detection — banks must have a response process.</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Credit card number truncation: Only the last 4 (or 5) digits may appear on receipts. A straightforward technical requirement that's easy to verify.</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Service provider arrangements: If a bank outsources credit card processing, the Red Flag program must extend to those providers.</a:t>
            </a:r>
          </a:p>
          <a:p>
            <a:pPr lvl="0"/>
            <a:r>
              <a:rPr lang="en-US" sz="1800" kern="1200" dirty="0">
                <a:solidFill>
                  <a:schemeClr val="tx1"/>
                </a:solidFill>
                <a:effectLst/>
                <a:latin typeface="+mn-lt"/>
                <a:ea typeface="+mn-ea"/>
                <a:cs typeface="+mn-cs"/>
              </a:rPr>
              <a:t>Employee training: The program must include training. Ask: Is it documented? Is it effective?</a:t>
            </a:r>
          </a:p>
          <a:p>
            <a:pPr lvl="0"/>
            <a:r>
              <a:rPr lang="en-US" sz="1800" kern="1200" dirty="0">
                <a:solidFill>
                  <a:schemeClr val="tx1"/>
                </a:solidFill>
                <a:effectLst/>
                <a:latin typeface="+mn-lt"/>
                <a:ea typeface="+mn-ea"/>
                <a:cs typeface="+mn-cs"/>
              </a:rPr>
              <a:t>30-day address change rule: If a customer requests a new card within 30 days of an address change, the bank must authenticate the cardholder's identity.</a:t>
            </a:r>
          </a:p>
          <a:p>
            <a:endParaRPr lang="en-US" dirty="0"/>
          </a:p>
        </p:txBody>
      </p:sp>
      <p:sp>
        <p:nvSpPr>
          <p:cNvPr id="4" name="Date Placeholder 3"/>
          <p:cNvSpPr>
            <a:spLocks noGrp="1"/>
          </p:cNvSpPr>
          <p:nvPr>
            <p:ph type="dt" idx="10"/>
          </p:nvPr>
        </p:nvSpPr>
        <p:spPr/>
        <p:txBody>
          <a:bodyPr/>
          <a:lstStyle/>
          <a:p>
            <a:endParaRPr lang="en-US" sz="1300"/>
          </a:p>
          <a:p>
            <a:fld id="{F663378F-9F70-44B6-9ADE-1E684509D73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299044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fontScale="85000" lnSpcReduction="20000"/>
          </a:bodyPr>
          <a:lstStyle/>
          <a:p>
            <a:r>
              <a:rPr lang="en-US" b="1" dirty="0"/>
              <a:t>Examples Commonly Discussed in Community-Bank Examinations</a:t>
            </a:r>
          </a:p>
          <a:p>
            <a:r>
              <a:rPr lang="en-US" dirty="0"/>
              <a:t>A banker might encounter situations such as:</a:t>
            </a:r>
          </a:p>
          <a:p>
            <a:r>
              <a:rPr lang="en-US" dirty="0" err="1"/>
              <a:t>SituationWhy</a:t>
            </a:r>
            <a:r>
              <a:rPr lang="en-US" dirty="0"/>
              <a:t> It's a Red Flag</a:t>
            </a:r>
          </a:p>
          <a:p>
            <a:r>
              <a:rPr lang="en-US" dirty="0"/>
              <a:t>Address change followed by debit card replacement </a:t>
            </a:r>
            <a:r>
              <a:rPr lang="en-US" dirty="0" err="1"/>
              <a:t>requestCommon</a:t>
            </a:r>
            <a:r>
              <a:rPr lang="en-US" dirty="0"/>
              <a:t> account takeover pattern</a:t>
            </a:r>
          </a:p>
          <a:p>
            <a:r>
              <a:rPr lang="en-US" dirty="0"/>
              <a:t>New account opened using an SSN that belongs to a deceased </a:t>
            </a:r>
            <a:r>
              <a:rPr lang="en-US" dirty="0" err="1"/>
              <a:t>personPossible</a:t>
            </a:r>
            <a:r>
              <a:rPr lang="en-US" dirty="0"/>
              <a:t> synthetic or stolen identity</a:t>
            </a:r>
          </a:p>
          <a:p>
            <a:r>
              <a:rPr lang="en-US" dirty="0"/>
              <a:t>Customer reports not receiving </a:t>
            </a:r>
            <a:r>
              <a:rPr lang="en-US" dirty="0" err="1"/>
              <a:t>statementsMail</a:t>
            </a:r>
            <a:r>
              <a:rPr lang="en-US" dirty="0"/>
              <a:t> diversion may be occurring</a:t>
            </a:r>
          </a:p>
          <a:p>
            <a:r>
              <a:rPr lang="en-US" dirty="0"/>
              <a:t>Commercial customer suddenly initiates international </a:t>
            </a:r>
            <a:r>
              <a:rPr lang="en-US" dirty="0" err="1"/>
              <a:t>wiresPossible</a:t>
            </a:r>
            <a:r>
              <a:rPr lang="en-US" dirty="0"/>
              <a:t> business email compromise</a:t>
            </a:r>
          </a:p>
          <a:p>
            <a:r>
              <a:rPr lang="en-US" dirty="0"/>
              <a:t>Multiple customers using the same address or phone </a:t>
            </a:r>
            <a:r>
              <a:rPr lang="en-US" dirty="0" err="1"/>
              <a:t>numberPotential</a:t>
            </a:r>
            <a:r>
              <a:rPr lang="en-US" dirty="0"/>
              <a:t> synthetic identity fraud</a:t>
            </a:r>
          </a:p>
          <a:p>
            <a:r>
              <a:rPr lang="en-US" dirty="0"/>
              <a:t>Login from a foreign IP followed by ACH </a:t>
            </a:r>
            <a:r>
              <a:rPr lang="en-US" dirty="0" err="1"/>
              <a:t>activityPossible</a:t>
            </a:r>
            <a:r>
              <a:rPr lang="en-US" dirty="0"/>
              <a:t> credential compromise</a:t>
            </a:r>
          </a:p>
          <a:p>
            <a:endParaRPr lang="en-US" dirty="0"/>
          </a:p>
        </p:txBody>
      </p:sp>
      <p:sp>
        <p:nvSpPr>
          <p:cNvPr id="4" name="Date Placeholder 3"/>
          <p:cNvSpPr>
            <a:spLocks noGrp="1"/>
          </p:cNvSpPr>
          <p:nvPr>
            <p:ph type="dt" idx="10"/>
          </p:nvPr>
        </p:nvSpPr>
        <p:spPr/>
        <p:txBody>
          <a:bodyPr/>
          <a:lstStyle/>
          <a:p>
            <a:endParaRPr lang="en-US" sz="1300"/>
          </a:p>
          <a:p>
            <a:fld id="{32406575-E155-4A62-B5E1-A531A5A2E19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38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697817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39</a:t>
            </a:fld>
            <a:endParaRPr lang="en-US" sz="1300"/>
          </a:p>
        </p:txBody>
      </p:sp>
    </p:spTree>
    <p:extLst>
      <p:ext uri="{BB962C8B-B14F-4D97-AF65-F5344CB8AC3E}">
        <p14:creationId xmlns:p14="http://schemas.microsoft.com/office/powerpoint/2010/main" val="2932103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effectLst/>
                <a:latin typeface="+mn-lt"/>
                <a:ea typeface="+mn-ea"/>
                <a:cs typeface="+mn-cs"/>
              </a:rPr>
              <a:t>💡 The 'tone at the top' principle applies to information security just as it does to BSA/AML compliance. An institution where the CEO dismisses security concerns will have employees who do the same.</a:t>
            </a:r>
            <a:endParaRPr lang="en-US" sz="1800" kern="1200" dirty="0">
              <a:solidFill>
                <a:schemeClr val="tx1"/>
              </a:solidFill>
              <a:effectLst/>
              <a:latin typeface="+mn-lt"/>
              <a:ea typeface="+mn-ea"/>
              <a:cs typeface="+mn-cs"/>
            </a:endParaRPr>
          </a:p>
          <a:p>
            <a:endParaRPr lang="en-US" dirty="0"/>
          </a:p>
          <a:p>
            <a:endParaRPr lang="en-US" dirty="0"/>
          </a:p>
        </p:txBody>
      </p:sp>
      <p:sp>
        <p:nvSpPr>
          <p:cNvPr id="4" name="Date Placeholder 3"/>
          <p:cNvSpPr>
            <a:spLocks noGrp="1"/>
          </p:cNvSpPr>
          <p:nvPr>
            <p:ph type="dt" idx="10"/>
          </p:nvPr>
        </p:nvSpPr>
        <p:spPr/>
        <p:txBody>
          <a:bodyPr/>
          <a:lstStyle/>
          <a:p>
            <a:endParaRPr lang="en-US" sz="1300"/>
          </a:p>
          <a:p>
            <a:fld id="{31126513-01E7-4C43-8810-E2AB14C846F6}"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40</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78568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Autofit/>
          </a:bodyPr>
          <a:lstStyle/>
          <a:p>
            <a:endParaRPr lang="en-US"/>
          </a:p>
        </p:txBody>
      </p:sp>
      <p:sp>
        <p:nvSpPr>
          <p:cNvPr id="4" name="Date Placeholder 3"/>
          <p:cNvSpPr>
            <a:spLocks noGrp="1"/>
          </p:cNvSpPr>
          <p:nvPr>
            <p:ph type="dt" idx="10"/>
          </p:nvPr>
        </p:nvSpPr>
        <p:spPr/>
        <p:txBody>
          <a:bodyPr/>
          <a:lstStyle/>
          <a:p>
            <a:endParaRPr lang="en-US" sz="1300"/>
          </a:p>
          <a:p>
            <a:fld id="{AA140B29-EAD8-43CA-9CB2-BB1D282CD6BD}"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41</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5812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7538" name="Rectangle 2"/>
          <p:cNvSpPr>
            <a:spLocks noGrp="1" noRot="1" noChangeAspect="1" noChangeArrowheads="1" noTextEdit="1"/>
          </p:cNvSpPr>
          <p:nvPr>
            <p:ph type="sldImg"/>
          </p:nvPr>
        </p:nvSpPr>
        <p:spPr>
          <a:xfrm>
            <a:off x="2152650" y="328613"/>
            <a:ext cx="5635625" cy="3170237"/>
          </a:xfrm>
          <a:ln/>
        </p:spPr>
      </p:sp>
      <p:sp>
        <p:nvSpPr>
          <p:cNvPr id="3777539"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endParaRPr lang="en-US" sz="1300"/>
          </a:p>
          <a:p>
            <a:fld id="{FB344593-F0DD-4639-8BCA-C8356F0F9309}"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3427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fontScale="92500"/>
          </a:bodyPr>
          <a:lstStyle/>
          <a:p>
            <a:pPr lvl="0"/>
            <a:r>
              <a:rPr lang="en-US" sz="1800" kern="1200" dirty="0">
                <a:solidFill>
                  <a:schemeClr val="tx1"/>
                </a:solidFill>
                <a:effectLst/>
                <a:latin typeface="+mn-lt"/>
                <a:ea typeface="+mn-ea"/>
                <a:cs typeface="+mn-cs"/>
              </a:rPr>
              <a:t>Compliant means conforming to requirements — nothing more, nothing less.</a:t>
            </a:r>
          </a:p>
          <a:p>
            <a:pPr lvl="0"/>
            <a:r>
              <a:rPr lang="en-US" sz="1800" kern="1200" dirty="0">
                <a:solidFill>
                  <a:schemeClr val="tx1"/>
                </a:solidFill>
                <a:effectLst/>
                <a:latin typeface="+mn-lt"/>
                <a:ea typeface="+mn-ea"/>
                <a:cs typeface="+mn-cs"/>
              </a:rPr>
              <a:t>Compliant does NOT mean safe. A bank can pass every exam finding and still be breached.</a:t>
            </a:r>
          </a:p>
          <a:p>
            <a:r>
              <a:rPr lang="en-US" sz="1800" kern="1200" dirty="0">
                <a:solidFill>
                  <a:schemeClr val="tx1"/>
                </a:solidFill>
                <a:effectLst/>
                <a:latin typeface="+mn-lt"/>
                <a:ea typeface="+mn-ea"/>
                <a:cs typeface="+mn-cs"/>
              </a:rPr>
              <a:t>This is one of the most important lessons in the course. Compliance frameworks are minimum standards — they lag behind the threat landscape, sometimes by years. A bank should use compliance as a floor, not a ceiling.</a:t>
            </a:r>
          </a:p>
          <a:p>
            <a:r>
              <a:rPr lang="en-US" sz="1800" i="1" kern="1200" dirty="0">
                <a:solidFill>
                  <a:schemeClr val="tx1"/>
                </a:solidFill>
                <a:effectLst/>
                <a:latin typeface="+mn-lt"/>
                <a:ea typeface="+mn-ea"/>
                <a:cs typeface="+mn-cs"/>
              </a:rPr>
              <a:t>💡 Real-world example to use: Many banks that were breached in major incidents (Target, Home Depot, Heartland Payment Systems) were PCI DSS compliant at the time of the breach. Compliance is necessary but not sufficient for security.</a:t>
            </a:r>
            <a:endParaRPr lang="en-US" sz="1800" kern="1200" dirty="0">
              <a:solidFill>
                <a:schemeClr val="tx1"/>
              </a:solidFill>
              <a:effectLst/>
              <a:latin typeface="+mn-lt"/>
              <a:ea typeface="+mn-ea"/>
              <a:cs typeface="+mn-cs"/>
            </a:endParaRPr>
          </a:p>
          <a:p>
            <a:endParaRPr lang="en-US" dirty="0"/>
          </a:p>
        </p:txBody>
      </p:sp>
      <p:sp>
        <p:nvSpPr>
          <p:cNvPr id="2" name="Date Placeholder 1"/>
          <p:cNvSpPr>
            <a:spLocks noGrp="1"/>
          </p:cNvSpPr>
          <p:nvPr>
            <p:ph type="dt" idx="10"/>
          </p:nvPr>
        </p:nvSpPr>
        <p:spPr/>
        <p:txBody>
          <a:bodyPr/>
          <a:lstStyle/>
          <a:p>
            <a:endParaRPr lang="en-US" sz="1300"/>
          </a:p>
          <a:p>
            <a:fld id="{1CB1B44E-9819-4DBB-A73C-45276E88CC5E}"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42</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79361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r>
              <a:rPr lang="en-US" dirty="0"/>
              <a:t>Not a regulation, but now a de facto standard framework</a:t>
            </a:r>
          </a:p>
          <a:p>
            <a:r>
              <a:rPr lang="en-US" dirty="0"/>
              <a:t>What to do, not much how to</a:t>
            </a:r>
          </a:p>
          <a:p>
            <a:endParaRPr lang="en-US" dirty="0"/>
          </a:p>
        </p:txBody>
      </p:sp>
      <p:sp>
        <p:nvSpPr>
          <p:cNvPr id="4" name="Date Placeholder 3"/>
          <p:cNvSpPr>
            <a:spLocks noGrp="1"/>
          </p:cNvSpPr>
          <p:nvPr>
            <p:ph type="dt" idx="10"/>
          </p:nvPr>
        </p:nvSpPr>
        <p:spPr/>
        <p:txBody>
          <a:bodyPr/>
          <a:lstStyle/>
          <a:p>
            <a:endParaRPr lang="en-US" sz="1300"/>
          </a:p>
          <a:p>
            <a:fld id="{8D9CFB9D-1507-485D-99CA-AA08AD892BA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43</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238549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effectLst/>
                <a:latin typeface="+mn-lt"/>
                <a:ea typeface="+mn-ea"/>
                <a:cs typeface="+mn-cs"/>
              </a:rPr>
              <a:t>💡 For examiners: The addition of Govern to the NIST CSF reinforces the regulatory expectation of board-level engagement with cybersecurity. When you see a bank's InfoSec governance structure, you can now evaluate it against the CSF 2.0 Govern function.</a:t>
            </a:r>
            <a:endParaRPr lang="en-US" sz="18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sz="1300"/>
          </a:p>
          <a:p>
            <a:fld id="{8D9CFB9D-1507-485D-99CA-AA08AD892BA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66000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pPr lvl="0"/>
            <a:r>
              <a:rPr lang="en-US" sz="1800" kern="1200" dirty="0">
                <a:solidFill>
                  <a:schemeClr val="tx1"/>
                </a:solidFill>
                <a:effectLst/>
                <a:latin typeface="+mn-lt"/>
                <a:ea typeface="+mn-ea"/>
                <a:cs typeface="+mn-cs"/>
              </a:rPr>
              <a:t>Govern: Establish and communicate the organization's cybersecurity risk management strategy and policies. (New in 2.0)</a:t>
            </a:r>
          </a:p>
          <a:p>
            <a:pPr lvl="0"/>
            <a:r>
              <a:rPr lang="en-US" sz="1800" kern="1200" dirty="0">
                <a:solidFill>
                  <a:schemeClr val="tx1"/>
                </a:solidFill>
                <a:effectLst/>
                <a:latin typeface="+mn-lt"/>
                <a:ea typeface="+mn-ea"/>
                <a:cs typeface="+mn-cs"/>
              </a:rPr>
              <a:t>Identify: Know your assets, risks, and business environment. You can't protect what you don't know you have.</a:t>
            </a:r>
          </a:p>
          <a:p>
            <a:pPr lvl="0"/>
            <a:r>
              <a:rPr lang="en-US" sz="1800" kern="1200" dirty="0">
                <a:solidFill>
                  <a:schemeClr val="tx1"/>
                </a:solidFill>
                <a:effectLst/>
                <a:latin typeface="+mn-lt"/>
                <a:ea typeface="+mn-ea"/>
                <a:cs typeface="+mn-cs"/>
              </a:rPr>
              <a:t>Protect: Implement safeguards — access controls, training, data security, maintenance.</a:t>
            </a:r>
          </a:p>
          <a:p>
            <a:pPr lvl="0"/>
            <a:r>
              <a:rPr lang="en-US" sz="1800" kern="1200" dirty="0">
                <a:solidFill>
                  <a:schemeClr val="tx1"/>
                </a:solidFill>
                <a:effectLst/>
                <a:latin typeface="+mn-lt"/>
                <a:ea typeface="+mn-ea"/>
                <a:cs typeface="+mn-cs"/>
              </a:rPr>
              <a:t>Detect: Implement monitoring to identify cybersecurity events quickly. Time-to-detect is a critical metric.</a:t>
            </a:r>
          </a:p>
          <a:p>
            <a:pPr lvl="0"/>
            <a:r>
              <a:rPr lang="en-US" sz="1800" kern="1200" dirty="0">
                <a:solidFill>
                  <a:schemeClr val="tx1"/>
                </a:solidFill>
                <a:effectLst/>
                <a:latin typeface="+mn-lt"/>
                <a:ea typeface="+mn-ea"/>
                <a:cs typeface="+mn-cs"/>
              </a:rPr>
              <a:t>Respond: Have a plan for when something goes wrong. Communication, analysis, containment, eradication.</a:t>
            </a:r>
          </a:p>
          <a:p>
            <a:pPr lvl="0"/>
            <a:r>
              <a:rPr lang="en-US" sz="1800" kern="1200" dirty="0">
                <a:solidFill>
                  <a:schemeClr val="tx1"/>
                </a:solidFill>
                <a:effectLst/>
                <a:latin typeface="+mn-lt"/>
                <a:ea typeface="+mn-ea"/>
                <a:cs typeface="+mn-cs"/>
              </a:rPr>
              <a:t>Recover: Restore systems and communicate with stakeholders. Resilience — getting back to normal operations.</a:t>
            </a:r>
          </a:p>
          <a:p>
            <a:r>
              <a:rPr lang="en-US" sz="1800" i="1" kern="1200" dirty="0">
                <a:solidFill>
                  <a:schemeClr val="tx1"/>
                </a:solidFill>
                <a:effectLst/>
                <a:latin typeface="+mn-lt"/>
                <a:ea typeface="+mn-ea"/>
                <a:cs typeface="+mn-cs"/>
              </a:rPr>
              <a:t>💡 The Respond and Recover functions are where most banks are weakest. Ask participants: in your experience, how </a:t>
            </a:r>
            <a:endParaRPr lang="en-US" dirty="0"/>
          </a:p>
        </p:txBody>
      </p:sp>
      <p:sp>
        <p:nvSpPr>
          <p:cNvPr id="4" name="Date Placeholder 3"/>
          <p:cNvSpPr>
            <a:spLocks noGrp="1"/>
          </p:cNvSpPr>
          <p:nvPr>
            <p:ph type="dt" idx="10"/>
          </p:nvPr>
        </p:nvSpPr>
        <p:spPr/>
        <p:txBody>
          <a:bodyPr/>
          <a:lstStyle/>
          <a:p>
            <a:endParaRPr lang="en-US" sz="1300"/>
          </a:p>
          <a:p>
            <a:fld id="{2A1A05A3-E381-4084-8E5B-11C0012108DA}"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929020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r>
              <a:rPr lang="en-US" dirty="0"/>
              <a:t>cyclical not linear info flows</a:t>
            </a:r>
          </a:p>
          <a:p>
            <a:endParaRPr lang="en-US" dirty="0"/>
          </a:p>
          <a:p>
            <a:pPr lvl="0"/>
            <a:r>
              <a:rPr lang="en-US" sz="1800" kern="1200" dirty="0">
                <a:solidFill>
                  <a:schemeClr val="tx1"/>
                </a:solidFill>
                <a:effectLst/>
                <a:latin typeface="+mn-lt"/>
                <a:ea typeface="+mn-ea"/>
                <a:cs typeface="+mn-cs"/>
              </a:rPr>
              <a:t>Each function informs the others. A new threat identified in Detect should feed back into Identify (update the asset/risk inventory) and Protect (add new controls).</a:t>
            </a:r>
          </a:p>
          <a:p>
            <a:pPr lvl="0"/>
            <a:r>
              <a:rPr lang="en-US" sz="1800" kern="1200" dirty="0">
                <a:solidFill>
                  <a:schemeClr val="tx1"/>
                </a:solidFill>
                <a:effectLst/>
                <a:latin typeface="+mn-lt"/>
                <a:ea typeface="+mn-ea"/>
                <a:cs typeface="+mn-cs"/>
              </a:rPr>
              <a:t>Governance sits above and connects all functions — it's the management layer that ensures the cycle keeps running.</a:t>
            </a:r>
          </a:p>
          <a:p>
            <a:endParaRPr lang="en-US" dirty="0"/>
          </a:p>
        </p:txBody>
      </p:sp>
      <p:sp>
        <p:nvSpPr>
          <p:cNvPr id="4" name="Date Placeholder 3"/>
          <p:cNvSpPr>
            <a:spLocks noGrp="1"/>
          </p:cNvSpPr>
          <p:nvPr>
            <p:ph type="dt" idx="10"/>
          </p:nvPr>
        </p:nvSpPr>
        <p:spPr/>
        <p:txBody>
          <a:bodyPr/>
          <a:lstStyle/>
          <a:p>
            <a:endParaRPr lang="en-US" sz="1300"/>
          </a:p>
          <a:p>
            <a:fld id="{0CE9D743-E2EE-4154-9DFB-A203EBD4A32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924781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pPr lvl="0"/>
            <a:r>
              <a:rPr lang="en-US" sz="1800" kern="1200" dirty="0">
                <a:solidFill>
                  <a:schemeClr val="tx1"/>
                </a:solidFill>
                <a:effectLst/>
                <a:latin typeface="+mn-lt"/>
                <a:ea typeface="+mn-ea"/>
                <a:cs typeface="+mn-cs"/>
              </a:rPr>
              <a:t>Both for banks and examiners</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Basic review: Use the CSF as a quick self-assessment tool. Where are we strong? Where are we weak?</a:t>
            </a:r>
          </a:p>
          <a:p>
            <a:pPr lvl="0"/>
            <a:r>
              <a:rPr lang="en-US" sz="1800" kern="1200" dirty="0">
                <a:solidFill>
                  <a:schemeClr val="tx1"/>
                </a:solidFill>
                <a:effectLst/>
                <a:latin typeface="+mn-lt"/>
                <a:ea typeface="+mn-ea"/>
                <a:cs typeface="+mn-cs"/>
              </a:rPr>
              <a:t>Establishing or improving a program: The step-by-step process (Current Profile → Risk Assessment → Target Profile → Gap Analysis → Implementation Plan) is a structured approach to program development.</a:t>
            </a:r>
          </a:p>
          <a:p>
            <a:pPr lvl="0"/>
            <a:r>
              <a:rPr lang="en-US" sz="1800" kern="1200" dirty="0">
                <a:solidFill>
                  <a:schemeClr val="tx1"/>
                </a:solidFill>
                <a:effectLst/>
                <a:latin typeface="+mn-lt"/>
                <a:ea typeface="+mn-ea"/>
                <a:cs typeface="+mn-cs"/>
              </a:rPr>
              <a:t>Communicating with stakeholders: The CSF gives non-technical executives a vocabulary for discussing cybersecurity risk. Board members can understand 'we are strong on Protect but weak on Detect' without needing technical detail.</a:t>
            </a:r>
          </a:p>
          <a:p>
            <a:r>
              <a:rPr lang="en-US" sz="1800" i="1" kern="1200" dirty="0">
                <a:solidFill>
                  <a:schemeClr val="tx1"/>
                </a:solidFill>
                <a:effectLst/>
                <a:latin typeface="+mn-lt"/>
                <a:ea typeface="+mn-ea"/>
                <a:cs typeface="+mn-cs"/>
              </a:rPr>
              <a:t>💡 Examiners can use the CSF as an organizing framework for examination findings and recommendations. Framing findings in terms of NIST CSF functions makes them more actionable for the bank.</a:t>
            </a:r>
            <a:endParaRPr lang="en-US" sz="18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sz="1300"/>
          </a:p>
          <a:p>
            <a:fld id="{9A49DCD0-5B3D-4C14-BACC-ACCE284CE57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637798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6012FA1E-8B09-4A23-BD1F-2F2BAC4E978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48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282354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5CF4C85-FFE6-4770-8431-B64EA60A3F09}"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49</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032680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normAutofit/>
          </a:bodyPr>
          <a:lstStyle/>
          <a:p>
            <a:endParaRPr lang="en-US" dirty="0"/>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A4DDFB6B-68B0-4B2B-9EEE-666361922221}"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51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62608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57</a:t>
            </a:fld>
            <a:endParaRPr lang="en-US" sz="1300"/>
          </a:p>
        </p:txBody>
      </p:sp>
    </p:spTree>
    <p:extLst>
      <p:ext uri="{BB962C8B-B14F-4D97-AF65-F5344CB8AC3E}">
        <p14:creationId xmlns:p14="http://schemas.microsoft.com/office/powerpoint/2010/main" val="47716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95F8DBC-BF0A-4B80-9894-2C8DF835CBB1}"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5</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690541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58</a:t>
            </a:fld>
            <a:endParaRPr lang="en-US" sz="1300"/>
          </a:p>
        </p:txBody>
      </p:sp>
    </p:spTree>
    <p:extLst>
      <p:ext uri="{BB962C8B-B14F-4D97-AF65-F5344CB8AC3E}">
        <p14:creationId xmlns:p14="http://schemas.microsoft.com/office/powerpoint/2010/main" val="2148327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324DA5A4-76C4-46AD-A36A-AA3FC05CE0A7}"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59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60082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9"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1125C200-4DCD-4DFC-ACB0-3AAD350F2AE2}"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60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959580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7"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A4DDFB6B-68B0-4B2B-9EEE-666361922221}"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61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370857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pPr lvl="0"/>
            <a:endParaRPr lang="en-US"/>
          </a:p>
        </p:txBody>
      </p:sp>
      <p:sp>
        <p:nvSpPr>
          <p:cNvPr id="2" name="Date Placeholder 1"/>
          <p:cNvSpPr>
            <a:spLocks noGrp="1"/>
          </p:cNvSpPr>
          <p:nvPr>
            <p:ph type="dt" idx="10"/>
          </p:nvPr>
        </p:nvSpPr>
        <p:spPr/>
        <p:txBody>
          <a:bodyPr/>
          <a:lstStyle/>
          <a:p>
            <a:endParaRPr lang="en-US" sz="1300"/>
          </a:p>
          <a:p>
            <a:fld id="{3D656068-0137-4AED-A74C-3DBC58EA6C56}"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62</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886453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pPr lvl="0"/>
            <a:endParaRPr lang="en-US"/>
          </a:p>
        </p:txBody>
      </p:sp>
      <p:sp>
        <p:nvSpPr>
          <p:cNvPr id="2" name="Date Placeholder 1"/>
          <p:cNvSpPr>
            <a:spLocks noGrp="1"/>
          </p:cNvSpPr>
          <p:nvPr>
            <p:ph type="dt" idx="10"/>
          </p:nvPr>
        </p:nvSpPr>
        <p:spPr/>
        <p:txBody>
          <a:bodyPr/>
          <a:lstStyle/>
          <a:p>
            <a:endParaRPr lang="en-US" sz="1300"/>
          </a:p>
          <a:p>
            <a:fld id="{E2362C95-9F88-4F4D-9B47-0575DCF8ACFA}"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63</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325309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44CCAB42-CA56-4C1D-B9C7-FAA6881F7C3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64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631121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0FD3FE78-4945-42D4-9DB3-6A7F98BE4211}"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65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598153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6707AC37-14EE-487C-9E4C-BA0989144D28}"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66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023238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241C1FB0-F8F4-4F44-AE8F-701CA6D054FC}"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67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0700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6DA6C342-D2FD-4A54-96AE-9AA90DDB4EE1}"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6</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13705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Image Placeholder 10"/>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r>
              <a:rPr lang="en-US" dirty="0"/>
              <a:t>Breach of which is hardest to detect?</a:t>
            </a:r>
          </a:p>
          <a:p>
            <a:endParaRPr lang="en-US" dirty="0"/>
          </a:p>
        </p:txBody>
      </p:sp>
      <p:sp>
        <p:nvSpPr>
          <p:cNvPr id="2" name="Date Placeholder 1"/>
          <p:cNvSpPr>
            <a:spLocks noGrp="1"/>
          </p:cNvSpPr>
          <p:nvPr>
            <p:ph type="dt" idx="10"/>
          </p:nvPr>
        </p:nvSpPr>
        <p:spPr/>
        <p:txBody>
          <a:bodyPr/>
          <a:lstStyle/>
          <a:p>
            <a:endParaRPr lang="en-US" sz="1300"/>
          </a:p>
          <a:p>
            <a:fld id="{0B40609F-BFB4-4BCC-A10A-BBB64C865CA4}"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68</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73466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7CF33778-BB86-4357-8504-1D4A15D08F0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69</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43535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53443"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28DBD387-F706-49B1-900E-1E15FE469B4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70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25905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55491"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E43B6BB-4E78-4F09-A918-592EADF56EE4}"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71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021262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1E188AB5-36B1-4E83-96F5-073334F5287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72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37602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C88D4208-D8D8-4166-88EF-4EC7AF23D0C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73</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145883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DDF911B4-BB3A-48FF-A209-95103B520D4C}"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74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755455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for:</a:t>
            </a:r>
          </a:p>
          <a:p>
            <a:r>
              <a:rPr lang="en-US" b="1" dirty="0"/>
              <a:t>1. Defensive Strategy</a:t>
            </a:r>
          </a:p>
          <a:p>
            <a:r>
              <a:rPr lang="en-US" dirty="0"/>
              <a:t>Instead of just reacting to malware, defenders map </a:t>
            </a:r>
            <a:r>
              <a:rPr lang="en-US" b="1" dirty="0"/>
              <a:t>controls to each phase</a:t>
            </a:r>
            <a:r>
              <a:rPr lang="en-US" dirty="0"/>
              <a:t>.</a:t>
            </a:r>
          </a:p>
          <a:p>
            <a:r>
              <a:rPr lang="en-US" dirty="0"/>
              <a:t>Goal: </a:t>
            </a:r>
            <a:r>
              <a:rPr lang="en-US" b="1" dirty="0"/>
              <a:t>Break the chain as early as possible</a:t>
            </a:r>
            <a:r>
              <a:rPr lang="en-US" dirty="0"/>
              <a:t> (ideally at Reconnaissance or Delivery).</a:t>
            </a:r>
          </a:p>
          <a:p>
            <a:endParaRPr lang="en-US" dirty="0"/>
          </a:p>
          <a:p>
            <a:r>
              <a:rPr lang="en-US" b="1" dirty="0"/>
              <a:t>2. Threat Intelligence &amp; Detection</a:t>
            </a:r>
          </a:p>
          <a:p>
            <a:r>
              <a:rPr lang="en-US" dirty="0"/>
              <a:t>Security teams use the model to analyze attacks and build detection rules.</a:t>
            </a:r>
          </a:p>
          <a:p>
            <a:r>
              <a:rPr lang="en-US" dirty="0"/>
              <a:t>Example: If you see unusual scanning → high chance of Reconnaissance phase.</a:t>
            </a:r>
          </a:p>
          <a:p>
            <a:endParaRPr lang="en-US" dirty="0"/>
          </a:p>
          <a:p>
            <a:r>
              <a:rPr lang="en-US" b="1" dirty="0"/>
              <a:t>3. Incident Response</a:t>
            </a:r>
          </a:p>
          <a:p>
            <a:r>
              <a:rPr lang="en-US" dirty="0"/>
              <a:t>Helps responders understand </a:t>
            </a:r>
            <a:r>
              <a:rPr lang="en-US" i="1" dirty="0"/>
              <a:t>where</a:t>
            </a:r>
            <a:r>
              <a:rPr lang="en-US" dirty="0"/>
              <a:t> an attacker is in the chain and what they will do next.</a:t>
            </a:r>
          </a:p>
          <a:p>
            <a:endParaRPr lang="en-US" dirty="0"/>
          </a:p>
          <a:p>
            <a:r>
              <a:rPr lang="en-US" b="1" dirty="0"/>
              <a:t>4. Security Architecture</a:t>
            </a:r>
          </a:p>
          <a:p>
            <a:r>
              <a:rPr lang="en-US" dirty="0"/>
              <a:t>Modern tools are often designed around the Kill Chain:</a:t>
            </a:r>
          </a:p>
          <a:p>
            <a:pPr lvl="1"/>
            <a:r>
              <a:rPr lang="en-US" dirty="0"/>
              <a:t>Email security (Delivery)</a:t>
            </a:r>
          </a:p>
          <a:p>
            <a:pPr lvl="1"/>
            <a:r>
              <a:rPr lang="en-US" dirty="0"/>
              <a:t>EDR/XDR (Exploitation, Installation, C2)</a:t>
            </a:r>
          </a:p>
          <a:p>
            <a:pPr lvl="1"/>
            <a:r>
              <a:rPr lang="en-US" dirty="0"/>
              <a:t>Deception tech (honeypots)</a:t>
            </a:r>
          </a:p>
          <a:p>
            <a:pPr lvl="1"/>
            <a:r>
              <a:rPr lang="en-US" dirty="0"/>
              <a:t>SOAR platforms</a:t>
            </a:r>
          </a:p>
          <a:p>
            <a:endParaRPr lang="en-US" dirty="0"/>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75</a:t>
            </a:fld>
            <a:endParaRPr lang="en-US" sz="1300"/>
          </a:p>
        </p:txBody>
      </p:sp>
    </p:spTree>
    <p:extLst>
      <p:ext uri="{BB962C8B-B14F-4D97-AF65-F5344CB8AC3E}">
        <p14:creationId xmlns:p14="http://schemas.microsoft.com/office/powerpoint/2010/main" val="1652262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20DD33DC-0FE6-424F-B261-73287756AD45}"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76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7450903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E14B9487-2296-449D-8E88-52242D5AD740}"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77</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66171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2E1E8-19DD-9846-964E-7494B0E7F513}" type="slidenum">
              <a:rPr lang="en-US" smtClean="0"/>
              <a:t>7</a:t>
            </a:fld>
            <a:endParaRPr lang="en-US"/>
          </a:p>
        </p:txBody>
      </p:sp>
    </p:spTree>
    <p:extLst>
      <p:ext uri="{BB962C8B-B14F-4D97-AF65-F5344CB8AC3E}">
        <p14:creationId xmlns:p14="http://schemas.microsoft.com/office/powerpoint/2010/main" val="1054778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FB5AE6BD-CA3D-43AE-AB83-55DE380FF739}"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78</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928049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73923"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0B965D9-D8AA-4DE2-9D48-C1D52B7ECF00}"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268183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324DA5A4-76C4-46AD-A36A-AA3FC05CE0A7}"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7746922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D30F3D17-CCCD-45DE-817D-C414EB7C31F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3634703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defTabSz="950432">
              <a:defRPr/>
            </a:pPr>
            <a:endParaRPr lang="en-US"/>
          </a:p>
        </p:txBody>
      </p:sp>
      <p:sp>
        <p:nvSpPr>
          <p:cNvPr id="2" name="Date Placeholder 1"/>
          <p:cNvSpPr>
            <a:spLocks noGrp="1"/>
          </p:cNvSpPr>
          <p:nvPr>
            <p:ph type="dt" idx="10"/>
          </p:nvPr>
        </p:nvSpPr>
        <p:spPr/>
        <p:txBody>
          <a:bodyPr/>
          <a:lstStyle/>
          <a:p>
            <a:endParaRPr lang="en-US" sz="1300"/>
          </a:p>
          <a:p>
            <a:fld id="{F75D0EAE-C162-4419-B7EC-952045EC626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368431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6134DDBB-7B20-4469-9D93-1DF2DC8B6AF8}"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84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240347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946E5C16-D88C-44CE-9E8C-15E995EEC88E}"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85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4982894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Immediately after the crown jewels exercise, hit them with this question: 'Will your mitigation techniques work against ransomware?' This is a deliberate gut-punch designed to challenge the adequacy of the controls they just identified.</a:t>
            </a:r>
          </a:p>
          <a:p>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Ransomware specifically targets backup solutions — modern ransomware actively seeks out and encrypts backup files before encrypting primary data. 'I have backups' is only sufficient if the backups are offline, air-gapped, or immutable.</a:t>
            </a:r>
          </a:p>
          <a:p>
            <a:pPr lvl="0"/>
            <a:r>
              <a:rPr lang="en-US" sz="1800" kern="1200" dirty="0">
                <a:solidFill>
                  <a:schemeClr val="tx1"/>
                </a:solidFill>
                <a:effectLst/>
                <a:latin typeface="+mn-lt"/>
                <a:ea typeface="+mn-ea"/>
                <a:cs typeface="+mn-cs"/>
              </a:rPr>
              <a:t>Cloud sync (Dropbox, OneDrive, Google Drive) is NOT a backup against ransomware — it will sync the encrypted files and overwrite your clean copies.</a:t>
            </a:r>
          </a:p>
          <a:p>
            <a:pPr lvl="0"/>
            <a:r>
              <a:rPr lang="en-US" sz="1800" kern="1200" dirty="0">
                <a:solidFill>
                  <a:schemeClr val="tx1"/>
                </a:solidFill>
                <a:effectLst/>
                <a:latin typeface="+mn-lt"/>
                <a:ea typeface="+mn-ea"/>
                <a:cs typeface="+mn-cs"/>
              </a:rPr>
              <a:t>The key question for banks: Are your backups stored in a way that ransomware cannot reach them? Offline tape, immutable cloud storage, or geographically separated backup copies are the right answers.</a:t>
            </a:r>
          </a:p>
          <a:p>
            <a:pPr lvl="0"/>
            <a:r>
              <a:rPr lang="en-US" sz="1800" kern="1200" dirty="0">
                <a:solidFill>
                  <a:schemeClr val="tx1"/>
                </a:solidFill>
                <a:effectLst/>
                <a:latin typeface="+mn-lt"/>
                <a:ea typeface="+mn-ea"/>
                <a:cs typeface="+mn-cs"/>
              </a:rPr>
              <a:t>Recovery time matters too: Having a backup is one thing. Being able to restore from it within the bank's recovery time objective (RTO) is another. Has the bank ever tested a full restore?</a:t>
            </a:r>
          </a:p>
          <a:p>
            <a:r>
              <a:rPr lang="en-US" sz="1800" i="1" kern="1200" dirty="0">
                <a:solidFill>
                  <a:schemeClr val="tx1"/>
                </a:solidFill>
                <a:effectLst/>
                <a:latin typeface="+mn-lt"/>
                <a:ea typeface="+mn-ea"/>
                <a:cs typeface="+mn-cs"/>
              </a:rPr>
              <a:t>💡 This is a great bridge to the importance of security policy: 'How does the bank know its backup procedures are adequate? Because there's a written policy that specifies backup frequency, retention, storage location, and testing requirements — and there's evidence those procedures are followed.' Policy is what makes ad hoc good intentions into reliable, auditable controls.</a:t>
            </a:r>
            <a:endParaRPr lang="en-US" sz="18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sz="1300"/>
          </a:p>
          <a:p>
            <a:fld id="{1CB90343-22DB-472B-B74B-92AED60434C8}"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86</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136496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fontScale="55000" lnSpcReduction="20000"/>
          </a:bodyPr>
          <a:lstStyle/>
          <a:p>
            <a:pPr lvl="0"/>
            <a:r>
              <a:rPr lang="en-US" sz="1800" kern="1200" dirty="0">
                <a:solidFill>
                  <a:schemeClr val="tx1"/>
                </a:solidFill>
                <a:effectLst/>
                <a:latin typeface="+mn-lt"/>
                <a:ea typeface="+mn-ea"/>
                <a:cs typeface="+mn-cs"/>
              </a:rPr>
              <a:t>Policy drives technology: Purchasing decisions should follow from policy decisions. A bank that buys a SIEM without a policy requiring log review will not get the benefit of the SIEM. Technology should implement policy, not define it.</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Increases cost-effectiveness: Policy prioritizes spending. Without policy, security budgets get spent on whatever vendor is most persuasive this quarter. With policy, spending follows risk.</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Provides guidelines for uncertain scenarios: When the incident response team is deciding at 2am whether to shut down the core banking system in response to suspicious activity, they need written guidance. Policy provides that guidance before the crisis.</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Consistency of monitoring: Policy specifies what gets monitored, how often, and by whom. Without policy, monitoring depends on individual initiative — which is unreliable.</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Change management: Changes to systems must be assessed for security impact. Policy establishes the change management process that ensures security review happens before, not after, changes go live.</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Defines acceptable use: Employees need to know what they can and can't do with bank systems and data. Acceptable use policy is the foundational document for insider threat prevention and response.</a:t>
            </a:r>
          </a:p>
          <a:p>
            <a:pPr lvl="0"/>
            <a:endParaRPr lang="en-US" sz="1800"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Ensures employee awareness: Policy is the vehicle for security awareness. You can't hold employees accountable for behaviors they were never told about.</a:t>
            </a:r>
          </a:p>
          <a:p>
            <a:endParaRPr lang="en-US" dirty="0"/>
          </a:p>
        </p:txBody>
      </p:sp>
      <p:sp>
        <p:nvSpPr>
          <p:cNvPr id="2" name="Date Placeholder 1"/>
          <p:cNvSpPr>
            <a:spLocks noGrp="1"/>
          </p:cNvSpPr>
          <p:nvPr>
            <p:ph type="dt" idx="10"/>
          </p:nvPr>
        </p:nvSpPr>
        <p:spPr/>
        <p:txBody>
          <a:bodyPr/>
          <a:lstStyle/>
          <a:p>
            <a:endParaRPr lang="en-US" sz="1300"/>
          </a:p>
          <a:p>
            <a:fld id="{14023160-EF0C-4676-8815-93E10310886D}"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539910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1" name="Rectangle 3"/>
          <p:cNvSpPr>
            <a:spLocks noGrp="1" noChangeArrowheads="1"/>
          </p:cNvSpPr>
          <p:nvPr>
            <p:ph type="body" idx="1"/>
          </p:nvPr>
        </p:nvSpPr>
        <p:spPr/>
        <p:txBody>
          <a:bodyPr>
            <a:norm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i="1" kern="1200" dirty="0">
                <a:solidFill>
                  <a:schemeClr val="tx1"/>
                </a:solidFill>
                <a:effectLst/>
                <a:latin typeface="+mn-lt"/>
                <a:ea typeface="+mn-ea"/>
                <a:cs typeface="+mn-cs"/>
              </a:rPr>
              <a:t>💡 The 'short and stable' characteristics deserve emphasis. Examiners sometimes see banks with enormous policy documents — 200-page 'policies' that are really policy, standards, procedures, and guidelines all combined. Ask banks to show you the board-approved policy specifically — it should be distinct from the operational documents.</a:t>
            </a:r>
            <a:endParaRPr lang="en-US" sz="1800" kern="1200" dirty="0">
              <a:solidFill>
                <a:schemeClr val="tx1"/>
              </a:solidFill>
              <a:effectLst/>
              <a:latin typeface="+mn-lt"/>
              <a:ea typeface="+mn-ea"/>
              <a:cs typeface="+mn-cs"/>
            </a:endParaRPr>
          </a:p>
          <a:p>
            <a:endParaRPr lang="en-US" dirty="0"/>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43D91304-3DC1-40EB-A59E-D1C8428003D5}"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88</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69960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16" name="Slide Image Placeholder 15"/>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E3C6AE57-B9E5-4F52-862B-0479B178417C}" type="datetime1">
              <a:rPr lang="en-US" smtClean="0"/>
              <a:t>6/4/26</a:t>
            </a:fld>
            <a:endParaRPr lang="en-US" sz="1300"/>
          </a:p>
        </p:txBody>
      </p:sp>
      <p:sp>
        <p:nvSpPr>
          <p:cNvPr id="4" name="Slide Number Placeholder 3"/>
          <p:cNvSpPr>
            <a:spLocks noGrp="1"/>
          </p:cNvSpPr>
          <p:nvPr>
            <p:ph type="sldNum" sz="quarter" idx="11"/>
          </p:nvPr>
        </p:nvSpPr>
        <p:spPr/>
        <p:txBody>
          <a:bodyPr/>
          <a:lstStyle/>
          <a:p>
            <a:fld id="{A2D9B7C9-1F58-4F07-8711-AA0F3022BC7D}" type="slidenum">
              <a:rPr lang="en-US" smtClean="0"/>
              <a:pPr/>
              <a:t>8</a:t>
            </a:fld>
            <a:endParaRPr lang="en-US" sz="1300"/>
          </a:p>
        </p:txBody>
      </p:sp>
      <p:sp>
        <p:nvSpPr>
          <p:cNvPr id="5" name="Header Placeholder 4"/>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45108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200" dirty="0">
                <a:solidFill>
                  <a:schemeClr val="tx1"/>
                </a:solidFill>
                <a:effectLst/>
                <a:latin typeface="+mn-lt"/>
                <a:ea typeface="+mn-ea"/>
                <a:cs typeface="+mn-cs"/>
              </a:rPr>
              <a:t>Slide 89: Program Policy</a:t>
            </a:r>
          </a:p>
          <a:p>
            <a:r>
              <a:rPr lang="en-US" sz="1800" kern="1200" dirty="0">
                <a:solidFill>
                  <a:schemeClr val="tx1"/>
                </a:solidFill>
                <a:effectLst/>
                <a:latin typeface="+mn-lt"/>
                <a:ea typeface="+mn-ea"/>
                <a:cs typeface="+mn-cs"/>
              </a:rPr>
              <a:t>The top of the policy hierarchy — the strategic document that governs the entire information security program:</a:t>
            </a:r>
          </a:p>
          <a:p>
            <a:pPr lvl="0"/>
            <a:r>
              <a:rPr lang="en-US" sz="1800" kern="1200" dirty="0">
                <a:solidFill>
                  <a:schemeClr val="tx1"/>
                </a:solidFill>
                <a:effectLst/>
                <a:latin typeface="+mn-lt"/>
                <a:ea typeface="+mn-ea"/>
                <a:cs typeface="+mn-cs"/>
              </a:rPr>
              <a:t>Purpose of the program: Why does the information security program exist? Regulatory compliance, customer protection, business continuity — all of these are legitimate purposes that should be stated explicitly.</a:t>
            </a:r>
          </a:p>
          <a:p>
            <a:pPr lvl="0"/>
            <a:r>
              <a:rPr lang="en-US" sz="1800" kern="1200" dirty="0">
                <a:solidFill>
                  <a:schemeClr val="tx1"/>
                </a:solidFill>
                <a:effectLst/>
                <a:latin typeface="+mn-lt"/>
                <a:ea typeface="+mn-ea"/>
                <a:cs typeface="+mn-cs"/>
              </a:rPr>
              <a:t>Specific focus and scope: What does the policy cover? Which systems, data, facilities, and personnel are in scope? Scope boundaries matter — if the policy doesn't cover a system, nobody is responsible for securing it.</a:t>
            </a:r>
          </a:p>
          <a:p>
            <a:pPr lvl="0"/>
            <a:r>
              <a:rPr lang="en-US" sz="1800" kern="1200" dirty="0">
                <a:solidFill>
                  <a:schemeClr val="tx1"/>
                </a:solidFill>
                <a:effectLst/>
                <a:latin typeface="+mn-lt"/>
                <a:ea typeface="+mn-ea"/>
                <a:cs typeface="+mn-cs"/>
              </a:rPr>
              <a:t>Compliance and responsibilities: Who is responsible for what? The CISO owns the program, but business line managers own the data their lines generate. Accountability must be specific.</a:t>
            </a:r>
          </a:p>
          <a:p>
            <a:pPr lvl="0"/>
            <a:r>
              <a:rPr lang="en-US" sz="1800" kern="1200" dirty="0">
                <a:solidFill>
                  <a:schemeClr val="tx1"/>
                </a:solidFill>
                <a:effectLst/>
                <a:latin typeface="+mn-lt"/>
                <a:ea typeface="+mn-ea"/>
                <a:cs typeface="+mn-cs"/>
              </a:rPr>
              <a:t>Consequences for non-compliance: Ranging from coaching for minor violations to termination and legal action for serious or repeated violations.</a:t>
            </a:r>
          </a:p>
          <a:p>
            <a:pPr lvl="0"/>
            <a:r>
              <a:rPr lang="en-US" sz="1800" kern="1200" dirty="0">
                <a:solidFill>
                  <a:schemeClr val="tx1"/>
                </a:solidFill>
                <a:effectLst/>
                <a:latin typeface="+mn-lt"/>
                <a:ea typeface="+mn-ea"/>
                <a:cs typeface="+mn-cs"/>
              </a:rPr>
              <a:t>Communication and update cycle: How is the policy communicated to employees? How often is it reviewed? Who approves changes?</a:t>
            </a:r>
          </a:p>
          <a:p>
            <a:r>
              <a:rPr lang="en-US" sz="1800" i="1" kern="1200" dirty="0">
                <a:solidFill>
                  <a:schemeClr val="tx1"/>
                </a:solidFill>
                <a:effectLst/>
                <a:latin typeface="+mn-lt"/>
                <a:ea typeface="+mn-ea"/>
                <a:cs typeface="+mn-cs"/>
              </a:rPr>
              <a:t>💡 For examiners: When asking to see a bank's information security policy, you should receive a concise, board-approved document with these elements. If the bank produces a thick technical manual, ask specifically for the program policy — the high-level governance document. They should be different documents.</a:t>
            </a:r>
            <a:endParaRPr lang="en-US" sz="18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89</a:t>
            </a:fld>
            <a:endParaRPr lang="en-US" sz="1300"/>
          </a:p>
        </p:txBody>
      </p:sp>
    </p:spTree>
    <p:extLst>
      <p:ext uri="{BB962C8B-B14F-4D97-AF65-F5344CB8AC3E}">
        <p14:creationId xmlns:p14="http://schemas.microsoft.com/office/powerpoint/2010/main" val="1533236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Customer WIFI</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One level below the program policy — addresses specific risk areas or technology categories:</a:t>
            </a:r>
          </a:p>
          <a:p>
            <a:pPr lvl="0"/>
            <a:r>
              <a:rPr lang="en-US" sz="1800" kern="1200" dirty="0">
                <a:solidFill>
                  <a:schemeClr val="tx1"/>
                </a:solidFill>
                <a:effectLst/>
                <a:latin typeface="+mn-lt"/>
                <a:ea typeface="+mn-ea"/>
                <a:cs typeface="+mn-cs"/>
              </a:rPr>
              <a:t>Common issue-specific policies: Internet use, remote access, email, software installation, mobile devices, social media, cloud storage, password management, incident reporting.</a:t>
            </a:r>
          </a:p>
          <a:p>
            <a:pPr lvl="0"/>
            <a:r>
              <a:rPr lang="en-US" sz="1800" kern="1200" dirty="0">
                <a:solidFill>
                  <a:schemeClr val="tx1"/>
                </a:solidFill>
                <a:effectLst/>
                <a:latin typeface="+mn-lt"/>
                <a:ea typeface="+mn-ea"/>
                <a:cs typeface="+mn-cs"/>
              </a:rPr>
              <a:t>Internet access policy: What sites can employees access from bank systems? How is access monitored? What happens when violations are detected?</a:t>
            </a:r>
          </a:p>
          <a:p>
            <a:pPr lvl="0"/>
            <a:r>
              <a:rPr lang="en-US" sz="1800" kern="1200" dirty="0">
                <a:solidFill>
                  <a:schemeClr val="tx1"/>
                </a:solidFill>
                <a:effectLst/>
                <a:latin typeface="+mn-lt"/>
                <a:ea typeface="+mn-ea"/>
                <a:cs typeface="+mn-cs"/>
              </a:rPr>
              <a:t>Remote access policy: Who can work remotely? What devices are approved? Is VPN required? How are remote sessions terminated when an employee leaves?</a:t>
            </a:r>
          </a:p>
          <a:p>
            <a:pPr lvl="0"/>
            <a:r>
              <a:rPr lang="en-US" sz="1800" kern="1200" dirty="0">
                <a:solidFill>
                  <a:schemeClr val="tx1"/>
                </a:solidFill>
                <a:effectLst/>
                <a:latin typeface="+mn-lt"/>
                <a:ea typeface="+mn-ea"/>
                <a:cs typeface="+mn-cs"/>
              </a:rPr>
              <a:t>Software installation policy: Can employees install personal software on bank systems? How is unauthorized software detected and removed? This directly addresses shadow IT.</a:t>
            </a:r>
          </a:p>
          <a:p>
            <a:r>
              <a:rPr lang="en-US" sz="1800" kern="1200" dirty="0">
                <a:solidFill>
                  <a:schemeClr val="tx1"/>
                </a:solidFill>
                <a:effectLst/>
                <a:latin typeface="+mn-lt"/>
                <a:ea typeface="+mn-ea"/>
                <a:cs typeface="+mn-cs"/>
              </a:rPr>
              <a:t>Each issue-specific policy should address: the issue definition, the organization's position, who it applies to, roles and responsibilities, consequences for non-compliance, and where to get more information.</a:t>
            </a:r>
          </a:p>
          <a:p>
            <a:r>
              <a:rPr lang="en-US" sz="1800" i="1" kern="1200" dirty="0">
                <a:solidFill>
                  <a:schemeClr val="tx1"/>
                </a:solidFill>
                <a:effectLst/>
                <a:latin typeface="+mn-lt"/>
                <a:ea typeface="+mn-ea"/>
                <a:cs typeface="+mn-cs"/>
              </a:rPr>
              <a:t>💡 A common examination finding: banks that have a program policy but lack issue-specific policies for critical areas like remote access or mobile devices. The program policy says 'we will secure remote access' but there's no specific guidance on how. Standards and procedures can't fill this gap without an issue-specific policy to reference.</a:t>
            </a: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90</a:t>
            </a:fld>
            <a:endParaRPr lang="en-US"/>
          </a:p>
        </p:txBody>
      </p:sp>
    </p:spTree>
    <p:extLst>
      <p:ext uri="{BB962C8B-B14F-4D97-AF65-F5344CB8AC3E}">
        <p14:creationId xmlns:p14="http://schemas.microsoft.com/office/powerpoint/2010/main" val="31086584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ATM, </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most granular policy level — addresses security requirements for specific systems:</a:t>
            </a:r>
          </a:p>
          <a:p>
            <a:pPr lvl="0"/>
            <a:r>
              <a:rPr lang="en-US" sz="1800" kern="1200" dirty="0">
                <a:solidFill>
                  <a:schemeClr val="tx1"/>
                </a:solidFill>
                <a:effectLst/>
                <a:latin typeface="+mn-lt"/>
                <a:ea typeface="+mn-ea"/>
                <a:cs typeface="+mn-cs"/>
              </a:rPr>
              <a:t>Examples: Core banking system security policy, ATM network security policy, online banking platform security policy.</a:t>
            </a:r>
          </a:p>
          <a:p>
            <a:pPr lvl="0"/>
            <a:r>
              <a:rPr lang="en-US" sz="1800" kern="1200" dirty="0">
                <a:solidFill>
                  <a:schemeClr val="tx1"/>
                </a:solidFill>
                <a:effectLst/>
                <a:latin typeface="+mn-lt"/>
                <a:ea typeface="+mn-ea"/>
                <a:cs typeface="+mn-cs"/>
              </a:rPr>
              <a:t>System-specific policies answer: What are the security objectives for this system? Who is authorized to use it? What changes can be made and under what conditions? Who authorizes changes?</a:t>
            </a:r>
          </a:p>
          <a:p>
            <a:pPr lvl="0"/>
            <a:r>
              <a:rPr lang="en-US" sz="1800" kern="1200" dirty="0">
                <a:solidFill>
                  <a:schemeClr val="tx1"/>
                </a:solidFill>
                <a:effectLst/>
                <a:latin typeface="+mn-lt"/>
                <a:ea typeface="+mn-ea"/>
                <a:cs typeface="+mn-cs"/>
              </a:rPr>
              <a:t>SCAP (Specific, Clear, Achievable, Practical): These four characteristics ensure system policies are actually implementable. Vague requirements ('systems must be secure') are unenforceable.</a:t>
            </a:r>
          </a:p>
          <a:p>
            <a:pPr lvl="0"/>
            <a:r>
              <a:rPr lang="en-US" sz="1800" kern="1200" dirty="0">
                <a:solidFill>
                  <a:schemeClr val="tx1"/>
                </a:solidFill>
                <a:effectLst/>
                <a:latin typeface="+mn-lt"/>
                <a:ea typeface="+mn-ea"/>
                <a:cs typeface="+mn-cs"/>
              </a:rPr>
              <a:t>Operations security: The change management component. What may be changed on this system? Under what authorization? Who approves? This is the policy foundation for change management controls.</a:t>
            </a:r>
          </a:p>
          <a:p>
            <a:r>
              <a:rPr lang="en-US" sz="1800" i="1" kern="1200" dirty="0">
                <a:solidFill>
                  <a:schemeClr val="tx1"/>
                </a:solidFill>
                <a:effectLst/>
                <a:latin typeface="+mn-lt"/>
                <a:ea typeface="+mn-ea"/>
                <a:cs typeface="+mn-cs"/>
              </a:rPr>
              <a:t>💡 For examiners: System-specific policies are where you find evidence of whether banks have thought carefully about their critical systems. A bank with a detailed, current system-specific policy for its core banking system </a:t>
            </a:r>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91</a:t>
            </a:fld>
            <a:endParaRPr lang="en-US"/>
          </a:p>
        </p:txBody>
      </p:sp>
    </p:spTree>
    <p:extLst>
      <p:ext uri="{BB962C8B-B14F-4D97-AF65-F5344CB8AC3E}">
        <p14:creationId xmlns:p14="http://schemas.microsoft.com/office/powerpoint/2010/main" val="3233889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9" name="Rectangle 3"/>
          <p:cNvSpPr>
            <a:spLocks noGrp="1" noChangeArrowheads="1"/>
          </p:cNvSpPr>
          <p:nvPr>
            <p:ph type="body" idx="1"/>
          </p:nvPr>
        </p:nvSpPr>
        <p:spPr/>
        <p:txBody>
          <a:bodyPr>
            <a:normAutofit fontScale="85000" lnSpcReduction="10000"/>
          </a:bodyPr>
          <a:lstStyle/>
          <a:p>
            <a:r>
              <a:rPr lang="en-US" sz="1800" kern="1200" dirty="0">
                <a:solidFill>
                  <a:schemeClr val="tx1"/>
                </a:solidFill>
                <a:effectLst/>
                <a:latin typeface="+mn-lt"/>
                <a:ea typeface="+mn-ea"/>
                <a:cs typeface="+mn-cs"/>
              </a:rPr>
              <a:t>Standards translate policy into specific, measurable requirements:</a:t>
            </a:r>
          </a:p>
          <a:p>
            <a:pPr lvl="0"/>
            <a:r>
              <a:rPr lang="en-US" sz="1800" kern="1200" dirty="0">
                <a:solidFill>
                  <a:schemeClr val="tx1"/>
                </a:solidFill>
                <a:effectLst/>
                <a:latin typeface="+mn-lt"/>
                <a:ea typeface="+mn-ea"/>
                <a:cs typeface="+mn-cs"/>
              </a:rPr>
              <a:t>Content validity measured against security policy: Every standard should trace back to a policy requirement. If a standard can't be connected to a policy, ask why it exists. If a policy requirement has no implementing standard, it's not actually being implemented.</a:t>
            </a:r>
          </a:p>
          <a:p>
            <a:pPr lvl="0"/>
            <a:r>
              <a:rPr lang="en-US" sz="1800" kern="1200" dirty="0">
                <a:solidFill>
                  <a:schemeClr val="tx1"/>
                </a:solidFill>
                <a:effectLst/>
                <a:latin typeface="+mn-lt"/>
                <a:ea typeface="+mn-ea"/>
                <a:cs typeface="+mn-cs"/>
              </a:rPr>
              <a:t>Quantify the risk: Standards should be risk-informed. The standard for encrypting customer PII is stricter than the standard for encrypting internal meeting notes — because the risk of exposure differs.</a:t>
            </a:r>
          </a:p>
          <a:p>
            <a:pPr lvl="0"/>
            <a:r>
              <a:rPr lang="en-US" sz="1800" kern="1200" dirty="0">
                <a:solidFill>
                  <a:schemeClr val="tx1"/>
                </a:solidFill>
                <a:effectLst/>
                <a:latin typeface="+mn-lt"/>
                <a:ea typeface="+mn-ea"/>
                <a:cs typeface="+mn-cs"/>
              </a:rPr>
              <a:t>Consequence of non-compliance: Standards should specify what happens when they're not met — not just that something is required, but what the remediation path is.</a:t>
            </a:r>
          </a:p>
          <a:p>
            <a:r>
              <a:rPr lang="en-US" sz="1800" kern="1200" dirty="0">
                <a:solidFill>
                  <a:schemeClr val="tx1"/>
                </a:solidFill>
                <a:effectLst/>
                <a:latin typeface="+mn-lt"/>
                <a:ea typeface="+mn-ea"/>
                <a:cs typeface="+mn-cs"/>
              </a:rPr>
              <a:t>Example from the slide: Remote access standard requires IPSec VPN for employees and partners, defines appropriate use, requires log monitoring, and specifies enforcement. That's a standard — specific, measurable, enforceable.</a:t>
            </a:r>
          </a:p>
          <a:p>
            <a:endParaRPr lang="en-US" dirty="0"/>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2A90D2AC-7FA7-442F-90AC-443B0F48311A}"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1323460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come from NIST, CIS, FFIEC, ISO, PCI DSS, CSA (Cloud Security Alliance) are all sources.</a:t>
            </a:r>
          </a:p>
          <a:p>
            <a:endParaRPr lang="en-US" dirty="0"/>
          </a:p>
          <a:p>
            <a:r>
              <a:rPr lang="en-US" dirty="0"/>
              <a:t>Many community banks don't go to primary sources at all — they use templates from their core banking vendor, their state banking association, or firms like SBS Cybersecurity or SHAZAM that sell turnkey policy and standards packages. This is pragmatic but has a meaningful risk: template standards that haven't been customized to the bank's actual environment can create a false sense of compliance. An examiner who sees a perfectly formatted standards document should ask "walk me through how this standard actually applies to your systems" — a bank that can't answer has bought compliance theater.</a:t>
            </a:r>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93</a:t>
            </a:fld>
            <a:endParaRPr lang="en-US" sz="1300"/>
          </a:p>
        </p:txBody>
      </p:sp>
    </p:spTree>
    <p:extLst>
      <p:ext uri="{BB962C8B-B14F-4D97-AF65-F5344CB8AC3E}">
        <p14:creationId xmlns:p14="http://schemas.microsoft.com/office/powerpoint/2010/main" val="23833415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F899B002-7823-4C99-B4E0-343AAEC0D02D}"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94</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2432003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endParaRPr lang="en-US" sz="1300"/>
          </a:p>
          <a:p>
            <a:fld id="{9079377F-F044-4080-B5FB-76E7921E6C9F}"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95</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2442027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3"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AED62D04-B3BB-4286-A1DB-F7F6C43C0FDD}"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96</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7600372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1"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65AFE7CA-3CB8-471D-BB1E-026218F2AC3A}"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1413808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9"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156B7FD8-73F1-4135-9FB3-CDF1C6650D2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98</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64281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10</a:t>
            </a:fld>
            <a:endParaRPr lang="en-US" sz="1300"/>
          </a:p>
        </p:txBody>
      </p:sp>
    </p:spTree>
    <p:extLst>
      <p:ext uri="{BB962C8B-B14F-4D97-AF65-F5344CB8AC3E}">
        <p14:creationId xmlns:p14="http://schemas.microsoft.com/office/powerpoint/2010/main" val="28487656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EA7EAA43-7DA6-4ED0-A87F-C03EACBD862E}"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99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4307005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9155" name="Rectangle 3"/>
          <p:cNvSpPr>
            <a:spLocks noGrp="1" noChangeArrowheads="1"/>
          </p:cNvSpPr>
          <p:nvPr>
            <p:ph type="body" idx="1"/>
          </p:nvPr>
        </p:nvSpPr>
        <p:spPr/>
        <p:txBody>
          <a:bodyPr>
            <a:normAutofit/>
          </a:bodyPr>
          <a:lstStyle/>
          <a:p>
            <a:endParaRPr lang="en-US"/>
          </a:p>
        </p:txBody>
      </p:sp>
      <p:sp>
        <p:nvSpPr>
          <p:cNvPr id="8" name="Slide Image Placeholder 7"/>
          <p:cNvSpPr>
            <a:spLocks noGrp="1" noRot="1" noChangeAspect="1"/>
          </p:cNvSpPr>
          <p:nvPr>
            <p:ph type="sldImg"/>
          </p:nvPr>
        </p:nvSpPr>
        <p:spPr>
          <a:xfrm>
            <a:off x="2152650" y="328613"/>
            <a:ext cx="5635625" cy="3170237"/>
          </a:xfrm>
        </p:spPr>
      </p:sp>
      <p:sp>
        <p:nvSpPr>
          <p:cNvPr id="2" name="Date Placeholder 1"/>
          <p:cNvSpPr>
            <a:spLocks noGrp="1"/>
          </p:cNvSpPr>
          <p:nvPr>
            <p:ph type="dt" idx="10"/>
          </p:nvPr>
        </p:nvSpPr>
        <p:spPr/>
        <p:txBody>
          <a:bodyPr/>
          <a:lstStyle/>
          <a:p>
            <a:endParaRPr lang="en-US" sz="1300"/>
          </a:p>
          <a:p>
            <a:fld id="{06B692E8-A444-47FC-8DAA-F9CC6C8581E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100</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39740998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BEEBF3BA-A25E-4A4F-B113-89E13C95761B}"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101</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2614812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8CDE61C4-152F-4C7B-BAC8-130F4B6E254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102</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2654590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pPr defTabSz="950432">
              <a:defRPr/>
            </a:pPr>
            <a:endParaRPr lang="en-US"/>
          </a:p>
        </p:txBody>
      </p:sp>
      <p:sp>
        <p:nvSpPr>
          <p:cNvPr id="2" name="Date Placeholder 1"/>
          <p:cNvSpPr>
            <a:spLocks noGrp="1"/>
          </p:cNvSpPr>
          <p:nvPr>
            <p:ph type="dt" idx="10"/>
          </p:nvPr>
        </p:nvSpPr>
        <p:spPr/>
        <p:txBody>
          <a:bodyPr/>
          <a:lstStyle/>
          <a:p>
            <a:endParaRPr lang="en-US" sz="1300"/>
          </a:p>
          <a:p>
            <a:fld id="{F75D0EAE-C162-4419-B7EC-952045EC626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103</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6322077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28613"/>
            <a:ext cx="5635625" cy="3170237"/>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sz="1300"/>
          </a:p>
          <a:p>
            <a:fld id="{9A8E3CAE-F337-4BCD-98EB-2D60D4FDD537}" type="datetime1">
              <a:rPr lang="en-US" smtClean="0"/>
              <a:t>6/4/26</a:t>
            </a:fld>
            <a:endParaRPr lang="en-US" sz="1300"/>
          </a:p>
        </p:txBody>
      </p:sp>
      <p:sp>
        <p:nvSpPr>
          <p:cNvPr id="5" name="Slide Number Placeholder 4"/>
          <p:cNvSpPr>
            <a:spLocks noGrp="1"/>
          </p:cNvSpPr>
          <p:nvPr>
            <p:ph type="sldNum" sz="quarter" idx="11"/>
          </p:nvPr>
        </p:nvSpPr>
        <p:spPr/>
        <p:txBody>
          <a:bodyPr/>
          <a:lstStyle/>
          <a:p>
            <a:fld id="{A2D9B7C9-1F58-4F07-8711-AA0F3022BC7D}" type="slidenum">
              <a:rPr lang="en-US" smtClean="0"/>
              <a:pPr/>
              <a:t>104</a:t>
            </a:fld>
            <a:endParaRPr lang="en-US" sz="1300"/>
          </a:p>
        </p:txBody>
      </p:sp>
      <p:sp>
        <p:nvSpPr>
          <p:cNvPr id="6" name="Header Placeholder 5"/>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8703062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106</a:t>
            </a:fld>
            <a:endParaRPr lang="en-US" sz="1300"/>
          </a:p>
        </p:txBody>
      </p:sp>
    </p:spTree>
    <p:extLst>
      <p:ext uri="{BB962C8B-B14F-4D97-AF65-F5344CB8AC3E}">
        <p14:creationId xmlns:p14="http://schemas.microsoft.com/office/powerpoint/2010/main" val="18474087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a:xfrm>
            <a:off x="2152650" y="328613"/>
            <a:ext cx="5635625" cy="3170237"/>
          </a:xfrm>
        </p:spPr>
      </p:sp>
      <p:sp>
        <p:nvSpPr>
          <p:cNvPr id="1878019" name="Rectangle 3"/>
          <p:cNvSpPr>
            <a:spLocks noGrp="1" noChangeArrowheads="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54A77F30-AEDF-4D6A-B70F-55F52750C85C}"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107</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909971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Introduction to Security</a:t>
            </a:r>
          </a:p>
        </p:txBody>
      </p:sp>
      <p:sp>
        <p:nvSpPr>
          <p:cNvPr id="5" name="Date Placeholder 4"/>
          <p:cNvSpPr>
            <a:spLocks noGrp="1"/>
          </p:cNvSpPr>
          <p:nvPr>
            <p:ph type="dt" idx="1"/>
          </p:nvPr>
        </p:nvSpPr>
        <p:spPr/>
        <p:txBody>
          <a:bodyPr/>
          <a:lstStyle/>
          <a:p>
            <a:endParaRPr lang="en-US" sz="1300"/>
          </a:p>
          <a:p>
            <a:fld id="{C564C4D0-D5D0-448C-8034-21C1ECF56A5D}" type="datetime1">
              <a:rPr lang="en-US" smtClean="0"/>
              <a:t>6/4/26</a:t>
            </a:fld>
            <a:endParaRPr lang="en-US" sz="1300"/>
          </a:p>
        </p:txBody>
      </p:sp>
      <p:sp>
        <p:nvSpPr>
          <p:cNvPr id="6" name="Slide Number Placeholder 5"/>
          <p:cNvSpPr>
            <a:spLocks noGrp="1"/>
          </p:cNvSpPr>
          <p:nvPr>
            <p:ph type="sldNum" sz="quarter" idx="5"/>
          </p:nvPr>
        </p:nvSpPr>
        <p:spPr/>
        <p:txBody>
          <a:bodyPr/>
          <a:lstStyle/>
          <a:p>
            <a:fld id="{A2D9B7C9-1F58-4F07-8711-AA0F3022BC7D}" type="slidenum">
              <a:rPr lang="en-US" smtClean="0"/>
              <a:pPr/>
              <a:t>108</a:t>
            </a:fld>
            <a:endParaRPr lang="en-US" sz="1300"/>
          </a:p>
        </p:txBody>
      </p:sp>
    </p:spTree>
    <p:extLst>
      <p:ext uri="{BB962C8B-B14F-4D97-AF65-F5344CB8AC3E}">
        <p14:creationId xmlns:p14="http://schemas.microsoft.com/office/powerpoint/2010/main" val="40418561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a:xfrm>
            <a:off x="2152650" y="328613"/>
            <a:ext cx="5635625" cy="3170237"/>
          </a:xfrm>
        </p:spPr>
      </p:sp>
      <p:sp>
        <p:nvSpPr>
          <p:cNvPr id="8" name="Notes Placeholder 7"/>
          <p:cNvSpPr>
            <a:spLocks noGrp="1"/>
          </p:cNvSpPr>
          <p:nvPr>
            <p:ph type="body" idx="1"/>
          </p:nvPr>
        </p:nvSpPr>
        <p:spPr/>
        <p:txBody>
          <a:bodyPr>
            <a:normAutofit/>
          </a:bodyPr>
          <a:lstStyle/>
          <a:p>
            <a:endParaRPr lang="en-US"/>
          </a:p>
        </p:txBody>
      </p:sp>
      <p:sp>
        <p:nvSpPr>
          <p:cNvPr id="2" name="Date Placeholder 1"/>
          <p:cNvSpPr>
            <a:spLocks noGrp="1"/>
          </p:cNvSpPr>
          <p:nvPr>
            <p:ph type="dt" idx="10"/>
          </p:nvPr>
        </p:nvSpPr>
        <p:spPr/>
        <p:txBody>
          <a:bodyPr/>
          <a:lstStyle/>
          <a:p>
            <a:endParaRPr lang="en-US" sz="1300"/>
          </a:p>
          <a:p>
            <a:fld id="{65484BA0-B2AF-4FB3-9406-2D175B88D6F9}" type="datetime1">
              <a:rPr lang="en-US" smtClean="0"/>
              <a:t>6/4/26</a:t>
            </a:fld>
            <a:endParaRPr lang="en-US" sz="1300"/>
          </a:p>
        </p:txBody>
      </p:sp>
      <p:sp>
        <p:nvSpPr>
          <p:cNvPr id="3" name="Slide Number Placeholder 2"/>
          <p:cNvSpPr>
            <a:spLocks noGrp="1"/>
          </p:cNvSpPr>
          <p:nvPr>
            <p:ph type="sldNum" sz="quarter" idx="11"/>
          </p:nvPr>
        </p:nvSpPr>
        <p:spPr/>
        <p:txBody>
          <a:bodyPr/>
          <a:lstStyle/>
          <a:p>
            <a:fld id="{A2D9B7C9-1F58-4F07-8711-AA0F3022BC7D}" type="slidenum">
              <a:rPr lang="en-US" smtClean="0"/>
              <a:pPr/>
              <a:t>109</a:t>
            </a:fld>
            <a:endParaRPr lang="en-US" sz="1300"/>
          </a:p>
        </p:txBody>
      </p:sp>
      <p:sp>
        <p:nvSpPr>
          <p:cNvPr id="4" name="Header Placeholder 3"/>
          <p:cNvSpPr>
            <a:spLocks noGrp="1"/>
          </p:cNvSpPr>
          <p:nvPr>
            <p:ph type="hdr" sz="quarter" idx="12"/>
          </p:nvPr>
        </p:nvSpPr>
        <p:spPr/>
        <p:txBody>
          <a:bodyPr/>
          <a:lstStyle/>
          <a:p>
            <a:r>
              <a:rPr lang="en-US"/>
              <a:t>Introduction to Security</a:t>
            </a:r>
          </a:p>
        </p:txBody>
      </p:sp>
    </p:spTree>
    <p:extLst>
      <p:ext uri="{BB962C8B-B14F-4D97-AF65-F5344CB8AC3E}">
        <p14:creationId xmlns:p14="http://schemas.microsoft.com/office/powerpoint/2010/main" val="4132304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5944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882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55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4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0"/>
            <a:ext cx="18288000" cy="10287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a:p>
        </p:txBody>
      </p:sp>
    </p:spTree>
    <p:extLst>
      <p:ext uri="{BB962C8B-B14F-4D97-AF65-F5344CB8AC3E}">
        <p14:creationId xmlns:p14="http://schemas.microsoft.com/office/powerpoint/2010/main" val="256162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4478000" cy="1028700"/>
          </a:xfrm>
        </p:spPr>
        <p:txBody>
          <a:bodyPr/>
          <a:lstStyle/>
          <a:p>
            <a:r>
              <a:rPr lang="en-US"/>
              <a:t>Click to edit Master title style</a:t>
            </a:r>
          </a:p>
        </p:txBody>
      </p:sp>
      <p:sp>
        <p:nvSpPr>
          <p:cNvPr id="3" name="Table Placeholder 2"/>
          <p:cNvSpPr>
            <a:spLocks noGrp="1"/>
          </p:cNvSpPr>
          <p:nvPr>
            <p:ph type="tbl" idx="1"/>
          </p:nvPr>
        </p:nvSpPr>
        <p:spPr>
          <a:xfrm>
            <a:off x="457202" y="2171700"/>
            <a:ext cx="17011650" cy="7658100"/>
          </a:xfrm>
        </p:spPr>
        <p:txBody>
          <a:bodyPr/>
          <a:lstStyle/>
          <a:p>
            <a:r>
              <a:rPr lang="en-US"/>
              <a:t>Click icon to add table</a:t>
            </a:r>
          </a:p>
        </p:txBody>
      </p:sp>
      <p:sp>
        <p:nvSpPr>
          <p:cNvPr id="4" name="Slide Number Placeholder 3"/>
          <p:cNvSpPr>
            <a:spLocks noGrp="1"/>
          </p:cNvSpPr>
          <p:nvPr>
            <p:ph type="sldNum" sz="quarter" idx="10"/>
          </p:nvPr>
        </p:nvSpPr>
        <p:spPr>
          <a:xfrm>
            <a:off x="25400" y="9829800"/>
            <a:ext cx="1498601" cy="600075"/>
          </a:xfrm>
        </p:spPr>
        <p:txBody>
          <a:bodyPr/>
          <a:lstStyle>
            <a:lvl1pPr>
              <a:defRPr/>
            </a:lvl1pPr>
          </a:lstStyle>
          <a:p>
            <a:fld id="{F3DBB2C8-7501-47ED-BE63-6A2BF2C0A9CF}" type="slidenum">
              <a:rPr lang="en-US" smtClean="0"/>
              <a:pPr/>
              <a:t>‹#›</a:t>
            </a:fld>
            <a:endParaRPr lang="en-US"/>
          </a:p>
        </p:txBody>
      </p:sp>
      <p:grpSp>
        <p:nvGrpSpPr>
          <p:cNvPr id="5" name="Group 4">
            <a:extLst>
              <a:ext uri="{FF2B5EF4-FFF2-40B4-BE49-F238E27FC236}">
                <a16:creationId xmlns:a16="http://schemas.microsoft.com/office/drawing/2014/main" id="{C3E21666-214D-4E25-A102-11D19EC94679}"/>
              </a:ext>
            </a:extLst>
          </p:cNvPr>
          <p:cNvGrpSpPr/>
          <p:nvPr userDrawn="1"/>
        </p:nvGrpSpPr>
        <p:grpSpPr>
          <a:xfrm>
            <a:off x="15627536" y="898857"/>
            <a:ext cx="2247990" cy="1615743"/>
            <a:chOff x="3784600" y="1952781"/>
            <a:chExt cx="2438400" cy="1752599"/>
          </a:xfrm>
        </p:grpSpPr>
        <p:sp>
          <p:nvSpPr>
            <p:cNvPr id="6" name="Rectangle 5">
              <a:extLst>
                <a:ext uri="{FF2B5EF4-FFF2-40B4-BE49-F238E27FC236}">
                  <a16:creationId xmlns:a16="http://schemas.microsoft.com/office/drawing/2014/main" id="{73A0D361-D363-4FCF-A26A-54C18695E0FC}"/>
                </a:ext>
              </a:extLst>
            </p:cNvPr>
            <p:cNvSpPr/>
            <p:nvPr/>
          </p:nvSpPr>
          <p:spPr bwMode="auto">
            <a:xfrm>
              <a:off x="3784600" y="1952781"/>
              <a:ext cx="2438400" cy="1752599"/>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1540670" rtl="0" eaLnBrk="1" fontAlgn="base" latinLnBrk="0" hangingPunct="1">
                <a:lnSpc>
                  <a:spcPct val="85000"/>
                </a:lnSpc>
                <a:spcBef>
                  <a:spcPct val="0"/>
                </a:spcBef>
                <a:spcAft>
                  <a:spcPct val="0"/>
                </a:spcAft>
                <a:buClrTx/>
                <a:buSzTx/>
                <a:buFontTx/>
                <a:buNone/>
                <a:tabLst/>
              </a:pPr>
              <a:endParaRPr kumimoji="0" lang="en-US" sz="3300" b="1" i="0" u="none" strike="noStrike" cap="none" normalizeH="0" baseline="0">
                <a:ln>
                  <a:noFill/>
                </a:ln>
                <a:solidFill>
                  <a:schemeClr val="tx1"/>
                </a:solidFill>
                <a:effectLst/>
                <a:latin typeface="Arial Narrow" pitchFamily="34" charset="0"/>
              </a:endParaRPr>
            </a:p>
          </p:txBody>
        </p:sp>
        <p:pic>
          <p:nvPicPr>
            <p:cNvPr id="7" name="Picture 6">
              <a:extLst>
                <a:ext uri="{FF2B5EF4-FFF2-40B4-BE49-F238E27FC236}">
                  <a16:creationId xmlns:a16="http://schemas.microsoft.com/office/drawing/2014/main" id="{032E5305-A099-403C-8A8F-EDA0AF4EC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8777" y="2093624"/>
              <a:ext cx="1799629" cy="1270578"/>
            </a:xfrm>
            <a:prstGeom prst="rect">
              <a:avLst/>
            </a:prstGeom>
          </p:spPr>
        </p:pic>
      </p:grpSp>
    </p:spTree>
    <p:extLst>
      <p:ext uri="{BB962C8B-B14F-4D97-AF65-F5344CB8AC3E}">
        <p14:creationId xmlns:p14="http://schemas.microsoft.com/office/powerpoint/2010/main" val="54545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94D4-3A07-4F1A-882C-C717883D954E}"/>
              </a:ext>
            </a:extLst>
          </p:cNvPr>
          <p:cNvSpPr>
            <a:spLocks noGrp="1"/>
          </p:cNvSpPr>
          <p:nvPr>
            <p:ph type="title" hasCustomPrompt="1"/>
          </p:nvPr>
        </p:nvSpPr>
        <p:spPr>
          <a:xfrm>
            <a:off x="644233" y="1028700"/>
            <a:ext cx="16957970" cy="1234440"/>
          </a:xfrm>
        </p:spPr>
        <p:txBody>
          <a:bodyPr/>
          <a:lstStyle>
            <a:lvl1pPr>
              <a:defRPr/>
            </a:lvl1pPr>
          </a:lstStyle>
          <a:p>
            <a:r>
              <a:rPr lang="en-US"/>
              <a:t>Slide title, 32pt </a:t>
            </a:r>
            <a:r>
              <a:rPr lang="en-GB"/>
              <a:t>Regular</a:t>
            </a:r>
            <a:endParaRPr lang="en-US"/>
          </a:p>
        </p:txBody>
      </p:sp>
      <p:sp>
        <p:nvSpPr>
          <p:cNvPr id="3" name="Content Placeholder 2">
            <a:extLst>
              <a:ext uri="{FF2B5EF4-FFF2-40B4-BE49-F238E27FC236}">
                <a16:creationId xmlns:a16="http://schemas.microsoft.com/office/drawing/2014/main" id="{4A3FEAB6-B0ED-45C1-BC37-9D92F6B30BE6}"/>
              </a:ext>
            </a:extLst>
          </p:cNvPr>
          <p:cNvSpPr>
            <a:spLocks noGrp="1"/>
          </p:cNvSpPr>
          <p:nvPr>
            <p:ph sz="half" idx="1" hasCustomPrompt="1"/>
          </p:nvPr>
        </p:nvSpPr>
        <p:spPr>
          <a:xfrm>
            <a:off x="667811" y="2468880"/>
            <a:ext cx="8229600" cy="6995160"/>
          </a:xfrm>
        </p:spPr>
        <p:txBody>
          <a:bodyPr/>
          <a:lstStyle>
            <a:lvl1pPr>
              <a:defRPr/>
            </a:lvl1pPr>
          </a:lstStyle>
          <a:p>
            <a:pPr lvl="0"/>
            <a:r>
              <a:rPr lang="en-US"/>
              <a:t>First level, 20pt Regular</a:t>
            </a:r>
          </a:p>
          <a:p>
            <a:pPr lvl="1"/>
            <a:r>
              <a:rPr lang="en-US"/>
              <a:t>Second level, 18pt</a:t>
            </a:r>
          </a:p>
          <a:p>
            <a:pPr lvl="2"/>
            <a:r>
              <a:rPr lang="en-US"/>
              <a:t>Third level, 16pt</a:t>
            </a:r>
          </a:p>
          <a:p>
            <a:pPr lvl="3"/>
            <a:r>
              <a:rPr lang="en-US"/>
              <a:t>Fourth level, 14pt</a:t>
            </a:r>
          </a:p>
          <a:p>
            <a:pPr lvl="4"/>
            <a:r>
              <a:rPr lang="en-US"/>
              <a:t>Fifth level, 12pt Bold, use for captions</a:t>
            </a:r>
          </a:p>
        </p:txBody>
      </p:sp>
      <p:sp>
        <p:nvSpPr>
          <p:cNvPr id="4" name="Content Placeholder 3">
            <a:extLst>
              <a:ext uri="{FF2B5EF4-FFF2-40B4-BE49-F238E27FC236}">
                <a16:creationId xmlns:a16="http://schemas.microsoft.com/office/drawing/2014/main" id="{1582D711-78AA-40DF-9ED8-0A7123D2D990}"/>
              </a:ext>
            </a:extLst>
          </p:cNvPr>
          <p:cNvSpPr>
            <a:spLocks noGrp="1"/>
          </p:cNvSpPr>
          <p:nvPr>
            <p:ph sz="half" idx="2" hasCustomPrompt="1"/>
          </p:nvPr>
        </p:nvSpPr>
        <p:spPr>
          <a:xfrm>
            <a:off x="9368025" y="2468880"/>
            <a:ext cx="8229600" cy="6995160"/>
          </a:xfrm>
        </p:spPr>
        <p:txBody>
          <a:bodyPr/>
          <a:lstStyle>
            <a:lvl1pPr>
              <a:defRPr/>
            </a:lvl1pPr>
          </a:lstStyle>
          <a:p>
            <a:pPr lvl="0"/>
            <a:r>
              <a:rPr lang="en-US"/>
              <a:t>First level, 20pt Regular</a:t>
            </a:r>
          </a:p>
          <a:p>
            <a:pPr lvl="1"/>
            <a:r>
              <a:rPr lang="en-US"/>
              <a:t>Second level, 18pt</a:t>
            </a:r>
          </a:p>
          <a:p>
            <a:pPr lvl="2"/>
            <a:r>
              <a:rPr lang="en-US"/>
              <a:t>Third level, 16pt</a:t>
            </a:r>
          </a:p>
          <a:p>
            <a:pPr lvl="3"/>
            <a:r>
              <a:rPr lang="en-US"/>
              <a:t>Fourth level, 14pt</a:t>
            </a:r>
          </a:p>
          <a:p>
            <a:pPr lvl="4"/>
            <a:r>
              <a:rPr lang="en-US"/>
              <a:t>Fifth level, 12pt Bold, use for captions</a:t>
            </a:r>
          </a:p>
        </p:txBody>
      </p:sp>
      <p:sp>
        <p:nvSpPr>
          <p:cNvPr id="6" name="Footer Placeholder 5">
            <a:extLst>
              <a:ext uri="{FF2B5EF4-FFF2-40B4-BE49-F238E27FC236}">
                <a16:creationId xmlns:a16="http://schemas.microsoft.com/office/drawing/2014/main" id="{6666C29D-03F7-467C-85B3-28F7651F8315}"/>
              </a:ext>
            </a:extLst>
          </p:cNvPr>
          <p:cNvSpPr>
            <a:spLocks noGrp="1"/>
          </p:cNvSpPr>
          <p:nvPr>
            <p:ph type="ftr" sz="quarter" idx="11"/>
          </p:nvPr>
        </p:nvSpPr>
        <p:spPr/>
        <p:txBody>
          <a:bodyPr/>
          <a:lstStyle/>
          <a:p>
            <a:r>
              <a:rPr lang="en-US"/>
              <a:t>Copyright © 2021 Comcast Business and Hill Associates. All rights reserved.</a:t>
            </a:r>
          </a:p>
        </p:txBody>
      </p:sp>
      <p:sp>
        <p:nvSpPr>
          <p:cNvPr id="7" name="Slide Number Placeholder 6">
            <a:extLst>
              <a:ext uri="{FF2B5EF4-FFF2-40B4-BE49-F238E27FC236}">
                <a16:creationId xmlns:a16="http://schemas.microsoft.com/office/drawing/2014/main" id="{51B86CBB-8A54-4818-8CC6-A9598ED3AFFA}"/>
              </a:ext>
            </a:extLst>
          </p:cNvPr>
          <p:cNvSpPr>
            <a:spLocks noGrp="1"/>
          </p:cNvSpPr>
          <p:nvPr>
            <p:ph type="sldNum" sz="quarter" idx="12"/>
          </p:nvPr>
        </p:nvSpPr>
        <p:spPr/>
        <p:txBody>
          <a:bodyPr/>
          <a:lstStyle/>
          <a:p>
            <a:fld id="{A07A7439-3E0E-4A6B-9524-3A8EBA819993}" type="slidenum">
              <a:rPr lang="en-US" smtClean="0"/>
              <a:t>‹#›</a:t>
            </a:fld>
            <a:endParaRPr lang="en-US"/>
          </a:p>
        </p:txBody>
      </p:sp>
      <p:sp>
        <p:nvSpPr>
          <p:cNvPr id="8" name="Text Placeholder 8">
            <a:extLst>
              <a:ext uri="{FF2B5EF4-FFF2-40B4-BE49-F238E27FC236}">
                <a16:creationId xmlns:a16="http://schemas.microsoft.com/office/drawing/2014/main" id="{349B0992-35C7-46C1-990D-C73E0A449734}"/>
              </a:ext>
            </a:extLst>
          </p:cNvPr>
          <p:cNvSpPr>
            <a:spLocks noGrp="1"/>
          </p:cNvSpPr>
          <p:nvPr>
            <p:ph type="body" sz="quarter" idx="13" hasCustomPrompt="1"/>
          </p:nvPr>
        </p:nvSpPr>
        <p:spPr>
          <a:xfrm>
            <a:off x="685800" y="617220"/>
            <a:ext cx="9601200" cy="274320"/>
          </a:xfrm>
        </p:spPr>
        <p:txBody>
          <a:bodyPr/>
          <a:lstStyle>
            <a:lvl1pPr marL="0" indent="0">
              <a:buNone/>
              <a:defRPr sz="1800">
                <a:solidFill>
                  <a:schemeClr val="accent1"/>
                </a:solidFill>
              </a:defRPr>
            </a:lvl1pPr>
            <a:lvl2pPr marL="342900" indent="0">
              <a:buNone/>
              <a:defRPr/>
            </a:lvl2pPr>
          </a:lstStyle>
          <a:p>
            <a:pPr lvl="0"/>
            <a:r>
              <a:rPr lang="en-US"/>
              <a:t>Optional subtitle, 12pt Regular</a:t>
            </a:r>
          </a:p>
        </p:txBody>
      </p:sp>
    </p:spTree>
    <p:extLst>
      <p:ext uri="{BB962C8B-B14F-4D97-AF65-F5344CB8AC3E}">
        <p14:creationId xmlns:p14="http://schemas.microsoft.com/office/powerpoint/2010/main" val="148442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439" y="204786"/>
            <a:ext cx="15773400" cy="1988345"/>
          </a:xfrm>
        </p:spPr>
        <p:txBody>
          <a:bodyPr/>
          <a:lstStyle>
            <a:lvl1pPr>
              <a:defRPr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a:t>Click to edit Master title style</a:t>
            </a:r>
          </a:p>
        </p:txBody>
      </p:sp>
      <p:sp>
        <p:nvSpPr>
          <p:cNvPr id="3" name="Content Placeholder 2"/>
          <p:cNvSpPr>
            <a:spLocks noGrp="1"/>
          </p:cNvSpPr>
          <p:nvPr>
            <p:ph idx="1"/>
          </p:nvPr>
        </p:nvSpPr>
        <p:spPr>
          <a:xfrm>
            <a:off x="1257300" y="2193131"/>
            <a:ext cx="15773400" cy="6967198"/>
          </a:xfr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2pPr>
            <a:lvl3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3pPr>
            <a:lvl4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4pPr>
            <a:lvl5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0388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 Hill Associates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3877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445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Hill Associates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081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Hill Associates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913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Hill Associates</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2337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92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Hill Associates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656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3D457C-25ED-9A44-A323-71B6ADD9446C}"/>
              </a:ext>
            </a:extLst>
          </p:cNvPr>
          <p:cNvSpPr/>
          <p:nvPr userDrawn="1"/>
        </p:nvSpPr>
        <p:spPr>
          <a:xfrm>
            <a:off x="0" y="0"/>
            <a:ext cx="18288000" cy="547688"/>
          </a:xfrm>
          <a:prstGeom prst="rect">
            <a:avLst/>
          </a:prstGeom>
          <a:solidFill>
            <a:schemeClr val="accent2">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 Hill Associates</a:t>
            </a: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pic>
        <p:nvPicPr>
          <p:cNvPr id="10" name="Picture 9">
            <a:extLst>
              <a:ext uri="{FF2B5EF4-FFF2-40B4-BE49-F238E27FC236}">
                <a16:creationId xmlns:a16="http://schemas.microsoft.com/office/drawing/2014/main" id="{0EEFABEC-E756-8E44-841A-502FD0AAB09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7266634" y="0"/>
            <a:ext cx="1021366" cy="565100"/>
          </a:xfrm>
          <a:prstGeom prst="rect">
            <a:avLst/>
          </a:prstGeom>
        </p:spPr>
      </p:pic>
    </p:spTree>
    <p:extLst>
      <p:ext uri="{BB962C8B-B14F-4D97-AF65-F5344CB8AC3E}">
        <p14:creationId xmlns:p14="http://schemas.microsoft.com/office/powerpoint/2010/main" val="284772179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61" r:id="rId13"/>
    <p:sldLayoutId id="2147483798" r:id="rId14"/>
    <p:sldLayoutId id="2147483799" r:id="rId15"/>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57.svg"/><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59.svg"/><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64.svg"/><Relationship Id="rId4" Type="http://schemas.openxmlformats.org/officeDocument/2006/relationships/image" Target="../media/image63.pn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68.sv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70.png"/><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72.svg"/><Relationship Id="rId4" Type="http://schemas.openxmlformats.org/officeDocument/2006/relationships/image" Target="../media/image7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7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75.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openxmlformats.org/officeDocument/2006/relationships/image" Target="../media/image77.sv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76.png"/><Relationship Id="rId5" Type="http://schemas.openxmlformats.org/officeDocument/2006/relationships/image" Target="../media/image68.svg"/><Relationship Id="rId4" Type="http://schemas.openxmlformats.org/officeDocument/2006/relationships/image" Target="../media/image6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7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80.svg"/><Relationship Id="rId4" Type="http://schemas.openxmlformats.org/officeDocument/2006/relationships/image" Target="../media/image7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74.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80.svg"/><Relationship Id="rId4" Type="http://schemas.openxmlformats.org/officeDocument/2006/relationships/image" Target="../media/image79.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82.svg"/><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86.sv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87.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88.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9.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93.svg"/><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98.svg"/><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42.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notesSlide" Target="../notesSlides/notesSlide128.xml"/><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png"/><Relationship Id="rId9" Type="http://schemas.openxmlformats.org/officeDocument/2006/relationships/image" Target="../media/image10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98.svg"/><Relationship Id="rId4" Type="http://schemas.openxmlformats.org/officeDocument/2006/relationships/image" Target="../media/image97.png"/></Relationships>
</file>

<file path=ppt/slides/_rels/slide14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9.svg"/><Relationship Id="rId7" Type="http://schemas.openxmlformats.org/officeDocument/2006/relationships/image" Target="../media/image98.svg"/><Relationship Id="rId12" Type="http://schemas.openxmlformats.org/officeDocument/2006/relationships/image" Target="../media/image114.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146.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09.sv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98.svg"/><Relationship Id="rId4" Type="http://schemas.openxmlformats.org/officeDocument/2006/relationships/image" Target="../media/image9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05.xml"/><Relationship Id="rId5" Type="http://schemas.openxmlformats.org/officeDocument/2006/relationships/image" Target="../media/image105.svg"/><Relationship Id="rId4" Type="http://schemas.openxmlformats.org/officeDocument/2006/relationships/image" Target="../media/image104.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image" Target="../media/image105.svg"/><Relationship Id="rId4" Type="http://schemas.openxmlformats.org/officeDocument/2006/relationships/image" Target="../media/image104.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18.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19.png"/></Relationships>
</file>

<file path=ppt/slides/_rels/slide15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136.xml"/><Relationship Id="rId7" Type="http://schemas.openxmlformats.org/officeDocument/2006/relationships/image" Target="../media/image123.sv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05.svg"/></Relationships>
</file>

<file path=ppt/slides/_rels/slide1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25.sv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 Id="rId5" Type="http://schemas.openxmlformats.org/officeDocument/2006/relationships/image" Target="../media/image84.svg"/><Relationship Id="rId4" Type="http://schemas.openxmlformats.org/officeDocument/2006/relationships/image" Target="../media/image8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9.svg"/><Relationship Id="rId7" Type="http://schemas.openxmlformats.org/officeDocument/2006/relationships/image" Target="../media/image133.sv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84.sv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09.sv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137.svg"/><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140.svg"/><Relationship Id="rId4" Type="http://schemas.openxmlformats.org/officeDocument/2006/relationships/image" Target="../media/image139.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20.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png"/></Relationships>
</file>

<file path=ppt/slides/_rels/slide1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47.sv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1.jpeg"/><Relationship Id="rId4" Type="http://schemas.openxmlformats.org/officeDocument/2006/relationships/image" Target="../media/image10.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xml"/><Relationship Id="rId1" Type="http://schemas.openxmlformats.org/officeDocument/2006/relationships/tags" Target="../tags/tag12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151.svg"/><Relationship Id="rId4" Type="http://schemas.openxmlformats.org/officeDocument/2006/relationships/image" Target="../media/image150.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153.svg"/><Relationship Id="rId4" Type="http://schemas.openxmlformats.org/officeDocument/2006/relationships/image" Target="../media/image152.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155.svg"/><Relationship Id="rId4" Type="http://schemas.openxmlformats.org/officeDocument/2006/relationships/image" Target="../media/image154.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5.xml"/><Relationship Id="rId1" Type="http://schemas.openxmlformats.org/officeDocument/2006/relationships/tags" Target="../tags/tag128.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4.xml"/><Relationship Id="rId1" Type="http://schemas.openxmlformats.org/officeDocument/2006/relationships/tags" Target="../tags/tag129.xml"/><Relationship Id="rId5" Type="http://schemas.openxmlformats.org/officeDocument/2006/relationships/image" Target="../media/image157.jpeg"/><Relationship Id="rId4" Type="http://schemas.openxmlformats.org/officeDocument/2006/relationships/image" Target="../media/image156.pn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59.svg"/><Relationship Id="rId4" Type="http://schemas.openxmlformats.org/officeDocument/2006/relationships/image" Target="../media/image15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dave@hil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161.svg"/><Relationship Id="rId4" Type="http://schemas.openxmlformats.org/officeDocument/2006/relationships/image" Target="../media/image160.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63.svg"/><Relationship Id="rId4" Type="http://schemas.openxmlformats.org/officeDocument/2006/relationships/image" Target="../media/image162.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165.svg"/><Relationship Id="rId4" Type="http://schemas.openxmlformats.org/officeDocument/2006/relationships/image" Target="../media/image164.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5.xml"/><Relationship Id="rId1" Type="http://schemas.openxmlformats.org/officeDocument/2006/relationships/tags" Target="../tags/tag13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38.xml"/><Relationship Id="rId5" Type="http://schemas.openxmlformats.org/officeDocument/2006/relationships/image" Target="../media/image167.svg"/><Relationship Id="rId4" Type="http://schemas.openxmlformats.org/officeDocument/2006/relationships/image" Target="../media/image166.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169.svg"/><Relationship Id="rId4" Type="http://schemas.openxmlformats.org/officeDocument/2006/relationships/image" Target="../media/image16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hyperlink" Target="http://fdic.gov/regulations/laws/rules/2000-8660.html" TargetMode="Externa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174.svg"/><Relationship Id="rId4" Type="http://schemas.openxmlformats.org/officeDocument/2006/relationships/image" Target="../media/image17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176.svg"/><Relationship Id="rId4" Type="http://schemas.openxmlformats.org/officeDocument/2006/relationships/image" Target="../media/image175.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xml"/><Relationship Id="rId1" Type="http://schemas.openxmlformats.org/officeDocument/2006/relationships/tags" Target="../tags/tag149.xml"/><Relationship Id="rId4" Type="http://schemas.openxmlformats.org/officeDocument/2006/relationships/image" Target="../media/image1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hyperlink" Target="https://fdicgov.sharepoint.com/sites/RMS/Technology/tsb/IT/ExamResources/SitePages/Examiner-Guidance.aspx" TargetMode="External"/><Relationship Id="rId7" Type="http://schemas.openxmlformats.org/officeDocument/2006/relationships/hyperlink" Target="https://www.ffiec.gov/cybersecurity.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fdicgov.sharepoint.com/sites/RMS/Technology/tsb/IT/ExamResources/SitePages/Security-Alerts-and-Reports.aspx" TargetMode="External"/><Relationship Id="rId5" Type="http://schemas.openxmlformats.org/officeDocument/2006/relationships/hyperlink" Target="https://fdicgov.sharepoint.com/sites/RMS/Technology/tsb/IT/ExamResources/SitePages/Cybersecurity-News.aspx" TargetMode="External"/><Relationship Id="rId4" Type="http://schemas.openxmlformats.org/officeDocument/2006/relationships/hyperlink" Target="https://fdicgov.sharepoint.com/sites/RMS/Technology/tsb/IT/ExamResources/SitePages/Security-Incidents.aspx"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nsa.gov/Cybersecurity/" TargetMode="External"/><Relationship Id="rId3" Type="http://schemas.openxmlformats.org/officeDocument/2006/relationships/hyperlink" Target="https://www.nist.gov/" TargetMode="External"/><Relationship Id="rId7" Type="http://schemas.openxmlformats.org/officeDocument/2006/relationships/hyperlink" Target="https://public.cyber.mil/#:~:text=The%20DoD%20Cyber%20Exchange%20provides,best%20practices%20and%20federal%20laws." TargetMode="External"/><Relationship Id="rId2" Type="http://schemas.openxmlformats.org/officeDocument/2006/relationships/hyperlink" Target="https://www.cisa.gov/" TargetMode="External"/><Relationship Id="rId1" Type="http://schemas.openxmlformats.org/officeDocument/2006/relationships/slideLayout" Target="../slideLayouts/slideLayout2.xml"/><Relationship Id="rId6" Type="http://schemas.openxmlformats.org/officeDocument/2006/relationships/hyperlink" Target="https://www.pcisecuritystandards.org/" TargetMode="External"/><Relationship Id="rId5" Type="http://schemas.openxmlformats.org/officeDocument/2006/relationships/hyperlink" Target="https://www.fsisac.com/" TargetMode="External"/><Relationship Id="rId10" Type="http://schemas.openxmlformats.org/officeDocument/2006/relationships/hyperlink" Target="https://www.isaca.org/" TargetMode="External"/><Relationship Id="rId4" Type="http://schemas.openxmlformats.org/officeDocument/2006/relationships/hyperlink" Target="https://www.fbi.gov/investigate/cyber" TargetMode="External"/><Relationship Id="rId9" Type="http://schemas.openxmlformats.org/officeDocument/2006/relationships/hyperlink" Target="https://www.cisecurity.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hyperlink" Target="http://www.annualcreditreport.com/"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2.xml.rels><?xml version="1.0" encoding="UTF-8" standalone="yes"?>
<Relationships xmlns="http://schemas.openxmlformats.org/package/2006/relationships"><Relationship Id="rId3" Type="http://schemas.openxmlformats.org/officeDocument/2006/relationships/hyperlink" Target="https://pixabay.com/en/server-room-datacenter-network-90389/"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5.sv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7.sv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29.sv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1.svg"/><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35.sv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38.sv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41.svg"/><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44.svg"/><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5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46.svg"/><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47.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1.svg"/><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53.sv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55.svg"/><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4CB1EFC-E3A4-474D-8DB7-49F104781E24}"/>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9727C84C-D9BF-47A0-B840-3E88032B0279}"/>
              </a:ext>
            </a:extLst>
          </p:cNvPr>
          <p:cNvSpPr/>
          <p:nvPr/>
        </p:nvSpPr>
        <p:spPr>
          <a:xfrm>
            <a:off x="0" y="1"/>
            <a:ext cx="3665496" cy="102870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4" name="Rectangle 33">
            <a:extLst>
              <a:ext uri="{FF2B5EF4-FFF2-40B4-BE49-F238E27FC236}">
                <a16:creationId xmlns:a16="http://schemas.microsoft.com/office/drawing/2014/main" id="{3291BCC6-7DAA-440E-BEAC-6130A4C08093}"/>
              </a:ext>
            </a:extLst>
          </p:cNvPr>
          <p:cNvSpPr/>
          <p:nvPr/>
        </p:nvSpPr>
        <p:spPr>
          <a:xfrm>
            <a:off x="3665496" y="1"/>
            <a:ext cx="3659409" cy="10287002"/>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6" name="Rectangle 35">
            <a:extLst>
              <a:ext uri="{FF2B5EF4-FFF2-40B4-BE49-F238E27FC236}">
                <a16:creationId xmlns:a16="http://schemas.microsoft.com/office/drawing/2014/main" id="{22D593C3-3BF2-4F73-BF37-D38FBCDF0A33}"/>
              </a:ext>
            </a:extLst>
          </p:cNvPr>
          <p:cNvSpPr/>
          <p:nvPr/>
        </p:nvSpPr>
        <p:spPr>
          <a:xfrm>
            <a:off x="7324907" y="1"/>
            <a:ext cx="3659409" cy="10287002"/>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8" name="Rectangle 37">
            <a:extLst>
              <a:ext uri="{FF2B5EF4-FFF2-40B4-BE49-F238E27FC236}">
                <a16:creationId xmlns:a16="http://schemas.microsoft.com/office/drawing/2014/main" id="{07202170-1242-41D1-9D32-16B2939CE504}"/>
              </a:ext>
            </a:extLst>
          </p:cNvPr>
          <p:cNvSpPr/>
          <p:nvPr/>
        </p:nvSpPr>
        <p:spPr>
          <a:xfrm>
            <a:off x="10988178" y="0"/>
            <a:ext cx="3659409" cy="10287002"/>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0" name="Rectangle 39">
            <a:extLst>
              <a:ext uri="{FF2B5EF4-FFF2-40B4-BE49-F238E27FC236}">
                <a16:creationId xmlns:a16="http://schemas.microsoft.com/office/drawing/2014/main" id="{34A84246-08D2-4D1F-AAE2-CAEE1F6220E7}"/>
              </a:ext>
            </a:extLst>
          </p:cNvPr>
          <p:cNvSpPr/>
          <p:nvPr/>
        </p:nvSpPr>
        <p:spPr>
          <a:xfrm>
            <a:off x="14628588" y="9237"/>
            <a:ext cx="3659409" cy="102870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extBox 5">
            <a:extLst>
              <a:ext uri="{FF2B5EF4-FFF2-40B4-BE49-F238E27FC236}">
                <a16:creationId xmlns:a16="http://schemas.microsoft.com/office/drawing/2014/main" id="{EC8BDAD2-3899-4ADE-8705-1FE5ACC6A9C0}"/>
              </a:ext>
            </a:extLst>
          </p:cNvPr>
          <p:cNvSpPr txBox="1"/>
          <p:nvPr/>
        </p:nvSpPr>
        <p:spPr>
          <a:xfrm>
            <a:off x="1522872" y="5529182"/>
            <a:ext cx="13744338" cy="2100575"/>
          </a:xfrm>
          <a:prstGeom prst="rect">
            <a:avLst/>
          </a:prstGeom>
          <a:noFill/>
        </p:spPr>
        <p:txBody>
          <a:bodyPr wrap="square" rtlCol="0">
            <a:spAutoFit/>
          </a:bodyPr>
          <a:lstStyle/>
          <a:p>
            <a:r>
              <a:rPr lang="en-US" sz="13050" b="1" i="1" spc="45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INTRODUCTION</a:t>
            </a:r>
            <a:endParaRPr lang="en-US" sz="13050" b="1" i="1" spc="45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19" name="TextBox 118">
            <a:extLst>
              <a:ext uri="{FF2B5EF4-FFF2-40B4-BE49-F238E27FC236}">
                <a16:creationId xmlns:a16="http://schemas.microsoft.com/office/drawing/2014/main" id="{5D7657F2-4E68-4FF7-96AA-5DE6BBC64767}"/>
              </a:ext>
            </a:extLst>
          </p:cNvPr>
          <p:cNvSpPr txBox="1"/>
          <p:nvPr/>
        </p:nvSpPr>
        <p:spPr>
          <a:xfrm>
            <a:off x="1528266" y="7471658"/>
            <a:ext cx="9631224" cy="692497"/>
          </a:xfrm>
          <a:prstGeom prst="rect">
            <a:avLst/>
          </a:prstGeom>
          <a:noFill/>
        </p:spPr>
        <p:txBody>
          <a:bodyPr wrap="square" rtlCol="0">
            <a:spAutoFit/>
          </a:bodyPr>
          <a:lstStyle/>
          <a:p>
            <a:r>
              <a:rPr lang="en-US" sz="39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 Security</a:t>
            </a:r>
          </a:p>
        </p:txBody>
      </p:sp>
      <p:sp>
        <p:nvSpPr>
          <p:cNvPr id="5" name="Rectangle 4">
            <a:extLst>
              <a:ext uri="{FF2B5EF4-FFF2-40B4-BE49-F238E27FC236}">
                <a16:creationId xmlns:a16="http://schemas.microsoft.com/office/drawing/2014/main" id="{BEC38C05-7779-114F-B7AC-56481098E0FD}"/>
              </a:ext>
            </a:extLst>
          </p:cNvPr>
          <p:cNvSpPr/>
          <p:nvPr/>
        </p:nvSpPr>
        <p:spPr>
          <a:xfrm>
            <a:off x="6955971" y="9040911"/>
            <a:ext cx="10287000" cy="369332"/>
          </a:xfrm>
          <a:prstGeom prst="rect">
            <a:avLst/>
          </a:prstGeom>
        </p:spPr>
        <p:txBody>
          <a:bodyPr wrap="square">
            <a:spAutoFit/>
          </a:bodyPr>
          <a:lstStyle/>
          <a:p>
            <a:pPr algn="r"/>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 Course Designed Specifically for FDIC Risk Management Examiners</a:t>
            </a:r>
          </a:p>
        </p:txBody>
      </p:sp>
      <p:pic>
        <p:nvPicPr>
          <p:cNvPr id="4" name="Picture 3">
            <a:extLst>
              <a:ext uri="{FF2B5EF4-FFF2-40B4-BE49-F238E27FC236}">
                <a16:creationId xmlns:a16="http://schemas.microsoft.com/office/drawing/2014/main" id="{2EAEA6E3-C518-CA4D-9C89-5DCF82AD5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67910" y="450375"/>
            <a:ext cx="3037345" cy="1680498"/>
          </a:xfrm>
          <a:prstGeom prst="rect">
            <a:avLst/>
          </a:prstGeom>
        </p:spPr>
      </p:pic>
      <p:sp>
        <p:nvSpPr>
          <p:cNvPr id="2" name="TextBox 1">
            <a:extLst>
              <a:ext uri="{FF2B5EF4-FFF2-40B4-BE49-F238E27FC236}">
                <a16:creationId xmlns:a16="http://schemas.microsoft.com/office/drawing/2014/main" id="{57471032-EB35-4B46-BCB7-CF2B84613EE5}"/>
              </a:ext>
            </a:extLst>
          </p:cNvPr>
          <p:cNvSpPr txBox="1"/>
          <p:nvPr/>
        </p:nvSpPr>
        <p:spPr>
          <a:xfrm>
            <a:off x="540376" y="9678675"/>
            <a:ext cx="2475486" cy="369332"/>
          </a:xfrm>
          <a:prstGeom prst="rect">
            <a:avLst/>
          </a:prstGeom>
          <a:noFill/>
        </p:spPr>
        <p:txBody>
          <a:bodyPr wrap="none" rtlCol="0">
            <a:spAutoFit/>
          </a:bodyPr>
          <a:lstStyle/>
          <a:p>
            <a:r>
              <a:rPr lang="en-US">
                <a:solidFill>
                  <a:schemeClr val="bg1"/>
                </a:solidFill>
              </a:rPr>
              <a:t>Copyright Hill Associates</a:t>
            </a:r>
          </a:p>
        </p:txBody>
      </p:sp>
      <p:sp>
        <p:nvSpPr>
          <p:cNvPr id="3" name="Rectangle 2">
            <a:extLst>
              <a:ext uri="{FF2B5EF4-FFF2-40B4-BE49-F238E27FC236}">
                <a16:creationId xmlns:a16="http://schemas.microsoft.com/office/drawing/2014/main" id="{431AAC41-8AF1-2E06-5F2B-57CC315345AB}"/>
              </a:ext>
            </a:extLst>
          </p:cNvPr>
          <p:cNvSpPr/>
          <p:nvPr/>
        </p:nvSpPr>
        <p:spPr>
          <a:xfrm>
            <a:off x="0" y="9237"/>
            <a:ext cx="3665496" cy="102870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custDataLst>
      <p:tags r:id="rId1"/>
    </p:custDataLst>
    <p:extLst>
      <p:ext uri="{BB962C8B-B14F-4D97-AF65-F5344CB8AC3E}">
        <p14:creationId xmlns:p14="http://schemas.microsoft.com/office/powerpoint/2010/main" val="22696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3"/>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55"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strVal val="#ppt_w*0.70"/>
                                          </p:val>
                                        </p:tav>
                                        <p:tav tm="100000">
                                          <p:val>
                                            <p:strVal val="#ppt_w"/>
                                          </p:val>
                                        </p:tav>
                                      </p:tavLst>
                                    </p:anim>
                                    <p:anim calcmode="lin" valueType="num">
                                      <p:cBhvr>
                                        <p:cTn id="13" dur="800" fill="hold"/>
                                        <p:tgtEl>
                                          <p:spTgt spid="10"/>
                                        </p:tgtEl>
                                        <p:attrNameLst>
                                          <p:attrName>ppt_h</p:attrName>
                                        </p:attrNameLst>
                                      </p:cBhvr>
                                      <p:tavLst>
                                        <p:tav tm="0">
                                          <p:val>
                                            <p:strVal val="#ppt_h"/>
                                          </p:val>
                                        </p:tav>
                                        <p:tav tm="100000">
                                          <p:val>
                                            <p:strVal val="#ppt_h"/>
                                          </p:val>
                                        </p:tav>
                                      </p:tavLst>
                                    </p:anim>
                                    <p:animEffect transition="in" filter="fade">
                                      <p:cBhvr>
                                        <p:cTn id="14" dur="800"/>
                                        <p:tgtEl>
                                          <p:spTgt spid="10"/>
                                        </p:tgtEl>
                                      </p:cBhvr>
                                    </p:animEffect>
                                  </p:childTnLst>
                                </p:cTn>
                              </p:par>
                              <p:par>
                                <p:cTn id="15" presetID="55" presetClass="entr" presetSubtype="0" fill="hold" grpId="0" nodeType="withEffect">
                                  <p:stCondLst>
                                    <p:cond delay="50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strVal val="#ppt_w*0.70"/>
                                          </p:val>
                                        </p:tav>
                                        <p:tav tm="100000">
                                          <p:val>
                                            <p:strVal val="#ppt_w"/>
                                          </p:val>
                                        </p:tav>
                                      </p:tavLst>
                                    </p:anim>
                                    <p:anim calcmode="lin" valueType="num">
                                      <p:cBhvr>
                                        <p:cTn id="18" dur="1000" fill="hold"/>
                                        <p:tgtEl>
                                          <p:spTgt spid="40"/>
                                        </p:tgtEl>
                                        <p:attrNameLst>
                                          <p:attrName>ppt_h</p:attrName>
                                        </p:attrNameLst>
                                      </p:cBhvr>
                                      <p:tavLst>
                                        <p:tav tm="0">
                                          <p:val>
                                            <p:strVal val="#ppt_h"/>
                                          </p:val>
                                        </p:tav>
                                        <p:tav tm="100000">
                                          <p:val>
                                            <p:strVal val="#ppt_h"/>
                                          </p:val>
                                        </p:tav>
                                      </p:tavLst>
                                    </p:anim>
                                    <p:animEffect transition="in" filter="fade">
                                      <p:cBhvr>
                                        <p:cTn id="19" dur="1000"/>
                                        <p:tgtEl>
                                          <p:spTgt spid="40"/>
                                        </p:tgtEl>
                                      </p:cBhvr>
                                    </p:animEffect>
                                  </p:childTnLst>
                                </p:cTn>
                              </p:par>
                              <p:par>
                                <p:cTn id="20" presetID="50" presetClass="entr" presetSubtype="0" decel="100000" fill="hold" grpId="0" nodeType="withEffect">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grpId="0" nodeType="withEffect">
                                  <p:stCondLst>
                                    <p:cond delay="6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strVal val="#ppt_w+.3"/>
                                          </p:val>
                                        </p:tav>
                                        <p:tav tm="100000">
                                          <p:val>
                                            <p:strVal val="#ppt_w"/>
                                          </p:val>
                                        </p:tav>
                                      </p:tavLst>
                                    </p:anim>
                                    <p:anim calcmode="lin" valueType="num">
                                      <p:cBhvr>
                                        <p:cTn id="28" dur="1000" fill="hold"/>
                                        <p:tgtEl>
                                          <p:spTgt spid="38"/>
                                        </p:tgtEl>
                                        <p:attrNameLst>
                                          <p:attrName>ppt_h</p:attrName>
                                        </p:attrNameLst>
                                      </p:cBhvr>
                                      <p:tavLst>
                                        <p:tav tm="0">
                                          <p:val>
                                            <p:strVal val="#ppt_h"/>
                                          </p:val>
                                        </p:tav>
                                        <p:tav tm="100000">
                                          <p:val>
                                            <p:strVal val="#ppt_h"/>
                                          </p:val>
                                        </p:tav>
                                      </p:tavLst>
                                    </p:anim>
                                    <p:animEffect transition="in" filter="fade">
                                      <p:cBhvr>
                                        <p:cTn id="29" dur="1000"/>
                                        <p:tgtEl>
                                          <p:spTgt spid="38"/>
                                        </p:tgtEl>
                                      </p:cBhvr>
                                    </p:animEffect>
                                  </p:childTnLst>
                                </p:cTn>
                              </p:par>
                              <p:par>
                                <p:cTn id="30" presetID="5" presetClass="entr" presetSubtype="10" fill="hold" grpId="0" nodeType="withEffect">
                                  <p:stCondLst>
                                    <p:cond delay="140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700"/>
                                        <p:tgtEl>
                                          <p:spTgt spid="6"/>
                                        </p:tgtEl>
                                      </p:cBhvr>
                                    </p:animEffect>
                                  </p:childTnLst>
                                </p:cTn>
                              </p:par>
                              <p:par>
                                <p:cTn id="33" presetID="47" presetClass="entr" presetSubtype="0" fill="hold" grpId="0" nodeType="withEffect">
                                  <p:stCondLst>
                                    <p:cond delay="1900"/>
                                  </p:stCondLst>
                                  <p:childTnLst>
                                    <p:set>
                                      <p:cBhvr>
                                        <p:cTn id="34" dur="1" fill="hold">
                                          <p:stCondLst>
                                            <p:cond delay="0"/>
                                          </p:stCondLst>
                                        </p:cTn>
                                        <p:tgtEl>
                                          <p:spTgt spid="119"/>
                                        </p:tgtEl>
                                        <p:attrNameLst>
                                          <p:attrName>style.visibility</p:attrName>
                                        </p:attrNameLst>
                                      </p:cBhvr>
                                      <p:to>
                                        <p:strVal val="visible"/>
                                      </p:to>
                                    </p:set>
                                    <p:animEffect transition="in" filter="fade">
                                      <p:cBhvr>
                                        <p:cTn id="35" dur="1000"/>
                                        <p:tgtEl>
                                          <p:spTgt spid="119"/>
                                        </p:tgtEl>
                                      </p:cBhvr>
                                    </p:animEffect>
                                    <p:anim calcmode="lin" valueType="num">
                                      <p:cBhvr>
                                        <p:cTn id="36" dur="1000" fill="hold"/>
                                        <p:tgtEl>
                                          <p:spTgt spid="119"/>
                                        </p:tgtEl>
                                        <p:attrNameLst>
                                          <p:attrName>ppt_x</p:attrName>
                                        </p:attrNameLst>
                                      </p:cBhvr>
                                      <p:tavLst>
                                        <p:tav tm="0">
                                          <p:val>
                                            <p:strVal val="#ppt_x"/>
                                          </p:val>
                                        </p:tav>
                                        <p:tav tm="100000">
                                          <p:val>
                                            <p:strVal val="#ppt_x"/>
                                          </p:val>
                                        </p:tav>
                                      </p:tavLst>
                                    </p:anim>
                                    <p:anim calcmode="lin" valueType="num">
                                      <p:cBhvr>
                                        <p:cTn id="37" dur="1000" fill="hold"/>
                                        <p:tgtEl>
                                          <p:spTgt spid="119"/>
                                        </p:tgtEl>
                                        <p:attrNameLst>
                                          <p:attrName>ppt_y</p:attrName>
                                        </p:attrNameLst>
                                      </p:cBhvr>
                                      <p:tavLst>
                                        <p:tav tm="0">
                                          <p:val>
                                            <p:strVal val="#ppt_y-.1"/>
                                          </p:val>
                                        </p:tav>
                                        <p:tav tm="100000">
                                          <p:val>
                                            <p:strVal val="#ppt_y"/>
                                          </p:val>
                                        </p:tav>
                                      </p:tavLst>
                                    </p:anim>
                                  </p:childTnLst>
                                </p:cTn>
                              </p:par>
                              <p:par>
                                <p:cTn id="38" presetID="55" presetClass="entr" presetSubtype="0" fill="hold" grpId="0" nodeType="withEffect">
                                  <p:stCondLst>
                                    <p:cond delay="100"/>
                                  </p:stCondLst>
                                  <p:childTnLst>
                                    <p:set>
                                      <p:cBhvr>
                                        <p:cTn id="39" dur="1" fill="hold">
                                          <p:stCondLst>
                                            <p:cond delay="0"/>
                                          </p:stCondLst>
                                        </p:cTn>
                                        <p:tgtEl>
                                          <p:spTgt spid="3"/>
                                        </p:tgtEl>
                                        <p:attrNameLst>
                                          <p:attrName>style.visibility</p:attrName>
                                        </p:attrNameLst>
                                      </p:cBhvr>
                                      <p:to>
                                        <p:strVal val="visible"/>
                                      </p:to>
                                    </p:set>
                                    <p:anim calcmode="lin" valueType="num">
                                      <p:cBhvr>
                                        <p:cTn id="40" dur="800" fill="hold"/>
                                        <p:tgtEl>
                                          <p:spTgt spid="3"/>
                                        </p:tgtEl>
                                        <p:attrNameLst>
                                          <p:attrName>ppt_w</p:attrName>
                                        </p:attrNameLst>
                                      </p:cBhvr>
                                      <p:tavLst>
                                        <p:tav tm="0">
                                          <p:val>
                                            <p:strVal val="#ppt_w*0.70"/>
                                          </p:val>
                                        </p:tav>
                                        <p:tav tm="100000">
                                          <p:val>
                                            <p:strVal val="#ppt_w"/>
                                          </p:val>
                                        </p:tav>
                                      </p:tavLst>
                                    </p:anim>
                                    <p:anim calcmode="lin" valueType="num">
                                      <p:cBhvr>
                                        <p:cTn id="41" dur="800" fill="hold"/>
                                        <p:tgtEl>
                                          <p:spTgt spid="3"/>
                                        </p:tgtEl>
                                        <p:attrNameLst>
                                          <p:attrName>ppt_h</p:attrName>
                                        </p:attrNameLst>
                                      </p:cBhvr>
                                      <p:tavLst>
                                        <p:tav tm="0">
                                          <p:val>
                                            <p:strVal val="#ppt_h"/>
                                          </p:val>
                                        </p:tav>
                                        <p:tav tm="100000">
                                          <p:val>
                                            <p:strVal val="#ppt_h"/>
                                          </p:val>
                                        </p:tav>
                                      </p:tavLst>
                                    </p:anim>
                                    <p:animEffect transition="in" filter="fade">
                                      <p:cBhvr>
                                        <p:cTn id="42"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P spid="36" grpId="0" animBg="1"/>
      <p:bldP spid="38" grpId="0" animBg="1"/>
      <p:bldP spid="40" grpId="0" animBg="1"/>
      <p:bldP spid="6" grpId="0"/>
      <p:bldP spid="119"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B3863059-7531-438A-9768-81E30673832C}"/>
              </a:ext>
            </a:extLst>
          </p:cNvPr>
          <p:cNvSpPr>
            <a:spLocks noGrp="1"/>
          </p:cNvSpPr>
          <p:nvPr>
            <p:ph type="ctrTitle"/>
          </p:nvPr>
        </p:nvSpPr>
        <p:spPr>
          <a:xfrm>
            <a:off x="9885993" y="6401748"/>
            <a:ext cx="7208994" cy="1945672"/>
          </a:xfrm>
        </p:spPr>
        <p:txBody>
          <a:bodyPr anchor="t">
            <a:normAutofit/>
          </a:bodyPr>
          <a:lstStyle/>
          <a:p>
            <a:pPr algn="l"/>
            <a:r>
              <a:rPr lang="en-US" sz="6600">
                <a:solidFill>
                  <a:srgbClr val="000000"/>
                </a:solidFill>
              </a:rPr>
              <a:t>Information Security Introduction</a:t>
            </a:r>
          </a:p>
        </p:txBody>
      </p:sp>
      <p:sp>
        <p:nvSpPr>
          <p:cNvPr id="3" name="Subtitle 2">
            <a:extLst>
              <a:ext uri="{FF2B5EF4-FFF2-40B4-BE49-F238E27FC236}">
                <a16:creationId xmlns:a16="http://schemas.microsoft.com/office/drawing/2014/main" id="{4C242355-27DA-48EF-A49B-980E74AA76CF}"/>
              </a:ext>
            </a:extLst>
          </p:cNvPr>
          <p:cNvSpPr>
            <a:spLocks noGrp="1"/>
          </p:cNvSpPr>
          <p:nvPr>
            <p:ph type="subTitle" idx="1"/>
          </p:nvPr>
        </p:nvSpPr>
        <p:spPr>
          <a:xfrm>
            <a:off x="9886449" y="5143498"/>
            <a:ext cx="7208536" cy="1258247"/>
          </a:xfrm>
        </p:spPr>
        <p:txBody>
          <a:bodyPr anchor="b">
            <a:normAutofit/>
          </a:bodyPr>
          <a:lstStyle/>
          <a:p>
            <a:pPr algn="l"/>
            <a:r>
              <a:rPr lang="en-US" sz="2700">
                <a:solidFill>
                  <a:srgbClr val="000000"/>
                </a:solidFill>
              </a:rPr>
              <a:t>Chapter 2</a:t>
            </a:r>
          </a:p>
        </p:txBody>
      </p:sp>
      <p:sp>
        <p:nvSpPr>
          <p:cNvPr id="21"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descr="Lock">
            <a:extLst>
              <a:ext uri="{FF2B5EF4-FFF2-40B4-BE49-F238E27FC236}">
                <a16:creationId xmlns:a16="http://schemas.microsoft.com/office/drawing/2014/main" id="{5C814B39-97B0-4CDE-B572-918D8B0AB98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0372032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p:nvPr>
        </p:nvSpPr>
        <p:spPr/>
        <p:txBody>
          <a:bodyPr/>
          <a:lstStyle/>
          <a:p>
            <a:r>
              <a:rPr lang="en-US"/>
              <a:t>Review and Update Regularly</a:t>
            </a:r>
          </a:p>
        </p:txBody>
      </p:sp>
      <p:sp>
        <p:nvSpPr>
          <p:cNvPr id="1968131" name="Rectangle 3"/>
          <p:cNvSpPr>
            <a:spLocks noGrp="1" noChangeArrowheads="1"/>
          </p:cNvSpPr>
          <p:nvPr>
            <p:ph idx="1"/>
          </p:nvPr>
        </p:nvSpPr>
        <p:spPr/>
        <p:txBody>
          <a:bodyPr/>
          <a:lstStyle/>
          <a:p>
            <a:r>
              <a:rPr lang="en-US" i="1">
                <a:solidFill>
                  <a:srgbClr val="E23A30"/>
                </a:solidFill>
              </a:rPr>
              <a:t>Change management is the process of defining how changes to the security policy are to be implemented.</a:t>
            </a:r>
          </a:p>
          <a:p>
            <a:endParaRPr lang="en-US"/>
          </a:p>
          <a:p>
            <a:r>
              <a:rPr lang="en-US"/>
              <a:t>Security policy should change only to reflect business mission</a:t>
            </a:r>
          </a:p>
          <a:p>
            <a:r>
              <a:rPr lang="en-US"/>
              <a:t>Standards and procedures might </a:t>
            </a:r>
            <a:br>
              <a:rPr lang="en-US"/>
            </a:br>
            <a:r>
              <a:rPr lang="en-US"/>
              <a:t>change more often</a:t>
            </a:r>
          </a:p>
          <a:p>
            <a:r>
              <a:rPr lang="en-US"/>
              <a:t>Implement change management policy </a:t>
            </a:r>
            <a:br>
              <a:rPr lang="en-US"/>
            </a:br>
            <a:r>
              <a:rPr lang="en-US"/>
              <a:t>from the start</a:t>
            </a:r>
          </a:p>
          <a:p>
            <a:r>
              <a:rPr lang="en-US"/>
              <a:t>Review after security related incidents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100</a:t>
            </a:fld>
            <a:endParaRPr lang="en-US"/>
          </a:p>
        </p:txBody>
      </p:sp>
      <p:pic>
        <p:nvPicPr>
          <p:cNvPr id="6" name="Graphic 5" descr="Arrow circle with solid fill">
            <a:extLst>
              <a:ext uri="{FF2B5EF4-FFF2-40B4-BE49-F238E27FC236}">
                <a16:creationId xmlns:a16="http://schemas.microsoft.com/office/drawing/2014/main" id="{380FBE44-8222-9A46-8810-A8F7AE97D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81144" y="3992962"/>
            <a:ext cx="7155712" cy="7155712"/>
          </a:xfrm>
          <a:prstGeom prst="rect">
            <a:avLst/>
          </a:prstGeom>
        </p:spPr>
      </p:pic>
    </p:spTree>
    <p:custDataLst>
      <p:tags r:id="rId1"/>
    </p:custDataLst>
    <p:extLst>
      <p:ext uri="{BB962C8B-B14F-4D97-AF65-F5344CB8AC3E}">
        <p14:creationId xmlns:p14="http://schemas.microsoft.com/office/powerpoint/2010/main" val="21319635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Rectangle 2"/>
          <p:cNvSpPr>
            <a:spLocks noGrp="1" noChangeArrowheads="1"/>
          </p:cNvSpPr>
          <p:nvPr>
            <p:ph type="title"/>
          </p:nvPr>
        </p:nvSpPr>
        <p:spPr/>
        <p:txBody>
          <a:bodyPr/>
          <a:lstStyle/>
          <a:p>
            <a:r>
              <a:rPr lang="en-US"/>
              <a:t>Summary</a:t>
            </a:r>
          </a:p>
        </p:txBody>
      </p:sp>
      <p:sp>
        <p:nvSpPr>
          <p:cNvPr id="1971203" name="Rectangle 3"/>
          <p:cNvSpPr>
            <a:spLocks noGrp="1" noChangeArrowheads="1"/>
          </p:cNvSpPr>
          <p:nvPr>
            <p:ph idx="1"/>
          </p:nvPr>
        </p:nvSpPr>
        <p:spPr/>
        <p:txBody>
          <a:bodyPr/>
          <a:lstStyle/>
          <a:p>
            <a:r>
              <a:rPr lang="en-US"/>
              <a:t>The need and purpose of a security policy</a:t>
            </a:r>
          </a:p>
          <a:p>
            <a:r>
              <a:rPr lang="en-US"/>
              <a:t>Steps in security policy development</a:t>
            </a:r>
          </a:p>
          <a:p>
            <a:r>
              <a:rPr lang="en-US"/>
              <a:t>Implementation of an effective security policy</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101</a:t>
            </a:fld>
            <a:endParaRPr lang="en-US"/>
          </a:p>
        </p:txBody>
      </p:sp>
    </p:spTree>
    <p:custDataLst>
      <p:tags r:id="rId1"/>
    </p:custDataLst>
    <p:extLst>
      <p:ext uri="{BB962C8B-B14F-4D97-AF65-F5344CB8AC3E}">
        <p14:creationId xmlns:p14="http://schemas.microsoft.com/office/powerpoint/2010/main" val="3118071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904644" name="Rectangle 4"/>
          <p:cNvSpPr>
            <a:spLocks noGrp="1" noChangeArrowheads="1"/>
          </p:cNvSpPr>
          <p:nvPr>
            <p:ph type="ctrTitle"/>
          </p:nvPr>
        </p:nvSpPr>
        <p:spPr>
          <a:xfrm>
            <a:off x="9885993" y="6401748"/>
            <a:ext cx="7208994" cy="1945672"/>
          </a:xfrm>
        </p:spPr>
        <p:txBody>
          <a:bodyPr anchor="t">
            <a:normAutofit/>
          </a:bodyPr>
          <a:lstStyle/>
          <a:p>
            <a:pPr algn="l"/>
            <a:r>
              <a:rPr lang="en-US" sz="6100">
                <a:solidFill>
                  <a:srgbClr val="000000"/>
                </a:solidFill>
              </a:rPr>
              <a:t>Security Management Practices</a:t>
            </a:r>
          </a:p>
        </p:txBody>
      </p:sp>
      <p:sp>
        <p:nvSpPr>
          <p:cNvPr id="1904645" name="Rectangle 5"/>
          <p:cNvSpPr>
            <a:spLocks noGrp="1" noChangeArrowheads="1"/>
          </p:cNvSpPr>
          <p:nvPr>
            <p:ph type="subTitle" idx="1"/>
          </p:nvPr>
        </p:nvSpPr>
        <p:spPr>
          <a:xfrm>
            <a:off x="9886449" y="5143498"/>
            <a:ext cx="7208536" cy="1258247"/>
          </a:xfrm>
        </p:spPr>
        <p:txBody>
          <a:bodyPr anchor="b">
            <a:normAutofit/>
          </a:bodyPr>
          <a:lstStyle/>
          <a:p>
            <a:pPr algn="l"/>
            <a:r>
              <a:rPr lang="en-US" sz="2700">
                <a:solidFill>
                  <a:srgbClr val="000000"/>
                </a:solidFill>
              </a:rPr>
              <a:t>Chapter 7</a:t>
            </a:r>
          </a:p>
        </p:txBody>
      </p:sp>
      <p:sp>
        <p:nvSpPr>
          <p:cNvPr id="8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 name="Graphic 72" descr="Lock">
            <a:extLst>
              <a:ext uri="{FF2B5EF4-FFF2-40B4-BE49-F238E27FC236}">
                <a16:creationId xmlns:a16="http://schemas.microsoft.com/office/drawing/2014/main" id="{C3FF7CAB-57B1-4ADF-BDB3-F6F2B4227B4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8391018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8738"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8739" name="Rectangle 3"/>
          <p:cNvSpPr>
            <a:spLocks noGrp="1" noChangeArrowheads="1"/>
          </p:cNvSpPr>
          <p:nvPr>
            <p:ph idx="1"/>
          </p:nvPr>
        </p:nvSpPr>
        <p:spPr>
          <a:xfrm>
            <a:off x="6670962" y="887016"/>
            <a:ext cx="10359736" cy="8378428"/>
          </a:xfrm>
        </p:spPr>
        <p:txBody>
          <a:bodyPr anchor="ctr">
            <a:normAutofit/>
          </a:bodyPr>
          <a:lstStyle/>
          <a:p>
            <a:pPr>
              <a:buNone/>
            </a:pPr>
            <a:r>
              <a:rPr lang="en-US" i="1"/>
              <a:t>Upon completing this chapter, you will be able to</a:t>
            </a:r>
            <a:endParaRPr lang="en-US"/>
          </a:p>
          <a:p>
            <a:r>
              <a:rPr lang="en-US"/>
              <a:t>Discuss asset management</a:t>
            </a:r>
          </a:p>
          <a:p>
            <a:r>
              <a:rPr lang="en-US"/>
              <a:t>Describe seven controls</a:t>
            </a:r>
          </a:p>
          <a:p>
            <a:pPr lvl="1"/>
            <a:r>
              <a:rPr lang="en-US"/>
              <a:t>Access control</a:t>
            </a:r>
          </a:p>
          <a:p>
            <a:pPr lvl="1"/>
            <a:r>
              <a:rPr lang="en-US"/>
              <a:t>Encryption</a:t>
            </a:r>
          </a:p>
          <a:p>
            <a:pPr lvl="1"/>
            <a:r>
              <a:rPr lang="en-US"/>
              <a:t>VPN</a:t>
            </a:r>
          </a:p>
          <a:p>
            <a:pPr lvl="1"/>
            <a:r>
              <a:rPr lang="en-US"/>
              <a:t>Firewall</a:t>
            </a:r>
          </a:p>
          <a:p>
            <a:pPr lvl="1"/>
            <a:r>
              <a:rPr lang="en-US"/>
              <a:t>Device hardening</a:t>
            </a:r>
          </a:p>
          <a:p>
            <a:pPr lvl="1"/>
            <a:r>
              <a:rPr lang="en-US"/>
              <a:t>Network Access Control</a:t>
            </a:r>
          </a:p>
          <a:p>
            <a:pPr lvl="1"/>
            <a:r>
              <a:rPr lang="en-US"/>
              <a:t>Mobile device management</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103</a:t>
            </a:fld>
            <a:endParaRPr lang="en-US"/>
          </a:p>
        </p:txBody>
      </p:sp>
    </p:spTree>
    <p:custDataLst>
      <p:tags r:id="rId1"/>
    </p:custDataLst>
    <p:extLst>
      <p:ext uri="{BB962C8B-B14F-4D97-AF65-F5344CB8AC3E}">
        <p14:creationId xmlns:p14="http://schemas.microsoft.com/office/powerpoint/2010/main" val="34272722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4478000" cy="1028700"/>
          </a:xfrm>
        </p:spPr>
        <p:txBody>
          <a:bodyPr/>
          <a:lstStyle/>
          <a:p>
            <a:r>
              <a:rPr lang="en-US"/>
              <a:t>CEO Security Protection Questions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104</a:t>
            </a:fld>
            <a:endParaRPr lang="en-US"/>
          </a:p>
        </p:txBody>
      </p:sp>
      <p:sp>
        <p:nvSpPr>
          <p:cNvPr id="10" name="Oval Callout 9"/>
          <p:cNvSpPr/>
          <p:nvPr/>
        </p:nvSpPr>
        <p:spPr bwMode="auto">
          <a:xfrm>
            <a:off x="2514600" y="5474728"/>
            <a:ext cx="4686300" cy="2531834"/>
          </a:xfrm>
          <a:prstGeom prst="wedgeEllipseCallout">
            <a:avLst>
              <a:gd name="adj1" fmla="val 95679"/>
              <a:gd name="adj2" fmla="val 23171"/>
            </a:avLst>
          </a:prstGeom>
          <a:solidFill>
            <a:srgbClr val="A462BE"/>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How effective are our policies and procedures for monitoring</a:t>
            </a:r>
          </a:p>
        </p:txBody>
      </p:sp>
      <p:sp>
        <p:nvSpPr>
          <p:cNvPr id="11" name="Oval Callout 10"/>
          <p:cNvSpPr/>
          <p:nvPr/>
        </p:nvSpPr>
        <p:spPr bwMode="auto">
          <a:xfrm>
            <a:off x="4800600" y="1714501"/>
            <a:ext cx="4457700" cy="3116104"/>
          </a:xfrm>
          <a:prstGeom prst="wedgeEllipseCallout">
            <a:avLst>
              <a:gd name="adj1" fmla="val 50181"/>
              <a:gd name="adj2" fmla="val 125910"/>
            </a:avLst>
          </a:prstGeom>
          <a:solidFill>
            <a:srgbClr val="A462BE"/>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Do we have the appropriate skills and knowledge to protect against a potential attack?</a:t>
            </a:r>
          </a:p>
        </p:txBody>
      </p:sp>
      <p:sp>
        <p:nvSpPr>
          <p:cNvPr id="12" name="Oval Callout 11"/>
          <p:cNvSpPr/>
          <p:nvPr/>
        </p:nvSpPr>
        <p:spPr bwMode="auto">
          <a:xfrm>
            <a:off x="9944100" y="2424118"/>
            <a:ext cx="4457700" cy="1947565"/>
          </a:xfrm>
          <a:prstGeom prst="wedgeEllipseCallout">
            <a:avLst>
              <a:gd name="adj1" fmla="val -64527"/>
              <a:gd name="adj2" fmla="val 194439"/>
            </a:avLst>
          </a:prstGeom>
          <a:solidFill>
            <a:srgbClr val="A462BE"/>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Are the staff informed about cyber threats?</a:t>
            </a:r>
          </a:p>
        </p:txBody>
      </p:sp>
      <p:sp>
        <p:nvSpPr>
          <p:cNvPr id="13" name="Oval Callout 12"/>
          <p:cNvSpPr/>
          <p:nvPr/>
        </p:nvSpPr>
        <p:spPr bwMode="auto">
          <a:xfrm>
            <a:off x="11315700" y="5096337"/>
            <a:ext cx="4457700" cy="2531834"/>
          </a:xfrm>
          <a:prstGeom prst="wedgeEllipseCallout">
            <a:avLst>
              <a:gd name="adj1" fmla="val -96627"/>
              <a:gd name="adj2" fmla="val 35910"/>
            </a:avLst>
          </a:prstGeom>
          <a:solidFill>
            <a:srgbClr val="A462BE"/>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Do they understand the potential risks associated with their actions?</a:t>
            </a:r>
          </a:p>
        </p:txBody>
      </p:sp>
      <p:sp>
        <p:nvSpPr>
          <p:cNvPr id="15" name="TextBox 14"/>
          <p:cNvSpPr txBox="1"/>
          <p:nvPr/>
        </p:nvSpPr>
        <p:spPr>
          <a:xfrm>
            <a:off x="6626953" y="9711037"/>
            <a:ext cx="4650119" cy="461665"/>
          </a:xfrm>
          <a:prstGeom prst="rect">
            <a:avLst/>
          </a:prstGeom>
          <a:noFill/>
        </p:spPr>
        <p:txBody>
          <a:bodyPr wrap="none" rtlCol="0">
            <a:spAutoFit/>
          </a:bodyPr>
          <a:lstStyle/>
          <a:p>
            <a:r>
              <a:rPr lang="en-US" sz="2400">
                <a:latin typeface="+mj-lt"/>
              </a:rPr>
              <a:t>Modified from CSBS Resource Guide</a:t>
            </a:r>
          </a:p>
        </p:txBody>
      </p:sp>
      <p:pic>
        <p:nvPicPr>
          <p:cNvPr id="5" name="Graphic 4" descr="Office worker female outline">
            <a:extLst>
              <a:ext uri="{FF2B5EF4-FFF2-40B4-BE49-F238E27FC236}">
                <a16:creationId xmlns:a16="http://schemas.microsoft.com/office/drawing/2014/main" id="{40EF2401-3A05-994B-B3BD-7E8065D9F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900" y="5635261"/>
            <a:ext cx="4138723" cy="4138723"/>
          </a:xfrm>
          <a:prstGeom prst="rect">
            <a:avLst/>
          </a:prstGeom>
        </p:spPr>
      </p:pic>
    </p:spTree>
    <p:custDataLst>
      <p:tags r:id="rId1"/>
    </p:custDataLst>
    <p:extLst>
      <p:ext uri="{BB962C8B-B14F-4D97-AF65-F5344CB8AC3E}">
        <p14:creationId xmlns:p14="http://schemas.microsoft.com/office/powerpoint/2010/main" val="29359733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53DB-F80D-4E60-B579-8F942AF201D5}"/>
              </a:ext>
            </a:extLst>
          </p:cNvPr>
          <p:cNvSpPr>
            <a:spLocks noGrp="1"/>
          </p:cNvSpPr>
          <p:nvPr>
            <p:ph type="title"/>
          </p:nvPr>
        </p:nvSpPr>
        <p:spPr/>
        <p:txBody>
          <a:bodyPr/>
          <a:lstStyle/>
          <a:p>
            <a:r>
              <a:rPr lang="en-US"/>
              <a:t>Asset Identification</a:t>
            </a:r>
          </a:p>
        </p:txBody>
      </p:sp>
      <p:sp>
        <p:nvSpPr>
          <p:cNvPr id="3" name="Content Placeholder 2">
            <a:extLst>
              <a:ext uri="{FF2B5EF4-FFF2-40B4-BE49-F238E27FC236}">
                <a16:creationId xmlns:a16="http://schemas.microsoft.com/office/drawing/2014/main" id="{5D17642B-E7E4-48F9-802F-09FD1074C04F}"/>
              </a:ext>
            </a:extLst>
          </p:cNvPr>
          <p:cNvSpPr>
            <a:spLocks noGrp="1"/>
          </p:cNvSpPr>
          <p:nvPr>
            <p:ph idx="1"/>
          </p:nvPr>
        </p:nvSpPr>
        <p:spPr/>
        <p:txBody>
          <a:bodyPr/>
          <a:lstStyle/>
          <a:p>
            <a:r>
              <a:rPr lang="en-US"/>
              <a:t>You cannot protect it if you don’t know you have it</a:t>
            </a:r>
          </a:p>
          <a:p>
            <a:r>
              <a:rPr lang="en-US"/>
              <a:t>First step to protection is identifying what needs protecting</a:t>
            </a:r>
          </a:p>
          <a:p>
            <a:r>
              <a:rPr lang="en-US"/>
              <a:t>Inventory data may be complex</a:t>
            </a:r>
          </a:p>
          <a:p>
            <a:pPr lvl="1"/>
            <a:r>
              <a:rPr lang="en-US"/>
              <a:t>Asset</a:t>
            </a:r>
          </a:p>
          <a:p>
            <a:pPr lvl="1"/>
            <a:r>
              <a:rPr lang="en-US"/>
              <a:t>Value</a:t>
            </a:r>
          </a:p>
          <a:p>
            <a:pPr lvl="1"/>
            <a:r>
              <a:rPr lang="en-US"/>
              <a:t>Location</a:t>
            </a:r>
          </a:p>
          <a:p>
            <a:pPr lvl="1"/>
            <a:r>
              <a:rPr lang="en-US"/>
              <a:t>Manufacturer</a:t>
            </a:r>
          </a:p>
          <a:p>
            <a:pPr lvl="1"/>
            <a:r>
              <a:rPr lang="en-US"/>
              <a:t>Configuration</a:t>
            </a:r>
          </a:p>
          <a:p>
            <a:pPr lvl="1"/>
            <a:r>
              <a:rPr lang="en-US"/>
              <a:t>Warranty/maintenance plan</a:t>
            </a:r>
          </a:p>
          <a:p>
            <a:pPr lvl="1"/>
            <a:r>
              <a:rPr lang="en-US"/>
              <a:t>Insurer</a:t>
            </a:r>
          </a:p>
          <a:p>
            <a:pPr lvl="1"/>
            <a:r>
              <a:rPr lang="en-US"/>
              <a:t>Replacement options</a:t>
            </a:r>
          </a:p>
          <a:p>
            <a:endParaRPr lang="en-US"/>
          </a:p>
        </p:txBody>
      </p:sp>
      <p:sp>
        <p:nvSpPr>
          <p:cNvPr id="4" name="Slide Number Placeholder 3">
            <a:extLst>
              <a:ext uri="{FF2B5EF4-FFF2-40B4-BE49-F238E27FC236}">
                <a16:creationId xmlns:a16="http://schemas.microsoft.com/office/drawing/2014/main" id="{CC87F1FA-FF39-4BDB-BBC4-B54D22852383}"/>
              </a:ext>
            </a:extLst>
          </p:cNvPr>
          <p:cNvSpPr>
            <a:spLocks noGrp="1"/>
          </p:cNvSpPr>
          <p:nvPr>
            <p:ph type="sldNum" sz="quarter" idx="10"/>
          </p:nvPr>
        </p:nvSpPr>
        <p:spPr/>
        <p:txBody>
          <a:bodyPr/>
          <a:lstStyle/>
          <a:p>
            <a:fld id="{76E8DCF4-EBDD-4FE1-8465-FD383573D554}" type="slidenum">
              <a:rPr lang="en-US" smtClean="0"/>
              <a:pPr/>
              <a:t>105</a:t>
            </a:fld>
            <a:endParaRPr lang="en-US"/>
          </a:p>
        </p:txBody>
      </p:sp>
      <p:pic>
        <p:nvPicPr>
          <p:cNvPr id="7" name="Graphic 6" descr="Barcode with solid fill">
            <a:extLst>
              <a:ext uri="{FF2B5EF4-FFF2-40B4-BE49-F238E27FC236}">
                <a16:creationId xmlns:a16="http://schemas.microsoft.com/office/drawing/2014/main" id="{9B90CB6D-F563-A247-AC86-39D04F3163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15902" y="5676730"/>
            <a:ext cx="4989443" cy="4989443"/>
          </a:xfrm>
          <a:prstGeom prst="rect">
            <a:avLst/>
          </a:prstGeom>
        </p:spPr>
      </p:pic>
      <p:sp>
        <p:nvSpPr>
          <p:cNvPr id="8" name="TextBox 7">
            <a:extLst>
              <a:ext uri="{FF2B5EF4-FFF2-40B4-BE49-F238E27FC236}">
                <a16:creationId xmlns:a16="http://schemas.microsoft.com/office/drawing/2014/main" id="{C20A9E63-4E15-F741-8608-8B0399C57506}"/>
              </a:ext>
            </a:extLst>
          </p:cNvPr>
          <p:cNvSpPr txBox="1"/>
          <p:nvPr/>
        </p:nvSpPr>
        <p:spPr>
          <a:xfrm>
            <a:off x="13523311" y="6332712"/>
            <a:ext cx="3774623" cy="523220"/>
          </a:xfrm>
          <a:prstGeom prst="rect">
            <a:avLst/>
          </a:prstGeom>
          <a:noFill/>
        </p:spPr>
        <p:txBody>
          <a:bodyPr wrap="none" rtlCol="0">
            <a:spAutoFit/>
          </a:bodyPr>
          <a:lstStyle/>
          <a:p>
            <a:r>
              <a:rPr lang="en-US" sz="2800" b="1"/>
              <a:t>FDIC Asset Tag  1435672</a:t>
            </a:r>
          </a:p>
        </p:txBody>
      </p:sp>
    </p:spTree>
    <p:extLst>
      <p:ext uri="{BB962C8B-B14F-4D97-AF65-F5344CB8AC3E}">
        <p14:creationId xmlns:p14="http://schemas.microsoft.com/office/powerpoint/2010/main" val="4090391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F019FE-DB49-4F4B-AC61-D83DE65B890A}"/>
              </a:ext>
            </a:extLst>
          </p:cNvPr>
          <p:cNvSpPr>
            <a:spLocks noGrp="1"/>
          </p:cNvSpPr>
          <p:nvPr>
            <p:ph type="title"/>
          </p:nvPr>
        </p:nvSpPr>
        <p:spPr/>
        <p:txBody>
          <a:bodyPr/>
          <a:lstStyle/>
          <a:p>
            <a:r>
              <a:rPr lang="en-US"/>
              <a:t>Some Asset Management Challenges</a:t>
            </a:r>
          </a:p>
        </p:txBody>
      </p:sp>
      <p:sp>
        <p:nvSpPr>
          <p:cNvPr id="7" name="Content Placeholder 6">
            <a:extLst>
              <a:ext uri="{FF2B5EF4-FFF2-40B4-BE49-F238E27FC236}">
                <a16:creationId xmlns:a16="http://schemas.microsoft.com/office/drawing/2014/main" id="{1DC0087A-714A-4C26-9501-14095EB51593}"/>
              </a:ext>
            </a:extLst>
          </p:cNvPr>
          <p:cNvSpPr>
            <a:spLocks noGrp="1"/>
          </p:cNvSpPr>
          <p:nvPr>
            <p:ph idx="1"/>
          </p:nvPr>
        </p:nvSpPr>
        <p:spPr>
          <a:xfrm>
            <a:off x="1257300" y="2034105"/>
            <a:ext cx="15773400" cy="6967198"/>
          </a:xfrm>
        </p:spPr>
        <p:txBody>
          <a:bodyPr/>
          <a:lstStyle/>
          <a:p>
            <a:r>
              <a:rPr lang="en-US"/>
              <a:t>BYOD</a:t>
            </a:r>
          </a:p>
          <a:p>
            <a:r>
              <a:rPr lang="en-US"/>
              <a:t>Rogue devices</a:t>
            </a:r>
          </a:p>
          <a:p>
            <a:r>
              <a:rPr lang="en-US"/>
              <a:t>Unauthorized applications</a:t>
            </a:r>
          </a:p>
          <a:p>
            <a:r>
              <a:rPr lang="en-US"/>
              <a:t>Others?</a:t>
            </a:r>
          </a:p>
        </p:txBody>
      </p:sp>
      <p:sp>
        <p:nvSpPr>
          <p:cNvPr id="5" name="Slide Number Placeholder 4">
            <a:extLst>
              <a:ext uri="{FF2B5EF4-FFF2-40B4-BE49-F238E27FC236}">
                <a16:creationId xmlns:a16="http://schemas.microsoft.com/office/drawing/2014/main" id="{F9789222-B6C3-4667-9052-9F48489B4DFE}"/>
              </a:ext>
            </a:extLst>
          </p:cNvPr>
          <p:cNvSpPr>
            <a:spLocks noGrp="1"/>
          </p:cNvSpPr>
          <p:nvPr>
            <p:ph type="sldNum" sz="quarter" idx="10"/>
          </p:nvPr>
        </p:nvSpPr>
        <p:spPr/>
        <p:txBody>
          <a:bodyPr/>
          <a:lstStyle/>
          <a:p>
            <a:fld id="{26728E46-6CCC-4700-BAC6-A5BE0E758C8F}" type="slidenum">
              <a:rPr lang="en-US" smtClean="0"/>
              <a:pPr/>
              <a:t>106</a:t>
            </a:fld>
            <a:endParaRPr lang="en-US"/>
          </a:p>
        </p:txBody>
      </p:sp>
      <p:pic>
        <p:nvPicPr>
          <p:cNvPr id="8" name="Picture 7">
            <a:extLst>
              <a:ext uri="{FF2B5EF4-FFF2-40B4-BE49-F238E27FC236}">
                <a16:creationId xmlns:a16="http://schemas.microsoft.com/office/drawing/2014/main" id="{55E6DA86-B164-4F98-8C3F-B4F8A0D17C2F}"/>
              </a:ext>
            </a:extLst>
          </p:cNvPr>
          <p:cNvPicPr>
            <a:picLocks noChangeAspect="1"/>
          </p:cNvPicPr>
          <p:nvPr/>
        </p:nvPicPr>
        <p:blipFill>
          <a:blip r:embed="rId3"/>
          <a:stretch>
            <a:fillRect/>
          </a:stretch>
        </p:blipFill>
        <p:spPr>
          <a:xfrm>
            <a:off x="1762331" y="5300663"/>
            <a:ext cx="16644938" cy="4986338"/>
          </a:xfrm>
          <a:prstGeom prst="rect">
            <a:avLst/>
          </a:prstGeom>
        </p:spPr>
      </p:pic>
    </p:spTree>
    <p:extLst>
      <p:ext uri="{BB962C8B-B14F-4D97-AF65-F5344CB8AC3E}">
        <p14:creationId xmlns:p14="http://schemas.microsoft.com/office/powerpoint/2010/main" val="33581363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6998" name="Rectangle 6"/>
          <p:cNvSpPr>
            <a:spLocks noGrp="1" noChangeArrowheads="1"/>
          </p:cNvSpPr>
          <p:nvPr>
            <p:ph type="title"/>
          </p:nvPr>
        </p:nvSpPr>
        <p:spPr>
          <a:xfrm>
            <a:off x="554361" y="1156508"/>
            <a:ext cx="15882651" cy="1593966"/>
          </a:xfrm>
        </p:spPr>
        <p:txBody>
          <a:bodyPr anchor="b">
            <a:noAutofit/>
          </a:bodyPr>
          <a:lstStyle/>
          <a:p>
            <a:r>
              <a:rPr lang="en-US"/>
              <a:t>Countermeasure Implementation: </a:t>
            </a:r>
            <a:br>
              <a:rPr lang="en-US"/>
            </a:br>
            <a:r>
              <a:rPr lang="en-US"/>
              <a:t>A Layered Approach</a:t>
            </a:r>
          </a:p>
        </p:txBody>
      </p:sp>
      <p:cxnSp>
        <p:nvCxnSpPr>
          <p:cNvPr id="76" name="Straight Connector 75">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71436" y="3397555"/>
            <a:ext cx="15187518"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Graphic 3" descr="Castle scene outline">
            <a:extLst>
              <a:ext uri="{FF2B5EF4-FFF2-40B4-BE49-F238E27FC236}">
                <a16:creationId xmlns:a16="http://schemas.microsoft.com/office/drawing/2014/main" id="{DA73885B-815C-DB41-A171-2393CBBA02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9808" y="4216656"/>
            <a:ext cx="4392171" cy="4392171"/>
          </a:xfrm>
          <a:prstGeom prst="rect">
            <a:avLst/>
          </a:prstGeom>
        </p:spPr>
      </p:pic>
      <p:sp>
        <p:nvSpPr>
          <p:cNvPr id="1876999" name="Rectangle 7"/>
          <p:cNvSpPr>
            <a:spLocks noGrp="1" noChangeArrowheads="1"/>
          </p:cNvSpPr>
          <p:nvPr>
            <p:ph idx="1"/>
          </p:nvPr>
        </p:nvSpPr>
        <p:spPr>
          <a:xfrm>
            <a:off x="7862171" y="3721093"/>
            <a:ext cx="9423253" cy="5305986"/>
          </a:xfrm>
        </p:spPr>
        <p:txBody>
          <a:bodyPr>
            <a:noAutofit/>
          </a:bodyPr>
          <a:lstStyle/>
          <a:p>
            <a:r>
              <a:rPr lang="en-US" sz="3200" b="1"/>
              <a:t>Access control</a:t>
            </a:r>
          </a:p>
          <a:p>
            <a:r>
              <a:rPr lang="en-US" sz="3200" b="1"/>
              <a:t>Authentication</a:t>
            </a:r>
          </a:p>
          <a:p>
            <a:r>
              <a:rPr lang="en-US" sz="3200" b="1"/>
              <a:t>Filters</a:t>
            </a:r>
          </a:p>
          <a:p>
            <a:r>
              <a:rPr lang="en-US" sz="3200" b="1"/>
              <a:t>Network address translation (NAT)</a:t>
            </a:r>
          </a:p>
          <a:p>
            <a:r>
              <a:rPr lang="en-US" sz="3200" b="1"/>
              <a:t>Proxy servers</a:t>
            </a:r>
          </a:p>
          <a:p>
            <a:r>
              <a:rPr lang="en-US" sz="3200" b="1"/>
              <a:t>Virtual private network (VPN)</a:t>
            </a:r>
          </a:p>
          <a:p>
            <a:r>
              <a:rPr lang="en-US" sz="3200" b="1"/>
              <a:t>Firewalls</a:t>
            </a:r>
          </a:p>
          <a:p>
            <a:r>
              <a:rPr lang="en-US" sz="3200" b="1"/>
              <a:t>Encryption</a:t>
            </a:r>
          </a:p>
          <a:p>
            <a:r>
              <a:rPr lang="en-US" sz="3200" b="1"/>
              <a:t>Virus protection software</a:t>
            </a:r>
          </a:p>
        </p:txBody>
      </p:sp>
      <p:sp>
        <p:nvSpPr>
          <p:cNvPr id="2" name="Slide Number Placeholder 1"/>
          <p:cNvSpPr>
            <a:spLocks noGrp="1"/>
          </p:cNvSpPr>
          <p:nvPr>
            <p:ph type="sldNum" sz="quarter" idx="10"/>
          </p:nvPr>
        </p:nvSpPr>
        <p:spPr>
          <a:xfrm>
            <a:off x="15496354" y="9326880"/>
            <a:ext cx="1371600" cy="547687"/>
          </a:xfrm>
        </p:spPr>
        <p:txBody>
          <a:bodyPr>
            <a:normAutofit/>
          </a:bodyPr>
          <a:lstStyle/>
          <a:p>
            <a:pPr algn="r">
              <a:spcAft>
                <a:spcPts val="600"/>
              </a:spcAft>
            </a:pPr>
            <a:fld id="{76E8DCF4-EBDD-4FE1-8465-FD383573D554}" type="slidenum">
              <a:rPr lang="en-US">
                <a:solidFill>
                  <a:prstClr val="black">
                    <a:lumMod val="50000"/>
                    <a:lumOff val="50000"/>
                  </a:prstClr>
                </a:solidFill>
              </a:rPr>
              <a:pPr algn="r">
                <a:spcAft>
                  <a:spcPts val="600"/>
                </a:spcAft>
              </a:pPr>
              <a:t>107</a:t>
            </a:fld>
            <a:endParaRPr lang="en-US">
              <a:solidFill>
                <a:prstClr val="black">
                  <a:lumMod val="50000"/>
                  <a:lumOff val="50000"/>
                </a:prstClr>
              </a:solidFill>
            </a:endParaRPr>
          </a:p>
        </p:txBody>
      </p:sp>
    </p:spTree>
    <p:custDataLst>
      <p:tags r:id="rId1"/>
    </p:custDataLst>
    <p:extLst>
      <p:ext uri="{BB962C8B-B14F-4D97-AF65-F5344CB8AC3E}">
        <p14:creationId xmlns:p14="http://schemas.microsoft.com/office/powerpoint/2010/main" val="248946113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B319-91BA-477F-931A-EB434A33F6C9}"/>
              </a:ext>
            </a:extLst>
          </p:cNvPr>
          <p:cNvSpPr>
            <a:spLocks noGrp="1"/>
          </p:cNvSpPr>
          <p:nvPr>
            <p:ph type="title"/>
          </p:nvPr>
        </p:nvSpPr>
        <p:spPr/>
        <p:txBody>
          <a:bodyPr/>
          <a:lstStyle/>
          <a:p>
            <a:r>
              <a:rPr lang="en-US"/>
              <a:t>Access Controls</a:t>
            </a:r>
          </a:p>
        </p:txBody>
      </p:sp>
      <p:sp>
        <p:nvSpPr>
          <p:cNvPr id="3" name="Content Placeholder 2">
            <a:extLst>
              <a:ext uri="{FF2B5EF4-FFF2-40B4-BE49-F238E27FC236}">
                <a16:creationId xmlns:a16="http://schemas.microsoft.com/office/drawing/2014/main" id="{CD8D9579-2AA7-4706-B5D5-B984259F74A8}"/>
              </a:ext>
            </a:extLst>
          </p:cNvPr>
          <p:cNvSpPr>
            <a:spLocks noGrp="1"/>
          </p:cNvSpPr>
          <p:nvPr>
            <p:ph idx="1"/>
          </p:nvPr>
        </p:nvSpPr>
        <p:spPr/>
        <p:txBody>
          <a:bodyPr/>
          <a:lstStyle/>
          <a:p>
            <a:r>
              <a:rPr lang="en-US"/>
              <a:t>User and data classification</a:t>
            </a:r>
          </a:p>
          <a:p>
            <a:pPr lvl="1"/>
            <a:r>
              <a:rPr lang="en-US"/>
              <a:t>Roles</a:t>
            </a:r>
          </a:p>
          <a:p>
            <a:pPr lvl="1"/>
            <a:r>
              <a:rPr lang="en-US"/>
              <a:t>Sensitivity</a:t>
            </a:r>
          </a:p>
          <a:p>
            <a:r>
              <a:rPr lang="en-US"/>
              <a:t>Rights management</a:t>
            </a:r>
          </a:p>
          <a:p>
            <a:pPr lvl="1"/>
            <a:r>
              <a:rPr lang="en-US"/>
              <a:t>Internal</a:t>
            </a:r>
          </a:p>
          <a:p>
            <a:pPr lvl="2"/>
            <a:r>
              <a:rPr lang="en-US"/>
              <a:t>Onsite</a:t>
            </a:r>
          </a:p>
          <a:p>
            <a:pPr lvl="2"/>
            <a:r>
              <a:rPr lang="en-US"/>
              <a:t>Remote</a:t>
            </a:r>
          </a:p>
          <a:p>
            <a:pPr lvl="1"/>
            <a:r>
              <a:rPr lang="en-US"/>
              <a:t>Partner/vendor</a:t>
            </a:r>
          </a:p>
          <a:p>
            <a:pPr lvl="1"/>
            <a:r>
              <a:rPr lang="en-US"/>
              <a:t>Customer</a:t>
            </a:r>
          </a:p>
          <a:p>
            <a:r>
              <a:rPr lang="en-US"/>
              <a:t>Technical and physical access controls needed</a:t>
            </a:r>
          </a:p>
        </p:txBody>
      </p:sp>
      <p:sp>
        <p:nvSpPr>
          <p:cNvPr id="4" name="Slide Number Placeholder 3">
            <a:extLst>
              <a:ext uri="{FF2B5EF4-FFF2-40B4-BE49-F238E27FC236}">
                <a16:creationId xmlns:a16="http://schemas.microsoft.com/office/drawing/2014/main" id="{D23E052B-3D69-4EDD-977C-C7A6C28205B4}"/>
              </a:ext>
            </a:extLst>
          </p:cNvPr>
          <p:cNvSpPr>
            <a:spLocks noGrp="1"/>
          </p:cNvSpPr>
          <p:nvPr>
            <p:ph type="sldNum" sz="quarter" idx="10"/>
          </p:nvPr>
        </p:nvSpPr>
        <p:spPr/>
        <p:txBody>
          <a:bodyPr/>
          <a:lstStyle/>
          <a:p>
            <a:fld id="{76E8DCF4-EBDD-4FE1-8465-FD383573D554}" type="slidenum">
              <a:rPr lang="en-US" smtClean="0"/>
              <a:pPr/>
              <a:t>108</a:t>
            </a:fld>
            <a:endParaRPr lang="en-US"/>
          </a:p>
        </p:txBody>
      </p:sp>
      <p:pic>
        <p:nvPicPr>
          <p:cNvPr id="7" name="Graphic 6" descr="Safe with solid fill">
            <a:extLst>
              <a:ext uri="{FF2B5EF4-FFF2-40B4-BE49-F238E27FC236}">
                <a16:creationId xmlns:a16="http://schemas.microsoft.com/office/drawing/2014/main" id="{AACC32B8-F439-6D4E-8026-764E2BFEC4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8783" y="1818934"/>
            <a:ext cx="5665304" cy="5665304"/>
          </a:xfrm>
          <a:prstGeom prst="rect">
            <a:avLst/>
          </a:prstGeom>
        </p:spPr>
      </p:pic>
    </p:spTree>
    <p:extLst>
      <p:ext uri="{BB962C8B-B14F-4D97-AF65-F5344CB8AC3E}">
        <p14:creationId xmlns:p14="http://schemas.microsoft.com/office/powerpoint/2010/main" val="38985078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8834" name="Rectangle 2"/>
          <p:cNvSpPr>
            <a:spLocks noGrp="1" noChangeArrowheads="1"/>
          </p:cNvSpPr>
          <p:nvPr>
            <p:ph type="title"/>
          </p:nvPr>
        </p:nvSpPr>
        <p:spPr/>
        <p:txBody>
          <a:bodyPr/>
          <a:lstStyle/>
          <a:p>
            <a:r>
              <a:rPr lang="en-US"/>
              <a:t>Personnel Controls</a:t>
            </a:r>
          </a:p>
        </p:txBody>
      </p:sp>
      <p:sp>
        <p:nvSpPr>
          <p:cNvPr id="3448835" name="Rectangle 3"/>
          <p:cNvSpPr>
            <a:spLocks noGrp="1" noChangeArrowheads="1"/>
          </p:cNvSpPr>
          <p:nvPr>
            <p:ph idx="1"/>
          </p:nvPr>
        </p:nvSpPr>
        <p:spPr/>
        <p:txBody>
          <a:bodyPr/>
          <a:lstStyle/>
          <a:p>
            <a:pPr>
              <a:buNone/>
            </a:pPr>
            <a:r>
              <a:rPr lang="en-US" i="1">
                <a:solidFill>
                  <a:srgbClr val="E23A30"/>
                </a:solidFill>
              </a:rPr>
              <a:t>Implement checks for all employees during</a:t>
            </a:r>
          </a:p>
          <a:p>
            <a:r>
              <a:rPr lang="en-US"/>
              <a:t>Interviews (e.g., background checks)</a:t>
            </a:r>
          </a:p>
          <a:p>
            <a:r>
              <a:rPr lang="en-US"/>
              <a:t>Obtain agreements covering confidentiality, non-disclosure, </a:t>
            </a:r>
            <a:br>
              <a:rPr lang="en-US"/>
            </a:br>
            <a:r>
              <a:rPr lang="en-US"/>
              <a:t>authorized use</a:t>
            </a:r>
          </a:p>
          <a:p>
            <a:r>
              <a:rPr lang="en-US"/>
              <a:t>Increased accountability (e.g., reviews)</a:t>
            </a:r>
          </a:p>
          <a:p>
            <a:r>
              <a:rPr lang="en-US"/>
              <a:t>Provide awareness training policy compliance</a:t>
            </a:r>
          </a:p>
          <a:p>
            <a:r>
              <a:rPr lang="en-US"/>
              <a:t>Post employment (e.g., disable accounts)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109</a:t>
            </a:fld>
            <a:endParaRPr lang="en-US"/>
          </a:p>
        </p:txBody>
      </p:sp>
      <p:pic>
        <p:nvPicPr>
          <p:cNvPr id="5" name="Graphic 4" descr="Employee badge outline">
            <a:extLst>
              <a:ext uri="{FF2B5EF4-FFF2-40B4-BE49-F238E27FC236}">
                <a16:creationId xmlns:a16="http://schemas.microsoft.com/office/drawing/2014/main" id="{904DCB21-D3A2-7442-A03E-CACEB85CE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71451" y="6132162"/>
            <a:ext cx="3923414" cy="3923414"/>
          </a:xfrm>
          <a:prstGeom prst="rect">
            <a:avLst/>
          </a:prstGeom>
        </p:spPr>
      </p:pic>
    </p:spTree>
    <p:custDataLst>
      <p:tags r:id="rId1"/>
    </p:custDataLst>
    <p:extLst>
      <p:ext uri="{BB962C8B-B14F-4D97-AF65-F5344CB8AC3E}">
        <p14:creationId xmlns:p14="http://schemas.microsoft.com/office/powerpoint/2010/main" val="260758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8680" name="Rectangle 8"/>
          <p:cNvSpPr>
            <a:spLocks noGrp="1" noChangeArrowheads="1"/>
          </p:cNvSpPr>
          <p:nvPr>
            <p:ph type="title"/>
          </p:nvPr>
        </p:nvSpPr>
        <p:spPr/>
        <p:txBody>
          <a:bodyPr/>
          <a:lstStyle/>
          <a:p>
            <a:r>
              <a:rPr lang="en-US"/>
              <a:t>Objectives</a:t>
            </a:r>
          </a:p>
        </p:txBody>
      </p:sp>
      <p:sp>
        <p:nvSpPr>
          <p:cNvPr id="3868681" name="Rectangle 9"/>
          <p:cNvSpPr>
            <a:spLocks noGrp="1" noChangeArrowheads="1"/>
          </p:cNvSpPr>
          <p:nvPr>
            <p:ph idx="1"/>
          </p:nvPr>
        </p:nvSpPr>
        <p:spPr/>
        <p:txBody>
          <a:bodyPr/>
          <a:lstStyle/>
          <a:p>
            <a:pPr>
              <a:buFont typeface="Wingdings" pitchFamily="2" charset="2"/>
              <a:buNone/>
            </a:pPr>
            <a:r>
              <a:rPr lang="en-US" i="1">
                <a:solidFill>
                  <a:srgbClr val="E23A30"/>
                </a:solidFill>
              </a:rPr>
              <a:t>Upon completing this chapter, you will be able to</a:t>
            </a:r>
          </a:p>
          <a:p>
            <a:r>
              <a:rPr lang="en-US"/>
              <a:t>Define Information Security</a:t>
            </a:r>
          </a:p>
          <a:p>
            <a:r>
              <a:rPr lang="en-US"/>
              <a:t>Compare Information Security and Cybersecurity</a:t>
            </a:r>
          </a:p>
          <a:p>
            <a:r>
              <a:rPr lang="en-US"/>
              <a:t>Describe what we are protecting</a:t>
            </a:r>
          </a:p>
          <a:p>
            <a:r>
              <a:rPr lang="en-US"/>
              <a:t>List the elements of an Information Security Plan</a:t>
            </a:r>
          </a:p>
          <a:p>
            <a:r>
              <a:rPr lang="en-US"/>
              <a:t>Identify the Information Security Requirements and Resources for banks</a:t>
            </a:r>
          </a:p>
          <a:p>
            <a:endParaRPr lang="en-US"/>
          </a:p>
        </p:txBody>
      </p:sp>
      <p:sp>
        <p:nvSpPr>
          <p:cNvPr id="2" name="Slide Number Placeholder 1"/>
          <p:cNvSpPr>
            <a:spLocks noGrp="1"/>
          </p:cNvSpPr>
          <p:nvPr>
            <p:ph type="sldNum" sz="quarter" idx="10"/>
          </p:nvPr>
        </p:nvSpPr>
        <p:spPr bwMode="auto">
          <a:xfrm>
            <a:off x="25400" y="9829800"/>
            <a:ext cx="1498601" cy="600075"/>
          </a:xfrm>
          <a:prstGeom prst="rect">
            <a:avLst/>
          </a:prstGeom>
          <a:noFill/>
          <a:ln w="9525">
            <a:noFill/>
            <a:miter lim="800000"/>
            <a:headEnd/>
            <a:tailEnd/>
          </a:ln>
          <a:effectLst/>
        </p:spPr>
        <p:txBody>
          <a:bodyPr vert="horz" wrap="square" lIns="137160" tIns="68580" rIns="137160" bIns="68580" numCol="1" rtlCol="0" anchor="t" anchorCtr="0" compatLnSpc="1">
            <a:prstTxWarp prst="textNoShape">
              <a:avLst/>
            </a:prstTxWarp>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fld id="{76E8DCF4-EBDD-4FE1-8465-FD383573D554}" type="slidenum">
              <a:rPr lang="en-US" smtClean="0"/>
              <a:pPr/>
              <a:t>11</a:t>
            </a:fld>
            <a:endParaRPr lang="en-US"/>
          </a:p>
        </p:txBody>
      </p:sp>
    </p:spTree>
    <p:custDataLst>
      <p:tags r:id="rId1"/>
    </p:custDataLst>
    <p:extLst>
      <p:ext uri="{BB962C8B-B14F-4D97-AF65-F5344CB8AC3E}">
        <p14:creationId xmlns:p14="http://schemas.microsoft.com/office/powerpoint/2010/main" val="3339031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89"/>
            <a:ext cx="8422313"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438594" name="Rectangle 2"/>
          <p:cNvSpPr>
            <a:spLocks noGrp="1" noChangeArrowheads="1"/>
          </p:cNvSpPr>
          <p:nvPr>
            <p:ph type="title"/>
          </p:nvPr>
        </p:nvSpPr>
        <p:spPr>
          <a:xfrm>
            <a:off x="9135860" y="-269248"/>
            <a:ext cx="8888819" cy="2181077"/>
          </a:xfrm>
        </p:spPr>
        <p:txBody>
          <a:bodyPr>
            <a:normAutofit/>
          </a:bodyPr>
          <a:lstStyle/>
          <a:p>
            <a:r>
              <a:rPr lang="en-US">
                <a:solidFill>
                  <a:srgbClr val="000000"/>
                </a:solidFill>
              </a:rPr>
              <a:t>Classifying Information</a:t>
            </a:r>
          </a:p>
        </p:txBody>
      </p:sp>
      <p:sp>
        <p:nvSpPr>
          <p:cNvPr id="7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07928"/>
            <a:ext cx="7500657" cy="8101443"/>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6498" name="Picture 2" descr="C:\Users\AWalkden.HILL\AppData\Local\Temp\classified_rubber_stamp_400_clr.png"/>
          <p:cNvPicPr>
            <a:picLocks noChangeAspect="1" noChangeArrowheads="1"/>
          </p:cNvPicPr>
          <p:nvPr/>
        </p:nvPicPr>
        <p:blipFill>
          <a:blip r:embed="rId5" cstate="print"/>
          <a:stretch>
            <a:fillRect/>
          </a:stretch>
        </p:blipFill>
        <p:spPr bwMode="auto">
          <a:xfrm>
            <a:off x="644023" y="3957111"/>
            <a:ext cx="5492747" cy="2403076"/>
          </a:xfrm>
          <a:prstGeom prst="rect">
            <a:avLst/>
          </a:prstGeom>
          <a:noFill/>
        </p:spPr>
      </p:pic>
      <p:sp>
        <p:nvSpPr>
          <p:cNvPr id="3438595" name="Rectangle 3"/>
          <p:cNvSpPr>
            <a:spLocks noGrp="1" noChangeArrowheads="1"/>
          </p:cNvSpPr>
          <p:nvPr>
            <p:ph idx="1"/>
          </p:nvPr>
        </p:nvSpPr>
        <p:spPr>
          <a:xfrm>
            <a:off x="9135861" y="1382233"/>
            <a:ext cx="8888818" cy="9229060"/>
          </a:xfrm>
        </p:spPr>
        <p:txBody>
          <a:bodyPr anchor="ctr">
            <a:normAutofit/>
          </a:bodyPr>
          <a:lstStyle/>
          <a:p>
            <a:r>
              <a:rPr lang="en-US" sz="3600">
                <a:solidFill>
                  <a:srgbClr val="000000"/>
                </a:solidFill>
              </a:rPr>
              <a:t>Shorthand way of indicating handling and protection requirements</a:t>
            </a:r>
          </a:p>
          <a:p>
            <a:pPr lvl="1"/>
            <a:r>
              <a:rPr lang="en-US">
                <a:solidFill>
                  <a:srgbClr val="000000"/>
                </a:solidFill>
              </a:rPr>
              <a:t>Link to a protection profile</a:t>
            </a:r>
          </a:p>
          <a:p>
            <a:pPr lvl="1"/>
            <a:r>
              <a:rPr lang="en-US">
                <a:solidFill>
                  <a:srgbClr val="000000"/>
                </a:solidFill>
              </a:rPr>
              <a:t>Example:  When encryption is required or physical</a:t>
            </a:r>
            <a:br>
              <a:rPr lang="en-US">
                <a:solidFill>
                  <a:srgbClr val="000000"/>
                </a:solidFill>
              </a:rPr>
            </a:br>
            <a:r>
              <a:rPr lang="en-US">
                <a:solidFill>
                  <a:srgbClr val="000000"/>
                </a:solidFill>
              </a:rPr>
              <a:t>controls when transporting documents</a:t>
            </a:r>
          </a:p>
          <a:p>
            <a:r>
              <a:rPr lang="en-US" sz="3600">
                <a:solidFill>
                  <a:srgbClr val="000000"/>
                </a:solidFill>
              </a:rPr>
              <a:t>Should be clearly marked</a:t>
            </a:r>
          </a:p>
          <a:p>
            <a:r>
              <a:rPr lang="en-US" sz="3600">
                <a:solidFill>
                  <a:srgbClr val="000000"/>
                </a:solidFill>
              </a:rPr>
              <a:t>Can change over time</a:t>
            </a:r>
          </a:p>
          <a:p>
            <a:pPr lvl="1"/>
            <a:r>
              <a:rPr lang="en-US">
                <a:solidFill>
                  <a:srgbClr val="000000"/>
                </a:solidFill>
              </a:rPr>
              <a:t>Review, update</a:t>
            </a:r>
          </a:p>
          <a:p>
            <a:r>
              <a:rPr lang="en-US" sz="3600">
                <a:solidFill>
                  <a:srgbClr val="000000"/>
                </a:solidFill>
              </a:rPr>
              <a:t>User access controls limit who can see what</a:t>
            </a:r>
          </a:p>
          <a:p>
            <a:r>
              <a:rPr lang="en-US" sz="3600">
                <a:solidFill>
                  <a:srgbClr val="000000"/>
                </a:solidFill>
              </a:rPr>
              <a:t>Data Loss Prevention (DLP) enforces compliance</a:t>
            </a:r>
          </a:p>
          <a:p>
            <a:pPr>
              <a:buNone/>
            </a:pPr>
            <a:endParaRPr lang="en-US" sz="3600">
              <a:solidFill>
                <a:srgbClr val="000000"/>
              </a:solidFill>
            </a:endParaRPr>
          </a:p>
        </p:txBody>
      </p:sp>
      <p:sp>
        <p:nvSpPr>
          <p:cNvPr id="2" name="Slide Number Placeholder 1"/>
          <p:cNvSpPr>
            <a:spLocks noGrp="1"/>
          </p:cNvSpPr>
          <p:nvPr>
            <p:ph type="sldNum" sz="quarter" idx="10"/>
          </p:nvPr>
        </p:nvSpPr>
        <p:spPr>
          <a:xfrm>
            <a:off x="16238895" y="9335553"/>
            <a:ext cx="856092" cy="471100"/>
          </a:xfrm>
        </p:spPr>
        <p:txBody>
          <a:bodyPr>
            <a:normAutofit/>
          </a:bodyPr>
          <a:lstStyle/>
          <a:p>
            <a:pPr>
              <a:spcAft>
                <a:spcPts val="600"/>
              </a:spcAft>
            </a:pPr>
            <a:fld id="{76E8DCF4-EBDD-4FE1-8465-FD383573D554}" type="slidenum">
              <a:rPr lang="en-US" sz="1700">
                <a:solidFill>
                  <a:srgbClr val="898989"/>
                </a:solidFill>
              </a:rPr>
              <a:pPr>
                <a:spcAft>
                  <a:spcPts val="600"/>
                </a:spcAft>
              </a:pPr>
              <a:t>110</a:t>
            </a:fld>
            <a:endParaRPr lang="en-US" sz="1700">
              <a:solidFill>
                <a:srgbClr val="898989"/>
              </a:solidFill>
            </a:endParaRPr>
          </a:p>
        </p:txBody>
      </p:sp>
    </p:spTree>
    <p:custDataLst>
      <p:tags r:id="rId1"/>
    </p:custDataLst>
    <p:extLst>
      <p:ext uri="{BB962C8B-B14F-4D97-AF65-F5344CB8AC3E}">
        <p14:creationId xmlns:p14="http://schemas.microsoft.com/office/powerpoint/2010/main" val="1834602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Rectangle 2"/>
          <p:cNvSpPr>
            <a:spLocks noGrp="1" noChangeArrowheads="1"/>
          </p:cNvSpPr>
          <p:nvPr>
            <p:ph type="title"/>
          </p:nvPr>
        </p:nvSpPr>
        <p:spPr/>
        <p:txBody>
          <a:bodyPr/>
          <a:lstStyle/>
          <a:p>
            <a:r>
              <a:rPr lang="en-US"/>
              <a:t>User Access Control (UAC)</a:t>
            </a:r>
          </a:p>
        </p:txBody>
      </p:sp>
      <p:sp>
        <p:nvSpPr>
          <p:cNvPr id="3152899" name="Rectangle 3"/>
          <p:cNvSpPr>
            <a:spLocks noGrp="1" noChangeArrowheads="1"/>
          </p:cNvSpPr>
          <p:nvPr>
            <p:ph idx="1"/>
          </p:nvPr>
        </p:nvSpPr>
        <p:spPr/>
        <p:txBody>
          <a:bodyPr/>
          <a:lstStyle/>
          <a:p>
            <a:pPr>
              <a:buNone/>
            </a:pPr>
            <a:r>
              <a:rPr lang="en-US" i="1">
                <a:solidFill>
                  <a:srgbClr val="E23A30"/>
                </a:solidFill>
              </a:rPr>
              <a:t>Maintains</a:t>
            </a:r>
          </a:p>
          <a:p>
            <a:r>
              <a:rPr lang="en-US"/>
              <a:t>Confidentiality</a:t>
            </a:r>
          </a:p>
          <a:p>
            <a:pPr lvl="1"/>
            <a:r>
              <a:rPr lang="en-US"/>
              <a:t>Only authorized subjects can read objects</a:t>
            </a:r>
          </a:p>
          <a:p>
            <a:r>
              <a:rPr lang="en-US"/>
              <a:t>Integrity</a:t>
            </a:r>
          </a:p>
          <a:p>
            <a:pPr lvl="1"/>
            <a:r>
              <a:rPr lang="en-US"/>
              <a:t>Only authorized subjects can modify objects</a:t>
            </a:r>
          </a:p>
          <a:p>
            <a:r>
              <a:rPr lang="en-US"/>
              <a:t>Availability</a:t>
            </a:r>
          </a:p>
          <a:p>
            <a:pPr lvl="1"/>
            <a:r>
              <a:rPr lang="en-US"/>
              <a:t>Only authorized subjects can use objects</a:t>
            </a:r>
          </a:p>
          <a:p>
            <a:pPr lvl="1"/>
            <a:endParaRPr lang="en-US"/>
          </a:p>
          <a:p>
            <a:pPr>
              <a:buNone/>
            </a:pPr>
            <a:r>
              <a:rPr lang="en-US" i="1">
                <a:solidFill>
                  <a:srgbClr val="E23A30"/>
                </a:solidFill>
              </a:rPr>
              <a:t>	</a:t>
            </a:r>
            <a:endParaRPr lang="en-US"/>
          </a:p>
        </p:txBody>
      </p:sp>
      <p:sp>
        <p:nvSpPr>
          <p:cNvPr id="6" name="TextBox 5"/>
          <p:cNvSpPr txBox="1"/>
          <p:nvPr/>
        </p:nvSpPr>
        <p:spPr>
          <a:xfrm>
            <a:off x="11365396" y="7641700"/>
            <a:ext cx="5806722" cy="1892826"/>
          </a:xfrm>
          <a:prstGeom prst="rect">
            <a:avLst/>
          </a:prstGeom>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000">
                <a:solidFill>
                  <a:schemeClr val="bg1"/>
                </a:solidFill>
              </a:rPr>
              <a:t>“Financial institutions </a:t>
            </a:r>
            <a:r>
              <a:rPr lang="en-US" sz="3000">
                <a:solidFill>
                  <a:schemeClr val="bg1"/>
                </a:solidFill>
                <a:cs typeface="Arial" charset="0"/>
              </a:rPr>
              <a:t>should have an effective process to administer access rights</a:t>
            </a:r>
            <a:r>
              <a:rPr lang="en-US" sz="3000">
                <a:solidFill>
                  <a:schemeClr val="bg1"/>
                </a:solidFill>
              </a:rPr>
              <a:t>”</a:t>
            </a:r>
          </a:p>
          <a:p>
            <a:pPr algn="r"/>
            <a:r>
              <a:rPr lang="en-US" sz="2700">
                <a:solidFill>
                  <a:schemeClr val="bg1"/>
                </a:solidFill>
              </a:rPr>
              <a:t>-</a:t>
            </a:r>
            <a:r>
              <a:rPr lang="en-US" sz="2400">
                <a:solidFill>
                  <a:schemeClr val="bg1"/>
                </a:solidFill>
              </a:rPr>
              <a:t> FFIEC Information Security Handbook</a:t>
            </a:r>
            <a:endParaRPr lang="en-US" sz="3000">
              <a:solidFill>
                <a:schemeClr val="bg1"/>
              </a:solidFill>
            </a:endParaRPr>
          </a:p>
        </p:txBody>
      </p:sp>
      <p:sp>
        <p:nvSpPr>
          <p:cNvPr id="2" name="Slide Number Placeholder 1"/>
          <p:cNvSpPr>
            <a:spLocks noGrp="1"/>
          </p:cNvSpPr>
          <p:nvPr>
            <p:ph type="sldNum" sz="quarter" idx="10"/>
          </p:nvPr>
        </p:nvSpPr>
        <p:spPr/>
        <p:txBody>
          <a:bodyPr/>
          <a:lstStyle/>
          <a:p>
            <a:fld id="{76E8DCF4-EBDD-4FE1-8465-FD383573D554}" type="slidenum">
              <a:rPr lang="en-US" smtClean="0"/>
              <a:pPr/>
              <a:t>111</a:t>
            </a:fld>
            <a:endParaRPr lang="en-US"/>
          </a:p>
        </p:txBody>
      </p:sp>
    </p:spTree>
    <p:custDataLst>
      <p:tags r:id="rId1"/>
    </p:custDataLst>
    <p:extLst>
      <p:ext uri="{BB962C8B-B14F-4D97-AF65-F5344CB8AC3E}">
        <p14:creationId xmlns:p14="http://schemas.microsoft.com/office/powerpoint/2010/main" val="13306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52899">
                                            <p:txEl>
                                              <p:pRg st="8" end="8"/>
                                            </p:txEl>
                                          </p:spTgt>
                                        </p:tgtEl>
                                        <p:attrNameLst>
                                          <p:attrName>style.visibility</p:attrName>
                                        </p:attrNameLst>
                                      </p:cBhvr>
                                      <p:to>
                                        <p:strVal val="visible"/>
                                      </p:to>
                                    </p:set>
                                    <p:animEffect transition="in" filter="wipe(left)">
                                      <p:cBhvr>
                                        <p:cTn id="7" dur="500"/>
                                        <p:tgtEl>
                                          <p:spTgt spid="31528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946" name="Rectangle 2"/>
          <p:cNvSpPr>
            <a:spLocks noGrp="1" noChangeArrowheads="1"/>
          </p:cNvSpPr>
          <p:nvPr>
            <p:ph type="title"/>
          </p:nvPr>
        </p:nvSpPr>
        <p:spPr/>
        <p:txBody>
          <a:bodyPr/>
          <a:lstStyle/>
          <a:p>
            <a:r>
              <a:rPr lang="en-US"/>
              <a:t>Common Terms: Part I</a:t>
            </a:r>
          </a:p>
        </p:txBody>
      </p:sp>
      <p:sp>
        <p:nvSpPr>
          <p:cNvPr id="3154947" name="Rectangle 3"/>
          <p:cNvSpPr>
            <a:spLocks noGrp="1" noChangeArrowheads="1"/>
          </p:cNvSpPr>
          <p:nvPr>
            <p:ph idx="1"/>
          </p:nvPr>
        </p:nvSpPr>
        <p:spPr/>
        <p:txBody>
          <a:bodyPr>
            <a:normAutofit fontScale="92500" lnSpcReduction="10000"/>
          </a:bodyPr>
          <a:lstStyle/>
          <a:p>
            <a:r>
              <a:rPr lang="en-US"/>
              <a:t>Objects</a:t>
            </a:r>
          </a:p>
          <a:p>
            <a:pPr lvl="1"/>
            <a:r>
              <a:rPr lang="en-US"/>
              <a:t>Passive resources</a:t>
            </a:r>
          </a:p>
          <a:p>
            <a:pPr lvl="2"/>
            <a:r>
              <a:rPr lang="en-US"/>
              <a:t>Files, printers, applications, system resources</a:t>
            </a:r>
            <a:br>
              <a:rPr lang="en-US"/>
            </a:br>
            <a:endParaRPr lang="en-US"/>
          </a:p>
          <a:p>
            <a:r>
              <a:rPr lang="en-US"/>
              <a:t>Subjects</a:t>
            </a:r>
          </a:p>
          <a:p>
            <a:pPr lvl="1"/>
            <a:r>
              <a:rPr lang="en-US"/>
              <a:t>Active entities (someone or something) that </a:t>
            </a:r>
            <a:br>
              <a:rPr lang="en-US"/>
            </a:br>
            <a:r>
              <a:rPr lang="en-US"/>
              <a:t>utilize objects</a:t>
            </a:r>
            <a:br>
              <a:rPr lang="en-US"/>
            </a:br>
            <a:endParaRPr lang="en-US"/>
          </a:p>
          <a:p>
            <a:r>
              <a:rPr lang="en-US"/>
              <a:t>Authentication</a:t>
            </a:r>
          </a:p>
          <a:p>
            <a:pPr lvl="1"/>
            <a:r>
              <a:rPr lang="en-US"/>
              <a:t>Identity verification</a:t>
            </a:r>
          </a:p>
          <a:p>
            <a:pPr lvl="1"/>
            <a:r>
              <a:rPr lang="en-US"/>
              <a:t>Focus: Subject</a:t>
            </a:r>
          </a:p>
          <a:p>
            <a:endParaRPr lang="en-US" i="1">
              <a:solidFill>
                <a:srgbClr val="0070C0"/>
              </a:solidFill>
            </a:endParaRPr>
          </a:p>
          <a:p>
            <a:pPr>
              <a:buNone/>
            </a:pPr>
            <a:r>
              <a:rPr lang="en-US" i="1">
                <a:solidFill>
                  <a:srgbClr val="0070C0"/>
                </a:solidFill>
              </a:rPr>
              <a:t>	</a:t>
            </a:r>
            <a:endParaRPr lang="en-US"/>
          </a:p>
        </p:txBody>
      </p:sp>
      <p:sp>
        <p:nvSpPr>
          <p:cNvPr id="9" name="TextBox 8"/>
          <p:cNvSpPr txBox="1"/>
          <p:nvPr/>
        </p:nvSpPr>
        <p:spPr>
          <a:xfrm>
            <a:off x="10287000" y="6472205"/>
            <a:ext cx="6858000" cy="1200329"/>
          </a:xfrm>
          <a:prstGeom prst="rect">
            <a:avLst/>
          </a:prstGeom>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en-US" sz="3600" i="1">
                <a:solidFill>
                  <a:schemeClr val="bg1"/>
                </a:solidFill>
              </a:rPr>
              <a:t>Access controls control which objects a subject can access</a:t>
            </a:r>
            <a:endParaRPr lang="en-US" sz="3600">
              <a:solidFill>
                <a:schemeClr val="bg1"/>
              </a:solidFill>
            </a:endParaRPr>
          </a:p>
        </p:txBody>
      </p:sp>
      <p:sp>
        <p:nvSpPr>
          <p:cNvPr id="7" name="TextBox 6"/>
          <p:cNvSpPr txBox="1"/>
          <p:nvPr/>
        </p:nvSpPr>
        <p:spPr>
          <a:xfrm>
            <a:off x="9601199" y="8046731"/>
            <a:ext cx="8229602" cy="1754326"/>
          </a:xfrm>
          <a:prstGeom prst="rect">
            <a:avLst/>
          </a:prstGeom>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en-US" sz="3600" i="1">
                <a:solidFill>
                  <a:schemeClr val="bg1"/>
                </a:solidFill>
              </a:rPr>
              <a:t>Without it, everyone would be able to access everything on a network, in a database, or on a computer</a:t>
            </a:r>
            <a:endParaRPr lang="en-US" sz="3600">
              <a:solidFill>
                <a:schemeClr val="bg1"/>
              </a:solidFill>
            </a:endParaRPr>
          </a:p>
        </p:txBody>
      </p:sp>
      <p:sp>
        <p:nvSpPr>
          <p:cNvPr id="2" name="Slide Number Placeholder 1"/>
          <p:cNvSpPr>
            <a:spLocks noGrp="1"/>
          </p:cNvSpPr>
          <p:nvPr>
            <p:ph type="sldNum" sz="quarter" idx="10"/>
          </p:nvPr>
        </p:nvSpPr>
        <p:spPr/>
        <p:txBody>
          <a:bodyPr/>
          <a:lstStyle/>
          <a:p>
            <a:fld id="{76E8DCF4-EBDD-4FE1-8465-FD383573D554}" type="slidenum">
              <a:rPr lang="en-US" smtClean="0"/>
              <a:pPr/>
              <a:t>112</a:t>
            </a:fld>
            <a:endParaRPr lang="en-US"/>
          </a:p>
        </p:txBody>
      </p:sp>
    </p:spTree>
    <p:custDataLst>
      <p:tags r:id="rId1"/>
    </p:custDataLst>
    <p:extLst>
      <p:ext uri="{BB962C8B-B14F-4D97-AF65-F5344CB8AC3E}">
        <p14:creationId xmlns:p14="http://schemas.microsoft.com/office/powerpoint/2010/main" val="71196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6994" name="Rectangle 2"/>
          <p:cNvSpPr>
            <a:spLocks noGrp="1" noChangeArrowheads="1"/>
          </p:cNvSpPr>
          <p:nvPr>
            <p:ph type="title"/>
          </p:nvPr>
        </p:nvSpPr>
        <p:spPr/>
        <p:txBody>
          <a:bodyPr/>
          <a:lstStyle/>
          <a:p>
            <a:r>
              <a:rPr lang="en-US"/>
              <a:t>Common Terms: Part II</a:t>
            </a:r>
          </a:p>
        </p:txBody>
      </p:sp>
      <p:sp>
        <p:nvSpPr>
          <p:cNvPr id="3156995" name="Rectangle 3"/>
          <p:cNvSpPr>
            <a:spLocks noGrp="1" noChangeArrowheads="1"/>
          </p:cNvSpPr>
          <p:nvPr>
            <p:ph idx="1"/>
          </p:nvPr>
        </p:nvSpPr>
        <p:spPr/>
        <p:txBody>
          <a:bodyPr>
            <a:normAutofit/>
          </a:bodyPr>
          <a:lstStyle/>
          <a:p>
            <a:r>
              <a:rPr lang="en-US"/>
              <a:t>Authentication</a:t>
            </a:r>
          </a:p>
          <a:p>
            <a:pPr lvl="1"/>
            <a:r>
              <a:rPr lang="en-US"/>
              <a:t>Proving who you are</a:t>
            </a:r>
          </a:p>
          <a:p>
            <a:pPr lvl="1"/>
            <a:endParaRPr lang="en-US"/>
          </a:p>
          <a:p>
            <a:r>
              <a:rPr lang="en-US"/>
              <a:t>Authorization</a:t>
            </a:r>
          </a:p>
          <a:p>
            <a:pPr lvl="1"/>
            <a:r>
              <a:rPr lang="en-US"/>
              <a:t>Access rights</a:t>
            </a:r>
          </a:p>
          <a:p>
            <a:pPr lvl="1"/>
            <a:r>
              <a:rPr lang="en-US"/>
              <a:t>Focus: Subject </a:t>
            </a:r>
            <a:r>
              <a:rPr lang="en-US">
                <a:sym typeface="Wingdings" pitchFamily="2" charset="2"/>
              </a:rPr>
              <a:t></a:t>
            </a:r>
            <a:r>
              <a:rPr lang="en-US"/>
              <a:t> Object</a:t>
            </a:r>
            <a:br>
              <a:rPr lang="en-US"/>
            </a:br>
            <a:endParaRPr lang="en-US"/>
          </a:p>
          <a:p>
            <a:r>
              <a:rPr lang="en-US"/>
              <a:t>Accounting</a:t>
            </a:r>
          </a:p>
          <a:p>
            <a:pPr lvl="1"/>
            <a:r>
              <a:rPr lang="en-US"/>
              <a:t>Auditing/logging</a:t>
            </a:r>
          </a:p>
          <a:p>
            <a:pPr lvl="1"/>
            <a:r>
              <a:rPr lang="en-US"/>
              <a:t>Focus: Subject </a:t>
            </a:r>
            <a:r>
              <a:rPr lang="en-US">
                <a:sym typeface="Wingdings" pitchFamily="2" charset="2"/>
              </a:rPr>
              <a:t></a:t>
            </a:r>
            <a:r>
              <a:rPr lang="en-US"/>
              <a:t> Object (access detail)</a:t>
            </a:r>
            <a:br>
              <a:rPr lang="en-US"/>
            </a:br>
            <a:endParaRPr lang="en-US"/>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113</a:t>
            </a:fld>
            <a:endParaRPr lang="en-US"/>
          </a:p>
        </p:txBody>
      </p:sp>
      <p:pic>
        <p:nvPicPr>
          <p:cNvPr id="4" name="Graphic 3" descr="Onion with solid fill">
            <a:extLst>
              <a:ext uri="{FF2B5EF4-FFF2-40B4-BE49-F238E27FC236}">
                <a16:creationId xmlns:a16="http://schemas.microsoft.com/office/drawing/2014/main" id="{C4BA94F3-F812-6A47-B937-C5EA17AAF5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44400" y="4333204"/>
            <a:ext cx="6815470" cy="6815470"/>
          </a:xfrm>
          <a:prstGeom prst="rect">
            <a:avLst/>
          </a:prstGeom>
        </p:spPr>
      </p:pic>
    </p:spTree>
    <p:custDataLst>
      <p:tags r:id="rId1"/>
    </p:custDataLst>
    <p:extLst>
      <p:ext uri="{BB962C8B-B14F-4D97-AF65-F5344CB8AC3E}">
        <p14:creationId xmlns:p14="http://schemas.microsoft.com/office/powerpoint/2010/main" val="4234709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r>
              <a:rPr lang="en-US"/>
              <a:t>Role-Based Model</a:t>
            </a:r>
          </a:p>
        </p:txBody>
      </p:sp>
      <p:sp>
        <p:nvSpPr>
          <p:cNvPr id="3171331" name="Rectangle 3"/>
          <p:cNvSpPr>
            <a:spLocks noGrp="1" noChangeArrowheads="1"/>
          </p:cNvSpPr>
          <p:nvPr>
            <p:ph idx="1"/>
          </p:nvPr>
        </p:nvSpPr>
        <p:spPr>
          <a:xfrm>
            <a:off x="1257300" y="2193131"/>
            <a:ext cx="16692770" cy="6967198"/>
          </a:xfrm>
        </p:spPr>
        <p:txBody>
          <a:bodyPr/>
          <a:lstStyle/>
          <a:p>
            <a:r>
              <a:rPr lang="en-US"/>
              <a:t>Most common model for computer operating systems</a:t>
            </a:r>
          </a:p>
          <a:p>
            <a:r>
              <a:rPr lang="en-US"/>
              <a:t>Based on subject role (group) and object class</a:t>
            </a:r>
          </a:p>
          <a:p>
            <a:r>
              <a:rPr lang="en-US"/>
              <a:t>Hierarchical strategy</a:t>
            </a:r>
          </a:p>
          <a:p>
            <a:pPr lvl="1"/>
            <a:r>
              <a:rPr lang="en-US"/>
              <a:t>For example, security manager is in IT group, which is in employee group</a:t>
            </a:r>
          </a:p>
          <a:p>
            <a:r>
              <a:rPr lang="en-US"/>
              <a:t>Least privilege strategy</a:t>
            </a:r>
          </a:p>
          <a:p>
            <a:r>
              <a:rPr lang="en-US"/>
              <a:t>Separation of duties strategy</a:t>
            </a:r>
          </a:p>
          <a:p>
            <a:pPr lvl="1"/>
            <a:r>
              <a:rPr lang="en-US"/>
              <a:t>No one user can abuse the system on his/her own</a:t>
            </a:r>
          </a:p>
          <a:p>
            <a:pPr>
              <a:buNone/>
            </a:pPr>
            <a:endParaRPr lang="en-US"/>
          </a:p>
        </p:txBody>
      </p:sp>
      <p:grpSp>
        <p:nvGrpSpPr>
          <p:cNvPr id="3" name="Group 2">
            <a:extLst>
              <a:ext uri="{FF2B5EF4-FFF2-40B4-BE49-F238E27FC236}">
                <a16:creationId xmlns:a16="http://schemas.microsoft.com/office/drawing/2014/main" id="{EB74765A-DA0A-9A45-8891-D1FCF2272EBF}"/>
              </a:ext>
            </a:extLst>
          </p:cNvPr>
          <p:cNvGrpSpPr/>
          <p:nvPr/>
        </p:nvGrpSpPr>
        <p:grpSpPr>
          <a:xfrm>
            <a:off x="3963230" y="7591426"/>
            <a:ext cx="10361540" cy="1943100"/>
            <a:chOff x="4109828" y="7772400"/>
            <a:chExt cx="10361540" cy="1943100"/>
          </a:xfrm>
        </p:grpSpPr>
        <p:sp>
          <p:nvSpPr>
            <p:cNvPr id="6" name="Oval 5"/>
            <p:cNvSpPr/>
            <p:nvPr/>
          </p:nvSpPr>
          <p:spPr bwMode="auto">
            <a:xfrm>
              <a:off x="4109828" y="7772400"/>
              <a:ext cx="2313491" cy="1943100"/>
            </a:xfrm>
            <a:prstGeom prst="ellipse">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137160" tIns="137160" rIns="137160" bIns="137160" numCol="1" rtlCol="0" anchor="ctr" anchorCtr="0" compatLnSpc="1">
              <a:prstTxWarp prst="textNoShape">
                <a:avLst/>
              </a:prstTxWarp>
              <a:noAutofit/>
            </a:bodyPr>
            <a:lstStyle/>
            <a:p>
              <a:pPr algn="ctr" defTabSz="1540670"/>
              <a:r>
                <a:rPr lang="en-US" sz="2700"/>
                <a:t>Users</a:t>
              </a:r>
            </a:p>
          </p:txBody>
        </p:sp>
        <p:sp>
          <p:nvSpPr>
            <p:cNvPr id="7" name="Oval 6"/>
            <p:cNvSpPr/>
            <p:nvPr/>
          </p:nvSpPr>
          <p:spPr bwMode="auto">
            <a:xfrm>
              <a:off x="7881726" y="7886700"/>
              <a:ext cx="2171700" cy="1828800"/>
            </a:xfrm>
            <a:prstGeom prst="ellipse">
              <a:avLst/>
            </a:prstGeom>
            <a:solidFill>
              <a:schemeClr val="accent2">
                <a:lumMod val="75000"/>
              </a:schemeClr>
            </a:solidFill>
            <a:ln w="2857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137160" tIns="137160" rIns="137160" bIns="137160" numCol="1" rtlCol="0" anchor="ctr" anchorCtr="0" compatLnSpc="1">
              <a:prstTxWarp prst="textNoShape">
                <a:avLst/>
              </a:prstTxWarp>
              <a:noAutofit/>
            </a:bodyPr>
            <a:lstStyle/>
            <a:p>
              <a:pPr algn="ctr" defTabSz="1540670"/>
              <a:r>
                <a:rPr lang="en-US" sz="2700">
                  <a:solidFill>
                    <a:schemeClr val="bg1"/>
                  </a:solidFill>
                </a:rPr>
                <a:t>Roles</a:t>
              </a:r>
            </a:p>
          </p:txBody>
        </p:sp>
        <p:sp>
          <p:nvSpPr>
            <p:cNvPr id="8" name="Oval 7"/>
            <p:cNvSpPr/>
            <p:nvPr/>
          </p:nvSpPr>
          <p:spPr bwMode="auto">
            <a:xfrm>
              <a:off x="11653625" y="7886700"/>
              <a:ext cx="2817743" cy="1828800"/>
            </a:xfrm>
            <a:prstGeom prst="ellipse">
              <a:avLst/>
            </a:prstGeom>
            <a:solidFill>
              <a:schemeClr val="accent2">
                <a:lumMod val="20000"/>
                <a:lumOff val="80000"/>
              </a:schemeClr>
            </a:solidFill>
            <a:ln w="28575" cap="flat" cmpd="sng" algn="ctr">
              <a:solidFill>
                <a:schemeClr val="tx2"/>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137160" tIns="137160" rIns="137160" bIns="137160" numCol="1" rtlCol="0" anchor="ctr" anchorCtr="0" compatLnSpc="1">
              <a:prstTxWarp prst="textNoShape">
                <a:avLst/>
              </a:prstTxWarp>
              <a:noAutofit/>
            </a:bodyPr>
            <a:lstStyle/>
            <a:p>
              <a:pPr algn="ctr" defTabSz="1540670"/>
              <a:r>
                <a:rPr lang="en-US" sz="3150"/>
                <a:t>Permissions</a:t>
              </a:r>
            </a:p>
          </p:txBody>
        </p:sp>
        <p:cxnSp>
          <p:nvCxnSpPr>
            <p:cNvPr id="10" name="Straight Arrow Connector 9"/>
            <p:cNvCxnSpPr/>
            <p:nvPr/>
          </p:nvCxnSpPr>
          <p:spPr bwMode="auto">
            <a:xfrm>
              <a:off x="6624426" y="8686800"/>
              <a:ext cx="1028700" cy="2382"/>
            </a:xfrm>
            <a:prstGeom prst="straightConnector1">
              <a:avLst/>
            </a:prstGeom>
            <a:solidFill>
              <a:schemeClr val="accent1"/>
            </a:solidFill>
            <a:ln w="41275" cap="flat" cmpd="sng" algn="ctr">
              <a:solidFill>
                <a:schemeClr val="tx1"/>
              </a:solidFill>
              <a:prstDash val="solid"/>
              <a:round/>
              <a:headEnd type="arrow"/>
              <a:tailEnd type="arrow"/>
            </a:ln>
            <a:effectLst/>
          </p:spPr>
        </p:cxnSp>
        <p:cxnSp>
          <p:nvCxnSpPr>
            <p:cNvPr id="11" name="Straight Arrow Connector 10"/>
            <p:cNvCxnSpPr/>
            <p:nvPr/>
          </p:nvCxnSpPr>
          <p:spPr bwMode="auto">
            <a:xfrm>
              <a:off x="10396326" y="8686800"/>
              <a:ext cx="1028700" cy="2382"/>
            </a:xfrm>
            <a:prstGeom prst="straightConnector1">
              <a:avLst/>
            </a:prstGeom>
            <a:solidFill>
              <a:schemeClr val="accent1"/>
            </a:solidFill>
            <a:ln w="41275" cap="flat" cmpd="sng" algn="ctr">
              <a:solidFill>
                <a:schemeClr val="tx1"/>
              </a:solidFill>
              <a:prstDash val="solid"/>
              <a:round/>
              <a:headEnd type="arrow"/>
              <a:tailEnd type="arrow"/>
            </a:ln>
            <a:effectLst/>
          </p:spPr>
        </p:cxnSp>
      </p:grpSp>
      <p:sp>
        <p:nvSpPr>
          <p:cNvPr id="2" name="Slide Number Placeholder 1"/>
          <p:cNvSpPr>
            <a:spLocks noGrp="1"/>
          </p:cNvSpPr>
          <p:nvPr>
            <p:ph type="sldNum" sz="quarter" idx="10"/>
          </p:nvPr>
        </p:nvSpPr>
        <p:spPr/>
        <p:txBody>
          <a:bodyPr/>
          <a:lstStyle/>
          <a:p>
            <a:fld id="{76E8DCF4-EBDD-4FE1-8465-FD383573D554}" type="slidenum">
              <a:rPr lang="en-US" smtClean="0"/>
              <a:pPr/>
              <a:t>114</a:t>
            </a:fld>
            <a:endParaRPr lang="en-US"/>
          </a:p>
        </p:txBody>
      </p:sp>
    </p:spTree>
    <p:custDataLst>
      <p:tags r:id="rId1"/>
    </p:custDataLst>
    <p:extLst>
      <p:ext uri="{BB962C8B-B14F-4D97-AF65-F5344CB8AC3E}">
        <p14:creationId xmlns:p14="http://schemas.microsoft.com/office/powerpoint/2010/main" val="828521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3618" name="Rectangle 2"/>
          <p:cNvSpPr>
            <a:spLocks noGrp="1" noChangeArrowheads="1"/>
          </p:cNvSpPr>
          <p:nvPr>
            <p:ph type="title"/>
          </p:nvPr>
        </p:nvSpPr>
        <p:spPr/>
        <p:txBody>
          <a:bodyPr/>
          <a:lstStyle/>
          <a:p>
            <a:r>
              <a:rPr lang="en-US"/>
              <a:t>Context-Dependent Access Control</a:t>
            </a:r>
          </a:p>
        </p:txBody>
      </p:sp>
      <p:sp>
        <p:nvSpPr>
          <p:cNvPr id="3183619" name="Rectangle 3"/>
          <p:cNvSpPr>
            <a:spLocks noGrp="1" noChangeArrowheads="1"/>
          </p:cNvSpPr>
          <p:nvPr>
            <p:ph idx="1"/>
          </p:nvPr>
        </p:nvSpPr>
        <p:spPr/>
        <p:txBody>
          <a:bodyPr/>
          <a:lstStyle/>
          <a:p>
            <a:r>
              <a:rPr lang="en-US"/>
              <a:t>More secure than access control lists</a:t>
            </a:r>
          </a:p>
          <a:p>
            <a:r>
              <a:rPr lang="en-US"/>
              <a:t>Object access depends on subject context</a:t>
            </a:r>
          </a:p>
          <a:p>
            <a:pPr lvl="1"/>
            <a:r>
              <a:rPr lang="en-US"/>
              <a:t>Access control lists</a:t>
            </a:r>
          </a:p>
          <a:p>
            <a:pPr lvl="2"/>
            <a:r>
              <a:rPr lang="en-US"/>
              <a:t>Dr. Alice has read access to Bob’s patient file</a:t>
            </a:r>
          </a:p>
          <a:p>
            <a:pPr lvl="1"/>
            <a:r>
              <a:rPr lang="en-US"/>
              <a:t>Context-dependent access control</a:t>
            </a:r>
          </a:p>
          <a:p>
            <a:pPr lvl="2"/>
            <a:r>
              <a:rPr lang="en-US"/>
              <a:t>Dr. Alice has read access to Bob’s </a:t>
            </a:r>
            <a:br>
              <a:rPr lang="en-US"/>
            </a:br>
            <a:r>
              <a:rPr lang="en-US"/>
              <a:t>patient file only if Bob is currently a </a:t>
            </a:r>
            <a:br>
              <a:rPr lang="en-US"/>
            </a:br>
            <a:r>
              <a:rPr lang="en-US"/>
              <a:t>patient of Dr. Alice</a:t>
            </a:r>
          </a:p>
          <a:p>
            <a:r>
              <a:rPr lang="en-US"/>
              <a:t>Can also be location based (mobile)</a:t>
            </a:r>
          </a:p>
          <a:p>
            <a:r>
              <a:rPr lang="en-US"/>
              <a:t>Complex relationships mean </a:t>
            </a:r>
            <a:br>
              <a:rPr lang="en-US"/>
            </a:br>
            <a:r>
              <a:rPr lang="en-US"/>
              <a:t>complex access control</a:t>
            </a:r>
          </a:p>
        </p:txBody>
      </p:sp>
      <p:pic>
        <p:nvPicPr>
          <p:cNvPr id="3912705" name="Picture 1"/>
          <p:cNvPicPr>
            <a:picLocks noChangeAspect="1" noChangeArrowheads="1"/>
          </p:cNvPicPr>
          <p:nvPr/>
        </p:nvPicPr>
        <p:blipFill>
          <a:blip r:embed="rId4" cstate="print"/>
          <a:srcRect/>
          <a:stretch>
            <a:fillRect/>
          </a:stretch>
        </p:blipFill>
        <p:spPr bwMode="auto">
          <a:xfrm>
            <a:off x="11224318" y="4945516"/>
            <a:ext cx="6479243" cy="421481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fld id="{76E8DCF4-EBDD-4FE1-8465-FD383573D554}" type="slidenum">
              <a:rPr lang="en-US" smtClean="0"/>
              <a:pPr/>
              <a:t>115</a:t>
            </a:fld>
            <a:endParaRPr lang="en-US"/>
          </a:p>
        </p:txBody>
      </p:sp>
    </p:spTree>
    <p:custDataLst>
      <p:tags r:id="rId1"/>
    </p:custDataLst>
    <p:extLst>
      <p:ext uri="{BB962C8B-B14F-4D97-AF65-F5344CB8AC3E}">
        <p14:creationId xmlns:p14="http://schemas.microsoft.com/office/powerpoint/2010/main" val="40555882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Access</a:t>
            </a:r>
          </a:p>
        </p:txBody>
      </p:sp>
      <p:sp>
        <p:nvSpPr>
          <p:cNvPr id="3" name="Content Placeholder 2"/>
          <p:cNvSpPr>
            <a:spLocks noGrp="1"/>
          </p:cNvSpPr>
          <p:nvPr>
            <p:ph idx="1"/>
          </p:nvPr>
        </p:nvSpPr>
        <p:spPr>
          <a:xfrm>
            <a:off x="457202" y="2171700"/>
            <a:ext cx="10058399" cy="7658100"/>
          </a:xfrm>
        </p:spPr>
        <p:txBody>
          <a:bodyPr/>
          <a:lstStyle/>
          <a:p>
            <a:r>
              <a:rPr lang="en-US"/>
              <a:t>Minimize privileges</a:t>
            </a:r>
          </a:p>
          <a:p>
            <a:r>
              <a:rPr lang="en-US"/>
              <a:t>Only use administrative accounts  when needed</a:t>
            </a:r>
          </a:p>
          <a:p>
            <a:r>
              <a:rPr lang="en-US"/>
              <a:t>Audit privileged account use</a:t>
            </a:r>
          </a:p>
          <a:p>
            <a:r>
              <a:rPr lang="en-US"/>
              <a:t>Change default account passwords remove account if not needed</a:t>
            </a:r>
          </a:p>
          <a:p>
            <a:endParaRPr lang="en-US"/>
          </a:p>
        </p:txBody>
      </p:sp>
      <p:sp>
        <p:nvSpPr>
          <p:cNvPr id="4" name="Slide Number Placeholder 3"/>
          <p:cNvSpPr>
            <a:spLocks noGrp="1"/>
          </p:cNvSpPr>
          <p:nvPr>
            <p:ph type="sldNum" sz="quarter" idx="10"/>
          </p:nvPr>
        </p:nvSpPr>
        <p:spPr/>
        <p:txBody>
          <a:bodyPr/>
          <a:lstStyle/>
          <a:p>
            <a:fld id="{76E8DCF4-EBDD-4FE1-8465-FD383573D554}" type="slidenum">
              <a:rPr lang="en-US" smtClean="0"/>
              <a:pPr/>
              <a:t>116</a:t>
            </a:fld>
            <a:endParaRPr lang="en-US"/>
          </a:p>
        </p:txBody>
      </p:sp>
      <p:pic>
        <p:nvPicPr>
          <p:cNvPr id="6" name="Picture 2" descr="C:\Users\AWalkden\Downloads\stamp_text_1128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66713" y="3292078"/>
            <a:ext cx="4559841" cy="17145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843345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Authentication</a:t>
            </a:r>
          </a:p>
        </p:txBody>
      </p:sp>
      <p:sp>
        <p:nvSpPr>
          <p:cNvPr id="3" name="Content Placeholder 2"/>
          <p:cNvSpPr>
            <a:spLocks noGrp="1"/>
          </p:cNvSpPr>
          <p:nvPr>
            <p:ph idx="1"/>
          </p:nvPr>
        </p:nvSpPr>
        <p:spPr>
          <a:xfrm>
            <a:off x="457202" y="2171700"/>
            <a:ext cx="11315699" cy="7658100"/>
          </a:xfrm>
        </p:spPr>
        <p:txBody>
          <a:bodyPr/>
          <a:lstStyle/>
          <a:p>
            <a:r>
              <a:rPr lang="en-US" dirty="0"/>
              <a:t>First step in user access is identifying who they are (authentication)</a:t>
            </a:r>
          </a:p>
          <a:p>
            <a:r>
              <a:rPr lang="en-US" dirty="0"/>
              <a:t>Authentication requirements vary based on the user and the types of resource they have access to</a:t>
            </a:r>
          </a:p>
          <a:p>
            <a:r>
              <a:rPr lang="en-US" dirty="0"/>
              <a:t>Critical in limiting access to the secrets</a:t>
            </a:r>
          </a:p>
          <a:p>
            <a:r>
              <a:rPr lang="en-US" dirty="0"/>
              <a:t>Multifactor authentication is a must today</a:t>
            </a:r>
          </a:p>
          <a:p>
            <a:endParaRPr lang="en-US" dirty="0"/>
          </a:p>
        </p:txBody>
      </p:sp>
      <p:sp>
        <p:nvSpPr>
          <p:cNvPr id="4" name="Slide Number Placeholder 3"/>
          <p:cNvSpPr>
            <a:spLocks noGrp="1"/>
          </p:cNvSpPr>
          <p:nvPr>
            <p:ph type="sldNum" sz="quarter" idx="10"/>
          </p:nvPr>
        </p:nvSpPr>
        <p:spPr/>
        <p:txBody>
          <a:bodyPr/>
          <a:lstStyle/>
          <a:p>
            <a:fld id="{76E8DCF4-EBDD-4FE1-8465-FD383573D554}" type="slidenum">
              <a:rPr lang="en-US" smtClean="0"/>
              <a:pPr/>
              <a:t>117</a:t>
            </a:fld>
            <a:endParaRPr lang="en-US"/>
          </a:p>
        </p:txBody>
      </p:sp>
      <p:grpSp>
        <p:nvGrpSpPr>
          <p:cNvPr id="7" name="Group 6">
            <a:extLst>
              <a:ext uri="{FF2B5EF4-FFF2-40B4-BE49-F238E27FC236}">
                <a16:creationId xmlns:a16="http://schemas.microsoft.com/office/drawing/2014/main" id="{70DD2E12-308C-42AF-BF51-A93EE55AD8BF}"/>
              </a:ext>
            </a:extLst>
          </p:cNvPr>
          <p:cNvGrpSpPr/>
          <p:nvPr/>
        </p:nvGrpSpPr>
        <p:grpSpPr>
          <a:xfrm>
            <a:off x="13258801" y="6646641"/>
            <a:ext cx="5029200" cy="3435573"/>
            <a:chOff x="7284720" y="3733800"/>
            <a:chExt cx="3352800" cy="2290382"/>
          </a:xfrm>
        </p:grpSpPr>
        <p:pic>
          <p:nvPicPr>
            <p:cNvPr id="5" name="Picture 4" descr="hello_my_name_is_tag_front_1600_clr_1168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4720" y="3733800"/>
              <a:ext cx="3352800" cy="2290382"/>
            </a:xfrm>
            <a:prstGeom prst="rect">
              <a:avLst/>
            </a:prstGeom>
          </p:spPr>
        </p:pic>
        <p:sp>
          <p:nvSpPr>
            <p:cNvPr id="6" name="TextBox 5"/>
            <p:cNvSpPr txBox="1"/>
            <p:nvPr/>
          </p:nvSpPr>
          <p:spPr>
            <a:xfrm>
              <a:off x="7692025" y="4724401"/>
              <a:ext cx="2362057" cy="492443"/>
            </a:xfrm>
            <a:prstGeom prst="rect">
              <a:avLst/>
            </a:prstGeom>
            <a:noFill/>
          </p:spPr>
          <p:txBody>
            <a:bodyPr wrap="none" rtlCol="0">
              <a:spAutoFit/>
            </a:bodyPr>
            <a:lstStyle/>
            <a:p>
              <a:r>
                <a:rPr lang="en-US" sz="4200" b="1" dirty="0">
                  <a:latin typeface="+mj-lt"/>
                </a:rPr>
                <a:t>Optimus Prime</a:t>
              </a:r>
            </a:p>
          </p:txBody>
        </p:sp>
      </p:grpSp>
    </p:spTree>
    <p:custDataLst>
      <p:tags r:id="rId1"/>
    </p:custDataLst>
    <p:extLst>
      <p:ext uri="{BB962C8B-B14F-4D97-AF65-F5344CB8AC3E}">
        <p14:creationId xmlns:p14="http://schemas.microsoft.com/office/powerpoint/2010/main" val="2071196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Authentication Factors</a:t>
            </a:r>
          </a:p>
        </p:txBody>
      </p:sp>
      <p:sp>
        <p:nvSpPr>
          <p:cNvPr id="13" name="Content Placeholder 12"/>
          <p:cNvSpPr>
            <a:spLocks noGrp="1"/>
          </p:cNvSpPr>
          <p:nvPr>
            <p:ph idx="1"/>
          </p:nvPr>
        </p:nvSpPr>
        <p:spPr/>
        <p:txBody>
          <a:bodyPr>
            <a:normAutofit fontScale="92500" lnSpcReduction="10000"/>
          </a:bodyPr>
          <a:lstStyle/>
          <a:p>
            <a:pPr lvl="0">
              <a:buNone/>
            </a:pPr>
            <a:endParaRPr lang="en-US"/>
          </a:p>
          <a:p>
            <a:pPr lvl="0"/>
            <a:r>
              <a:rPr lang="en-US" sz="3600"/>
              <a:t>Something you know</a:t>
            </a:r>
          </a:p>
          <a:p>
            <a:pPr lvl="0"/>
            <a:endParaRPr lang="en-US"/>
          </a:p>
          <a:p>
            <a:pPr lvl="0"/>
            <a:endParaRPr lang="en-US"/>
          </a:p>
          <a:p>
            <a:pPr lvl="0"/>
            <a:r>
              <a:rPr lang="en-US" sz="3600"/>
              <a:t>Something you have</a:t>
            </a:r>
          </a:p>
          <a:p>
            <a:pPr lvl="0"/>
            <a:endParaRPr lang="en-US"/>
          </a:p>
          <a:p>
            <a:pPr lvl="0"/>
            <a:endParaRPr lang="en-US"/>
          </a:p>
          <a:p>
            <a:pPr lvl="0"/>
            <a:r>
              <a:rPr lang="en-US" sz="3600"/>
              <a:t>Something you are (biometrics)</a:t>
            </a:r>
          </a:p>
          <a:p>
            <a:pPr lvl="0"/>
            <a:endParaRPr lang="en-US"/>
          </a:p>
          <a:p>
            <a:pPr lvl="0"/>
            <a:endParaRPr lang="en-US"/>
          </a:p>
          <a:p>
            <a:pPr algn="ctr">
              <a:buNone/>
            </a:pPr>
            <a:r>
              <a:rPr lang="en-US" sz="3600" i="1">
                <a:solidFill>
                  <a:schemeClr val="accent6"/>
                </a:solidFill>
              </a:rPr>
              <a:t>For better authentication use multiple factors</a:t>
            </a:r>
          </a:p>
          <a:p>
            <a:pPr lvl="0">
              <a:buNone/>
            </a:pPr>
            <a:endParaRPr lang="en-US"/>
          </a:p>
          <a:p>
            <a:pPr lvl="0">
              <a:buNone/>
            </a:pPr>
            <a:endParaRPr lang="en-US"/>
          </a:p>
        </p:txBody>
      </p:sp>
      <p:sp>
        <p:nvSpPr>
          <p:cNvPr id="3076" name="Text Box 4"/>
          <p:cNvSpPr txBox="1">
            <a:spLocks noChangeArrowheads="1"/>
          </p:cNvSpPr>
          <p:nvPr/>
        </p:nvSpPr>
        <p:spPr bwMode="auto">
          <a:xfrm>
            <a:off x="10733063" y="2590802"/>
            <a:ext cx="4131067" cy="877163"/>
          </a:xfrm>
          <a:prstGeom prst="rect">
            <a:avLst/>
          </a:prstGeom>
          <a:noFill/>
          <a:ln w="28575" algn="ctr">
            <a:noFill/>
            <a:miter lim="800000"/>
            <a:headEnd/>
            <a:tailEnd/>
          </a:ln>
          <a:effectLst/>
        </p:spPr>
        <p:txBody>
          <a:bodyPr vert="horz" wrap="none" lIns="137160" tIns="68580" rIns="137160" bIns="68580" numCol="1" anchor="t" anchorCtr="0" compatLnSpc="1">
            <a:prstTxWarp prst="textNoShape">
              <a:avLst/>
            </a:prstTxWarp>
            <a:spAutoFit/>
          </a:bodyPr>
          <a:lstStyle/>
          <a:p>
            <a:pPr>
              <a:lnSpc>
                <a:spcPct val="100000"/>
              </a:lnSpc>
            </a:pPr>
            <a:r>
              <a:rPr lang="en-US" sz="4800">
                <a:solidFill>
                  <a:srgbClr val="5F5F5F"/>
                </a:solidFill>
                <a:cs typeface="Arial" pitchFamily="34" charset="0"/>
              </a:rPr>
              <a:t>My%Pa55Wurd</a:t>
            </a:r>
            <a:endParaRPr lang="en-US" sz="2700">
              <a:latin typeface="Arial" pitchFamily="34" charset="0"/>
              <a:cs typeface="Arial" pitchFamily="34" charset="0"/>
            </a:endParaRPr>
          </a:p>
        </p:txBody>
      </p:sp>
      <p:sp>
        <p:nvSpPr>
          <p:cNvPr id="3077" name="Line 5"/>
          <p:cNvSpPr>
            <a:spLocks noChangeShapeType="1"/>
          </p:cNvSpPr>
          <p:nvPr/>
        </p:nvSpPr>
        <p:spPr bwMode="auto">
          <a:xfrm>
            <a:off x="2895602" y="3633788"/>
            <a:ext cx="12056270" cy="0"/>
          </a:xfrm>
          <a:prstGeom prst="line">
            <a:avLst/>
          </a:prstGeom>
          <a:noFill/>
          <a:ln w="38100">
            <a:solidFill>
              <a:srgbClr val="003366"/>
            </a:solidFill>
            <a:round/>
            <a:headEnd/>
            <a:tailEnd/>
          </a:ln>
          <a:effectLst/>
        </p:spPr>
        <p:txBody>
          <a:bodyPr vert="horz" wrap="none" lIns="137160" tIns="68580" rIns="137160" bIns="68580" numCol="1" anchor="ctr" anchorCtr="0" compatLnSpc="1">
            <a:prstTxWarp prst="textNoShape">
              <a:avLst/>
            </a:prstTxWarp>
          </a:bodyPr>
          <a:lstStyle/>
          <a:p>
            <a:endParaRPr lang="en-US" sz="2700"/>
          </a:p>
        </p:txBody>
      </p:sp>
      <p:sp>
        <p:nvSpPr>
          <p:cNvPr id="3078" name="Line 6"/>
          <p:cNvSpPr>
            <a:spLocks noChangeShapeType="1"/>
          </p:cNvSpPr>
          <p:nvPr/>
        </p:nvSpPr>
        <p:spPr bwMode="auto">
          <a:xfrm>
            <a:off x="2895602" y="5738813"/>
            <a:ext cx="12056270" cy="0"/>
          </a:xfrm>
          <a:prstGeom prst="line">
            <a:avLst/>
          </a:prstGeom>
          <a:noFill/>
          <a:ln w="38100">
            <a:solidFill>
              <a:srgbClr val="003366"/>
            </a:solidFill>
            <a:round/>
            <a:headEnd/>
            <a:tailEnd/>
          </a:ln>
          <a:effectLst/>
        </p:spPr>
        <p:txBody>
          <a:bodyPr vert="horz" wrap="none" lIns="137160" tIns="68580" rIns="137160" bIns="68580" numCol="1" anchor="ctr" anchorCtr="0" compatLnSpc="1">
            <a:prstTxWarp prst="textNoShape">
              <a:avLst/>
            </a:prstTxWarp>
          </a:bodyPr>
          <a:lstStyle/>
          <a:p>
            <a:endParaRPr lang="en-US" sz="2700"/>
          </a:p>
        </p:txBody>
      </p:sp>
      <p:sp>
        <p:nvSpPr>
          <p:cNvPr id="3079" name="Line 7"/>
          <p:cNvSpPr>
            <a:spLocks noChangeShapeType="1"/>
          </p:cNvSpPr>
          <p:nvPr/>
        </p:nvSpPr>
        <p:spPr bwMode="auto">
          <a:xfrm>
            <a:off x="2895602" y="7862888"/>
            <a:ext cx="12056270" cy="0"/>
          </a:xfrm>
          <a:prstGeom prst="line">
            <a:avLst/>
          </a:prstGeom>
          <a:noFill/>
          <a:ln w="38100">
            <a:solidFill>
              <a:srgbClr val="003366"/>
            </a:solidFill>
            <a:round/>
            <a:headEnd/>
            <a:tailEnd/>
          </a:ln>
          <a:effectLst/>
        </p:spPr>
        <p:txBody>
          <a:bodyPr vert="horz" wrap="none" lIns="137160" tIns="68580" rIns="137160" bIns="68580" numCol="1" anchor="ctr" anchorCtr="0" compatLnSpc="1">
            <a:prstTxWarp prst="textNoShape">
              <a:avLst/>
            </a:prstTxWarp>
          </a:bodyPr>
          <a:lstStyle/>
          <a:p>
            <a:endParaRPr lang="en-US" sz="2700"/>
          </a:p>
        </p:txBody>
      </p:sp>
      <p:sp>
        <p:nvSpPr>
          <p:cNvPr id="3" name="Slide Number Placeholder 2"/>
          <p:cNvSpPr>
            <a:spLocks noGrp="1"/>
          </p:cNvSpPr>
          <p:nvPr>
            <p:ph type="sldNum" sz="quarter" idx="10"/>
          </p:nvPr>
        </p:nvSpPr>
        <p:spPr/>
        <p:txBody>
          <a:bodyPr/>
          <a:lstStyle/>
          <a:p>
            <a:fld id="{76E8DCF4-EBDD-4FE1-8465-FD383573D554}" type="slidenum">
              <a:rPr lang="en-US" smtClean="0"/>
              <a:pPr/>
              <a:t>118</a:t>
            </a:fld>
            <a:endParaRPr lang="en-US"/>
          </a:p>
        </p:txBody>
      </p:sp>
      <p:pic>
        <p:nvPicPr>
          <p:cNvPr id="5" name="Graphic 4" descr="Employee badge outline">
            <a:extLst>
              <a:ext uri="{FF2B5EF4-FFF2-40B4-BE49-F238E27FC236}">
                <a16:creationId xmlns:a16="http://schemas.microsoft.com/office/drawing/2014/main" id="{B96AC19F-4A1C-7F47-8FC0-4717C60C95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2978" y="3933381"/>
            <a:ext cx="1431235" cy="1431235"/>
          </a:xfrm>
          <a:prstGeom prst="rect">
            <a:avLst/>
          </a:prstGeom>
        </p:spPr>
      </p:pic>
      <p:pic>
        <p:nvPicPr>
          <p:cNvPr id="7" name="Graphic 6" descr="Fingerprint outline">
            <a:extLst>
              <a:ext uri="{FF2B5EF4-FFF2-40B4-BE49-F238E27FC236}">
                <a16:creationId xmlns:a16="http://schemas.microsoft.com/office/drawing/2014/main" id="{61C5AB55-24AF-A244-92EA-44A7422624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79973" y="6170130"/>
            <a:ext cx="1434240" cy="1434240"/>
          </a:xfrm>
          <a:prstGeom prst="rect">
            <a:avLst/>
          </a:prstGeom>
        </p:spPr>
      </p:pic>
    </p:spTree>
    <p:custDataLst>
      <p:tags r:id="rId1"/>
    </p:custDataLst>
    <p:extLst>
      <p:ext uri="{BB962C8B-B14F-4D97-AF65-F5344CB8AC3E}">
        <p14:creationId xmlns:p14="http://schemas.microsoft.com/office/powerpoint/2010/main" val="3280934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7954" name="Rectangle 2"/>
          <p:cNvSpPr>
            <a:spLocks noGrp="1" noChangeArrowheads="1"/>
          </p:cNvSpPr>
          <p:nvPr>
            <p:ph type="title"/>
          </p:nvPr>
        </p:nvSpPr>
        <p:spPr/>
        <p:txBody>
          <a:bodyPr/>
          <a:lstStyle/>
          <a:p>
            <a:r>
              <a:rPr lang="en-US"/>
              <a:t>Password Considerations</a:t>
            </a:r>
          </a:p>
        </p:txBody>
      </p:sp>
      <p:sp>
        <p:nvSpPr>
          <p:cNvPr id="3197955" name="Rectangle 3"/>
          <p:cNvSpPr>
            <a:spLocks noGrp="1" noChangeArrowheads="1"/>
          </p:cNvSpPr>
          <p:nvPr>
            <p:ph idx="1"/>
          </p:nvPr>
        </p:nvSpPr>
        <p:spPr/>
        <p:txBody>
          <a:bodyPr>
            <a:normAutofit fontScale="92500"/>
          </a:bodyPr>
          <a:lstStyle/>
          <a:p>
            <a:r>
              <a:rPr lang="en-US"/>
              <a:t>Length</a:t>
            </a:r>
          </a:p>
          <a:p>
            <a:pPr lvl="1"/>
            <a:r>
              <a:rPr lang="en-US"/>
              <a:t>Minimum/maximum</a:t>
            </a:r>
          </a:p>
          <a:p>
            <a:r>
              <a:rPr lang="en-US"/>
              <a:t>Complexity</a:t>
            </a:r>
          </a:p>
          <a:p>
            <a:pPr lvl="1"/>
            <a:r>
              <a:rPr lang="en-US"/>
              <a:t>Capital and lowercase letters, numbers, punctuation, no dictionary words</a:t>
            </a:r>
          </a:p>
          <a:p>
            <a:r>
              <a:rPr lang="en-US"/>
              <a:t>Duration</a:t>
            </a:r>
          </a:p>
          <a:p>
            <a:pPr lvl="1"/>
            <a:r>
              <a:rPr lang="en-US"/>
              <a:t>Expires yearly vs. monthly vs. weekly vs. daily</a:t>
            </a:r>
          </a:p>
          <a:p>
            <a:r>
              <a:rPr lang="en-US"/>
              <a:t>Scope</a:t>
            </a:r>
          </a:p>
          <a:p>
            <a:pPr lvl="1"/>
            <a:r>
              <a:rPr lang="en-US"/>
              <a:t>Unique passwords vs. same password for </a:t>
            </a:r>
            <a:br>
              <a:rPr lang="en-US"/>
            </a:br>
            <a:r>
              <a:rPr lang="en-US"/>
              <a:t>multiple systems</a:t>
            </a:r>
          </a:p>
          <a:p>
            <a:r>
              <a:rPr lang="en-US"/>
              <a:t>Lockout after </a:t>
            </a:r>
            <a:r>
              <a:rPr lang="en-US" i="1"/>
              <a:t>x</a:t>
            </a:r>
            <a:r>
              <a:rPr lang="en-US"/>
              <a:t> failed attempts</a:t>
            </a:r>
          </a:p>
          <a:p>
            <a:r>
              <a:rPr lang="en-US"/>
              <a:t>Password manager anyone?</a:t>
            </a:r>
          </a:p>
        </p:txBody>
      </p:sp>
      <p:pic>
        <p:nvPicPr>
          <p:cNvPr id="3892227" name="Picture 3" descr="C:\Users\MSteinberg\AppData\Local\Microsoft\Windows\Temporary Internet Files\Content.IE5\PCS1KRYD\MP90039055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024858" y="6302829"/>
            <a:ext cx="4005842" cy="28575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fld id="{76E8DCF4-EBDD-4FE1-8465-FD383573D554}" type="slidenum">
              <a:rPr lang="en-US" smtClean="0"/>
              <a:pPr/>
              <a:t>119</a:t>
            </a:fld>
            <a:endParaRPr lang="en-US"/>
          </a:p>
        </p:txBody>
      </p:sp>
    </p:spTree>
    <p:custDataLst>
      <p:tags r:id="rId1"/>
    </p:custDataLst>
    <p:extLst>
      <p:ext uri="{BB962C8B-B14F-4D97-AF65-F5344CB8AC3E}">
        <p14:creationId xmlns:p14="http://schemas.microsoft.com/office/powerpoint/2010/main" val="2230012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Information Security</a:t>
            </a:r>
          </a:p>
        </p:txBody>
      </p:sp>
      <p:sp>
        <p:nvSpPr>
          <p:cNvPr id="3" name="Content Placeholder 2"/>
          <p:cNvSpPr>
            <a:spLocks noGrp="1"/>
          </p:cNvSpPr>
          <p:nvPr>
            <p:ph idx="1"/>
          </p:nvPr>
        </p:nvSpPr>
        <p:spPr/>
        <p:txBody>
          <a:bodyPr/>
          <a:lstStyle/>
          <a:p>
            <a:r>
              <a:rPr lang="en-US"/>
              <a:t>Like corporate security, or quality assurance within </a:t>
            </a:r>
            <a:br>
              <a:rPr lang="en-US"/>
            </a:br>
            <a:r>
              <a:rPr lang="en-US"/>
              <a:t>manufacturing, it is a process, not a one-time implementation</a:t>
            </a:r>
          </a:p>
          <a:p>
            <a:r>
              <a:rPr lang="en-US"/>
              <a:t>To mitigate risk, plan for an “event”</a:t>
            </a:r>
          </a:p>
          <a:p>
            <a:r>
              <a:rPr lang="en-US"/>
              <a:t>Requires the integration of people, processes and technology</a:t>
            </a:r>
          </a:p>
          <a:p>
            <a:r>
              <a:rPr lang="en-US"/>
              <a:t>Events consistently have shown it is hard, but necessary</a:t>
            </a:r>
          </a:p>
          <a:p>
            <a:r>
              <a:rPr lang="en-US"/>
              <a:t>Security strategies should include </a:t>
            </a:r>
            <a:br>
              <a:rPr lang="en-US"/>
            </a:br>
            <a:r>
              <a:rPr lang="en-US"/>
              <a:t>prevention, detection, and response</a:t>
            </a:r>
          </a:p>
        </p:txBody>
      </p:sp>
      <p:sp>
        <p:nvSpPr>
          <p:cNvPr id="5" name="Slide Number Placeholder 4"/>
          <p:cNvSpPr>
            <a:spLocks noGrp="1"/>
          </p:cNvSpPr>
          <p:nvPr>
            <p:ph type="sldNum" sz="quarter" idx="10"/>
          </p:nvPr>
        </p:nvSpPr>
        <p:spPr/>
        <p:txBody>
          <a:bodyPr/>
          <a:lstStyle/>
          <a:p>
            <a:fld id="{76E8DCF4-EBDD-4FE1-8465-FD383573D554}" type="slidenum">
              <a:rPr lang="en-US" smtClean="0"/>
              <a:pPr/>
              <a:t>12</a:t>
            </a:fld>
            <a:endParaRPr lang="en-US"/>
          </a:p>
        </p:txBody>
      </p:sp>
      <p:graphicFrame>
        <p:nvGraphicFramePr>
          <p:cNvPr id="6" name="Table 6">
            <a:extLst>
              <a:ext uri="{FF2B5EF4-FFF2-40B4-BE49-F238E27FC236}">
                <a16:creationId xmlns:a16="http://schemas.microsoft.com/office/drawing/2014/main" id="{AF9AE5DA-ED3B-EE4C-9946-61D09D85976E}"/>
              </a:ext>
            </a:extLst>
          </p:cNvPr>
          <p:cNvGraphicFramePr>
            <a:graphicFrameLocks noGrp="1"/>
          </p:cNvGraphicFramePr>
          <p:nvPr>
            <p:extLst>
              <p:ext uri="{D42A27DB-BD31-4B8C-83A1-F6EECF244321}">
                <p14:modId xmlns:p14="http://schemas.microsoft.com/office/powerpoint/2010/main" val="3725015650"/>
              </p:ext>
            </p:extLst>
          </p:nvPr>
        </p:nvGraphicFramePr>
        <p:xfrm>
          <a:off x="12178145" y="7133749"/>
          <a:ext cx="4475018" cy="1920240"/>
        </p:xfrm>
        <a:graphic>
          <a:graphicData uri="http://schemas.openxmlformats.org/drawingml/2006/table">
            <a:tbl>
              <a:tblPr firstRow="1" bandRow="1">
                <a:tableStyleId>{D113A9D2-9D6B-4929-AA2D-F23B5EE8CBE7}</a:tableStyleId>
              </a:tblPr>
              <a:tblGrid>
                <a:gridCol w="4475018">
                  <a:extLst>
                    <a:ext uri="{9D8B030D-6E8A-4147-A177-3AD203B41FA5}">
                      <a16:colId xmlns:a16="http://schemas.microsoft.com/office/drawing/2014/main" val="2505134656"/>
                    </a:ext>
                  </a:extLst>
                </a:gridCol>
              </a:tblGrid>
              <a:tr h="370840">
                <a:tc>
                  <a:txBody>
                    <a:bodyPr/>
                    <a:lstStyle/>
                    <a:p>
                      <a:pPr algn="ctr"/>
                      <a:r>
                        <a:rPr lang="en-US" sz="3600" b="1">
                          <a:solidFill>
                            <a:schemeClr val="bg1"/>
                          </a:solidFill>
                        </a:rPr>
                        <a:t>People</a:t>
                      </a:r>
                    </a:p>
                  </a:txBody>
                  <a:tcPr/>
                </a:tc>
                <a:extLst>
                  <a:ext uri="{0D108BD9-81ED-4DB2-BD59-A6C34878D82A}">
                    <a16:rowId xmlns:a16="http://schemas.microsoft.com/office/drawing/2014/main" val="239966365"/>
                  </a:ext>
                </a:extLst>
              </a:tr>
              <a:tr h="370840">
                <a:tc>
                  <a:txBody>
                    <a:bodyPr/>
                    <a:lstStyle/>
                    <a:p>
                      <a:pPr algn="ctr"/>
                      <a:r>
                        <a:rPr lang="en-US" sz="3600" b="1"/>
                        <a:t>Process</a:t>
                      </a:r>
                    </a:p>
                  </a:txBody>
                  <a:tcPr/>
                </a:tc>
                <a:extLst>
                  <a:ext uri="{0D108BD9-81ED-4DB2-BD59-A6C34878D82A}">
                    <a16:rowId xmlns:a16="http://schemas.microsoft.com/office/drawing/2014/main" val="2532187049"/>
                  </a:ext>
                </a:extLst>
              </a:tr>
              <a:tr h="370840">
                <a:tc>
                  <a:txBody>
                    <a:bodyPr/>
                    <a:lstStyle/>
                    <a:p>
                      <a:pPr algn="ctr"/>
                      <a:r>
                        <a:rPr lang="en-US" sz="3600" b="1"/>
                        <a:t>Technology</a:t>
                      </a:r>
                    </a:p>
                  </a:txBody>
                  <a:tcPr/>
                </a:tc>
                <a:extLst>
                  <a:ext uri="{0D108BD9-81ED-4DB2-BD59-A6C34878D82A}">
                    <a16:rowId xmlns:a16="http://schemas.microsoft.com/office/drawing/2014/main" val="3761013085"/>
                  </a:ext>
                </a:extLst>
              </a:tr>
            </a:tbl>
          </a:graphicData>
        </a:graphic>
      </p:graphicFrame>
    </p:spTree>
    <p:custDataLst>
      <p:tags r:id="rId1"/>
    </p:custDataLst>
    <p:extLst>
      <p:ext uri="{BB962C8B-B14F-4D97-AF65-F5344CB8AC3E}">
        <p14:creationId xmlns:p14="http://schemas.microsoft.com/office/powerpoint/2010/main" val="1006576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6146" name="Rectangle 2"/>
          <p:cNvSpPr>
            <a:spLocks noGrp="1" noChangeArrowheads="1"/>
          </p:cNvSpPr>
          <p:nvPr>
            <p:ph type="title"/>
          </p:nvPr>
        </p:nvSpPr>
        <p:spPr/>
        <p:txBody>
          <a:bodyPr/>
          <a:lstStyle/>
          <a:p>
            <a:r>
              <a:rPr lang="en-US"/>
              <a:t>Biometrics</a:t>
            </a:r>
          </a:p>
        </p:txBody>
      </p:sp>
      <p:sp>
        <p:nvSpPr>
          <p:cNvPr id="3206147" name="Rectangle 3"/>
          <p:cNvSpPr>
            <a:spLocks noGrp="1" noChangeArrowheads="1"/>
          </p:cNvSpPr>
          <p:nvPr>
            <p:ph idx="1"/>
          </p:nvPr>
        </p:nvSpPr>
        <p:spPr/>
        <p:txBody>
          <a:bodyPr>
            <a:normAutofit/>
          </a:bodyPr>
          <a:lstStyle/>
          <a:p>
            <a:r>
              <a:rPr lang="en-US"/>
              <a:t>Provides </a:t>
            </a:r>
            <a:r>
              <a:rPr lang="en-US" dirty="0"/>
              <a:t>authentication based on some physical characteristic</a:t>
            </a:r>
          </a:p>
          <a:p>
            <a:pPr lvl="1"/>
            <a:r>
              <a:rPr lang="en-US" dirty="0"/>
              <a:t>Fingerprint (a current favorite)</a:t>
            </a:r>
          </a:p>
          <a:p>
            <a:pPr lvl="1"/>
            <a:r>
              <a:rPr lang="en-US" dirty="0"/>
              <a:t>Hand/palm geometry</a:t>
            </a:r>
          </a:p>
          <a:p>
            <a:pPr lvl="1"/>
            <a:r>
              <a:rPr lang="en-US" dirty="0"/>
              <a:t>Iris pattern</a:t>
            </a:r>
          </a:p>
          <a:p>
            <a:pPr lvl="1"/>
            <a:r>
              <a:rPr lang="en-US" dirty="0"/>
              <a:t>Voice pattern</a:t>
            </a:r>
          </a:p>
          <a:p>
            <a:pPr lvl="1"/>
            <a:r>
              <a:rPr lang="en-US" dirty="0"/>
              <a:t>Facial recognition</a:t>
            </a:r>
          </a:p>
          <a:p>
            <a:r>
              <a:rPr lang="en-US" dirty="0"/>
              <a:t>False negative/Type I error</a:t>
            </a:r>
          </a:p>
          <a:p>
            <a:pPr lvl="1"/>
            <a:r>
              <a:rPr lang="en-US" dirty="0"/>
              <a:t>Incorrectly denying authentication</a:t>
            </a:r>
          </a:p>
          <a:p>
            <a:r>
              <a:rPr lang="en-US" dirty="0"/>
              <a:t>False positive/Type II error</a:t>
            </a:r>
          </a:p>
          <a:p>
            <a:pPr lvl="1"/>
            <a:r>
              <a:rPr lang="en-US" dirty="0"/>
              <a:t>Incorrectly allowing authentication</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120</a:t>
            </a:fld>
            <a:endParaRPr lang="en-US"/>
          </a:p>
        </p:txBody>
      </p:sp>
      <p:pic>
        <p:nvPicPr>
          <p:cNvPr id="4" name="Graphic 3" descr="Eye Scan with solid fill">
            <a:extLst>
              <a:ext uri="{FF2B5EF4-FFF2-40B4-BE49-F238E27FC236}">
                <a16:creationId xmlns:a16="http://schemas.microsoft.com/office/drawing/2014/main" id="{C9E6BDF6-1352-E146-8B53-D1C7C76523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04520" y="4181476"/>
            <a:ext cx="4640580" cy="4640580"/>
          </a:xfrm>
          <a:prstGeom prst="rect">
            <a:avLst/>
          </a:prstGeom>
        </p:spPr>
      </p:pic>
    </p:spTree>
    <p:custDataLst>
      <p:tags r:id="rId1"/>
    </p:custDataLst>
    <p:extLst>
      <p:ext uri="{BB962C8B-B14F-4D97-AF65-F5344CB8AC3E}">
        <p14:creationId xmlns:p14="http://schemas.microsoft.com/office/powerpoint/2010/main" val="38275987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Conundrum</a:t>
            </a:r>
          </a:p>
        </p:txBody>
      </p:sp>
      <p:sp>
        <p:nvSpPr>
          <p:cNvPr id="3" name="Content Placeholder 2"/>
          <p:cNvSpPr>
            <a:spLocks noGrp="1"/>
          </p:cNvSpPr>
          <p:nvPr>
            <p:ph idx="1"/>
          </p:nvPr>
        </p:nvSpPr>
        <p:spPr/>
        <p:txBody>
          <a:bodyPr/>
          <a:lstStyle/>
          <a:p>
            <a:r>
              <a:rPr lang="en-US"/>
              <a:t>Security is important</a:t>
            </a:r>
          </a:p>
          <a:p>
            <a:r>
              <a:rPr lang="en-US"/>
              <a:t>Two factor authentication required</a:t>
            </a:r>
          </a:p>
          <a:p>
            <a:r>
              <a:rPr lang="en-US"/>
              <a:t>Customers don</a:t>
            </a:r>
            <a:r>
              <a:rPr lang="fr-FR"/>
              <a:t>’</a:t>
            </a:r>
            <a:r>
              <a:rPr lang="en-US"/>
              <a:t>t like complexity</a:t>
            </a:r>
          </a:p>
          <a:p>
            <a:endParaRPr lang="en-US"/>
          </a:p>
          <a:p>
            <a:r>
              <a:rPr lang="en-US"/>
              <a:t>Is it okay to trade security for simplicity in a competitive industry?</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121</a:t>
            </a:fld>
            <a:endParaRPr lang="en-US"/>
          </a:p>
        </p:txBody>
      </p:sp>
    </p:spTree>
    <p:custDataLst>
      <p:tags r:id="rId1"/>
    </p:custDataLst>
    <p:extLst>
      <p:ext uri="{BB962C8B-B14F-4D97-AF65-F5344CB8AC3E}">
        <p14:creationId xmlns:p14="http://schemas.microsoft.com/office/powerpoint/2010/main" val="821521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1666" name="Rectangle 2"/>
          <p:cNvSpPr>
            <a:spLocks noGrp="1" noChangeArrowheads="1"/>
          </p:cNvSpPr>
          <p:nvPr>
            <p:ph type="title"/>
          </p:nvPr>
        </p:nvSpPr>
        <p:spPr/>
        <p:txBody>
          <a:bodyPr/>
          <a:lstStyle/>
          <a:p>
            <a:r>
              <a:rPr lang="en-US"/>
              <a:t>Third-Party Access</a:t>
            </a:r>
          </a:p>
        </p:txBody>
      </p:sp>
      <p:sp>
        <p:nvSpPr>
          <p:cNvPr id="3441667" name="Rectangle 3"/>
          <p:cNvSpPr>
            <a:spLocks noGrp="1" noChangeArrowheads="1"/>
          </p:cNvSpPr>
          <p:nvPr>
            <p:ph idx="1"/>
          </p:nvPr>
        </p:nvSpPr>
        <p:spPr/>
        <p:txBody>
          <a:bodyPr>
            <a:normAutofit lnSpcReduction="10000"/>
          </a:bodyPr>
          <a:lstStyle/>
          <a:p>
            <a:r>
              <a:rPr lang="en-US"/>
              <a:t>Who is getting in?</a:t>
            </a:r>
          </a:p>
          <a:p>
            <a:r>
              <a:rPr lang="en-US"/>
              <a:t>Consider non-employees with access</a:t>
            </a:r>
          </a:p>
          <a:p>
            <a:pPr lvl="1"/>
            <a:r>
              <a:rPr lang="en-US"/>
              <a:t>Customers</a:t>
            </a:r>
          </a:p>
          <a:p>
            <a:pPr lvl="1"/>
            <a:r>
              <a:rPr lang="en-US"/>
              <a:t>Vendors and partners</a:t>
            </a:r>
          </a:p>
          <a:p>
            <a:pPr lvl="1"/>
            <a:r>
              <a:rPr lang="en-US"/>
              <a:t>Friends</a:t>
            </a:r>
          </a:p>
          <a:p>
            <a:pPr lvl="1"/>
            <a:r>
              <a:rPr lang="en-US"/>
              <a:t>Consultants</a:t>
            </a:r>
          </a:p>
          <a:p>
            <a:pPr lvl="2"/>
            <a:r>
              <a:rPr lang="en-US"/>
              <a:t>Part-time</a:t>
            </a:r>
          </a:p>
          <a:p>
            <a:pPr lvl="1"/>
            <a:r>
              <a:rPr lang="en-US"/>
              <a:t>Support</a:t>
            </a:r>
          </a:p>
          <a:p>
            <a:pPr lvl="2"/>
            <a:r>
              <a:rPr lang="en-US"/>
              <a:t>Dial-up diagnostic support</a:t>
            </a:r>
          </a:p>
          <a:p>
            <a:r>
              <a:rPr lang="en-US"/>
              <a:t>Restrict access to network resources</a:t>
            </a:r>
          </a:p>
          <a:p>
            <a:pPr lvl="1"/>
            <a:r>
              <a:rPr lang="en-US"/>
              <a:t>Stop “shoulder surfers”</a:t>
            </a:r>
          </a:p>
          <a:p>
            <a:r>
              <a:rPr lang="en-US"/>
              <a:t>BYOD policies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122</a:t>
            </a:fld>
            <a:endParaRPr lang="en-US"/>
          </a:p>
        </p:txBody>
      </p:sp>
      <p:pic>
        <p:nvPicPr>
          <p:cNvPr id="8" name="Picture 2" descr="C:\Users\AWalkden\Downloads\stamp_text_1128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90899" y="5143500"/>
            <a:ext cx="4559841" cy="17145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5207893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8898" name="Rectangle 2"/>
          <p:cNvSpPr>
            <a:spLocks noGrp="1" noChangeArrowheads="1"/>
          </p:cNvSpPr>
          <p:nvPr>
            <p:ph type="title"/>
          </p:nvPr>
        </p:nvSpPr>
        <p:spPr/>
        <p:txBody>
          <a:bodyPr/>
          <a:lstStyle/>
          <a:p>
            <a:r>
              <a:rPr lang="en-US"/>
              <a:t>Security Can Be Compromised Physically</a:t>
            </a:r>
          </a:p>
        </p:txBody>
      </p:sp>
      <p:sp>
        <p:nvSpPr>
          <p:cNvPr id="6" name="Text Placeholder 5"/>
          <p:cNvSpPr>
            <a:spLocks noGrp="1"/>
          </p:cNvSpPr>
          <p:nvPr>
            <p:ph idx="1"/>
          </p:nvPr>
        </p:nvSpPr>
        <p:spPr>
          <a:xfrm>
            <a:off x="1257300" y="2193130"/>
            <a:ext cx="15384780" cy="7615239"/>
          </a:xfrm>
        </p:spPr>
        <p:txBody>
          <a:bodyPr>
            <a:normAutofit/>
          </a:bodyPr>
          <a:lstStyle/>
          <a:p>
            <a:r>
              <a:rPr lang="en-US"/>
              <a:t>Security goals can be compromised by physical access and damage</a:t>
            </a:r>
          </a:p>
          <a:p>
            <a:r>
              <a:rPr lang="en-US"/>
              <a:t>Risks typically mitigated by </a:t>
            </a:r>
            <a:r>
              <a:rPr lang="en-US" i="1">
                <a:solidFill>
                  <a:srgbClr val="E23A30"/>
                </a:solidFill>
              </a:rPr>
              <a:t>zone-oriented implementations</a:t>
            </a:r>
          </a:p>
          <a:p>
            <a:r>
              <a:rPr lang="en-US"/>
              <a:t>Typically focused on data centers, computers, telecom equipment</a:t>
            </a:r>
          </a:p>
          <a:p>
            <a:r>
              <a:rPr lang="en-US"/>
              <a:t>Goal: Protect against risks from </a:t>
            </a:r>
          </a:p>
          <a:p>
            <a:pPr lvl="1"/>
            <a:r>
              <a:rPr lang="en-US"/>
              <a:t>Physical penetration by malicious/unauthorized people</a:t>
            </a:r>
          </a:p>
          <a:p>
            <a:pPr lvl="1"/>
            <a:r>
              <a:rPr lang="en-US"/>
              <a:t>Damage from environmental contaminants</a:t>
            </a:r>
          </a:p>
          <a:p>
            <a:pPr lvl="1"/>
            <a:r>
              <a:rPr lang="en-US"/>
              <a:t>Electronic penetration</a:t>
            </a:r>
          </a:p>
          <a:p>
            <a:pPr lvl="2"/>
            <a:r>
              <a:rPr lang="en-US"/>
              <a:t>Actively or passively</a:t>
            </a:r>
          </a:p>
        </p:txBody>
      </p:sp>
      <p:sp>
        <p:nvSpPr>
          <p:cNvPr id="13" name="TextBox 12"/>
          <p:cNvSpPr txBox="1"/>
          <p:nvPr/>
        </p:nvSpPr>
        <p:spPr>
          <a:xfrm>
            <a:off x="11772618" y="7442447"/>
            <a:ext cx="6263922" cy="2354491"/>
          </a:xfrm>
          <a:prstGeom prst="rect">
            <a:avLst/>
          </a:prstGeom>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000">
                <a:solidFill>
                  <a:schemeClr val="bg1"/>
                </a:solidFill>
              </a:rPr>
              <a:t>“Financial institutions </a:t>
            </a:r>
            <a:r>
              <a:rPr lang="en-US" sz="3000">
                <a:solidFill>
                  <a:schemeClr val="bg1"/>
                </a:solidFill>
                <a:cs typeface="Arial" charset="0"/>
              </a:rPr>
              <a:t>should define physical security zones and implement appropriate preventative and detective controls for each zone.</a:t>
            </a:r>
            <a:r>
              <a:rPr lang="en-US" sz="3000">
                <a:solidFill>
                  <a:schemeClr val="bg1"/>
                </a:solidFill>
              </a:rPr>
              <a:t>”</a:t>
            </a:r>
          </a:p>
          <a:p>
            <a:pPr algn="r"/>
            <a:r>
              <a:rPr lang="en-US" sz="2700">
                <a:solidFill>
                  <a:schemeClr val="bg1"/>
                </a:solidFill>
              </a:rPr>
              <a:t>-</a:t>
            </a:r>
            <a:r>
              <a:rPr lang="en-US" sz="2400">
                <a:solidFill>
                  <a:schemeClr val="bg1"/>
                </a:solidFill>
              </a:rPr>
              <a:t> FFIEC Information Security Handbook</a:t>
            </a:r>
            <a:endParaRPr lang="en-US" sz="3000">
              <a:solidFill>
                <a:schemeClr val="bg1"/>
              </a:solidFill>
            </a:endParaRPr>
          </a:p>
        </p:txBody>
      </p:sp>
      <p:sp>
        <p:nvSpPr>
          <p:cNvPr id="2" name="Slide Number Placeholder 1"/>
          <p:cNvSpPr>
            <a:spLocks noGrp="1"/>
          </p:cNvSpPr>
          <p:nvPr>
            <p:ph type="sldNum" sz="quarter" idx="10"/>
          </p:nvPr>
        </p:nvSpPr>
        <p:spPr/>
        <p:txBody>
          <a:bodyPr/>
          <a:lstStyle/>
          <a:p>
            <a:fld id="{76E8DCF4-EBDD-4FE1-8465-FD383573D554}" type="slidenum">
              <a:rPr lang="en-US" smtClean="0"/>
              <a:pPr/>
              <a:t>123</a:t>
            </a:fld>
            <a:endParaRPr lang="en-US"/>
          </a:p>
        </p:txBody>
      </p:sp>
    </p:spTree>
    <p:custDataLst>
      <p:tags r:id="rId1"/>
    </p:custDataLst>
    <p:extLst>
      <p:ext uri="{BB962C8B-B14F-4D97-AF65-F5344CB8AC3E}">
        <p14:creationId xmlns:p14="http://schemas.microsoft.com/office/powerpoint/2010/main" val="3312209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9138" name="Rectangle 2"/>
          <p:cNvSpPr>
            <a:spLocks noGrp="1" noChangeArrowheads="1"/>
          </p:cNvSpPr>
          <p:nvPr>
            <p:ph type="title"/>
          </p:nvPr>
        </p:nvSpPr>
        <p:spPr/>
        <p:txBody>
          <a:bodyPr/>
          <a:lstStyle/>
          <a:p>
            <a:r>
              <a:rPr lang="en-US"/>
              <a:t>Secure Areas</a:t>
            </a:r>
          </a:p>
        </p:txBody>
      </p:sp>
      <p:sp>
        <p:nvSpPr>
          <p:cNvPr id="3419139" name="Rectangle 3"/>
          <p:cNvSpPr>
            <a:spLocks noGrp="1" noChangeArrowheads="1"/>
          </p:cNvSpPr>
          <p:nvPr>
            <p:ph idx="1"/>
          </p:nvPr>
        </p:nvSpPr>
        <p:spPr/>
        <p:txBody>
          <a:bodyPr/>
          <a:lstStyle/>
          <a:p>
            <a:r>
              <a:rPr lang="en-US"/>
              <a:t>Areas deemed critical to protect, confidentiality, integrity, and availability</a:t>
            </a:r>
          </a:p>
          <a:p>
            <a:r>
              <a:rPr lang="en-US"/>
              <a:t>Protection should be appropriate for risk</a:t>
            </a:r>
          </a:p>
          <a:p>
            <a:r>
              <a:rPr lang="en-US"/>
              <a:t>Keep logged audit trail for all access</a:t>
            </a:r>
          </a:p>
          <a:p>
            <a:r>
              <a:rPr lang="en-US"/>
              <a:t>Supervise visitors</a:t>
            </a:r>
          </a:p>
          <a:p>
            <a:r>
              <a:rPr lang="en-US"/>
              <a:t>Require visible ID</a:t>
            </a:r>
          </a:p>
          <a:p>
            <a:r>
              <a:rPr lang="en-US"/>
              <a:t>Place support services outside secure areas to </a:t>
            </a:r>
            <a:br>
              <a:rPr lang="en-US"/>
            </a:br>
            <a:r>
              <a:rPr lang="en-US"/>
              <a:t>limit demands for access (e.g., fax machine, copier)</a:t>
            </a:r>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124</a:t>
            </a:fld>
            <a:endParaRPr lang="en-US"/>
          </a:p>
        </p:txBody>
      </p:sp>
      <p:pic>
        <p:nvPicPr>
          <p:cNvPr id="7" name="Graphic 6" descr="Eye Scan with solid fill">
            <a:extLst>
              <a:ext uri="{FF2B5EF4-FFF2-40B4-BE49-F238E27FC236}">
                <a16:creationId xmlns:a16="http://schemas.microsoft.com/office/drawing/2014/main" id="{757B6B9D-27BD-4640-A74D-F560E1BF73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99160" y="2626588"/>
            <a:ext cx="4480560" cy="4480560"/>
          </a:xfrm>
          <a:prstGeom prst="rect">
            <a:avLst/>
          </a:prstGeom>
        </p:spPr>
      </p:pic>
    </p:spTree>
    <p:custDataLst>
      <p:tags r:id="rId1"/>
    </p:custDataLst>
    <p:extLst>
      <p:ext uri="{BB962C8B-B14F-4D97-AF65-F5344CB8AC3E}">
        <p14:creationId xmlns:p14="http://schemas.microsoft.com/office/powerpoint/2010/main" val="1828013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2450" name="Rectangle 2"/>
          <p:cNvSpPr>
            <a:spLocks noGrp="1" noChangeArrowheads="1"/>
          </p:cNvSpPr>
          <p:nvPr>
            <p:ph type="title"/>
          </p:nvPr>
        </p:nvSpPr>
        <p:spPr>
          <a:xfrm>
            <a:off x="1440150" y="1467153"/>
            <a:ext cx="15882651" cy="1593966"/>
          </a:xfrm>
        </p:spPr>
        <p:txBody>
          <a:bodyPr anchor="b">
            <a:normAutofit/>
          </a:bodyPr>
          <a:lstStyle/>
          <a:p>
            <a:r>
              <a:rPr lang="en-US"/>
              <a:t>Material Disposal</a:t>
            </a:r>
          </a:p>
        </p:txBody>
      </p:sp>
      <p:cxnSp>
        <p:nvCxnSpPr>
          <p:cNvPr id="72" name="Straight Connector 7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71436" y="3397555"/>
            <a:ext cx="15187518"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Graphic 3" descr="Garbage with solid fill">
            <a:extLst>
              <a:ext uri="{FF2B5EF4-FFF2-40B4-BE49-F238E27FC236}">
                <a16:creationId xmlns:a16="http://schemas.microsoft.com/office/drawing/2014/main" id="{99BA82B4-6437-E44A-9B86-7FB895817F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9808" y="4216656"/>
            <a:ext cx="4392171" cy="4392171"/>
          </a:xfrm>
          <a:prstGeom prst="rect">
            <a:avLst/>
          </a:prstGeom>
        </p:spPr>
      </p:pic>
      <p:sp>
        <p:nvSpPr>
          <p:cNvPr id="3432451" name="Rectangle 3"/>
          <p:cNvSpPr>
            <a:spLocks noGrp="1" noChangeArrowheads="1"/>
          </p:cNvSpPr>
          <p:nvPr>
            <p:ph idx="1"/>
          </p:nvPr>
        </p:nvSpPr>
        <p:spPr>
          <a:xfrm>
            <a:off x="7433031" y="4023649"/>
            <a:ext cx="9423253" cy="4823624"/>
          </a:xfrm>
        </p:spPr>
        <p:txBody>
          <a:bodyPr>
            <a:normAutofit/>
          </a:bodyPr>
          <a:lstStyle/>
          <a:p>
            <a:r>
              <a:rPr lang="en-US" sz="3600"/>
              <a:t>Dispose of data carefully</a:t>
            </a:r>
          </a:p>
          <a:p>
            <a:pPr lvl="1"/>
            <a:r>
              <a:rPr lang="en-US"/>
              <a:t>Paper</a:t>
            </a:r>
          </a:p>
          <a:p>
            <a:pPr lvl="1"/>
            <a:r>
              <a:rPr lang="en-US"/>
              <a:t>Disks (data remnants)</a:t>
            </a:r>
          </a:p>
          <a:p>
            <a:r>
              <a:rPr lang="en-US" sz="3600"/>
              <a:t>Use appropriate contractor to dispose of sensitive material</a:t>
            </a:r>
          </a:p>
        </p:txBody>
      </p:sp>
      <p:sp>
        <p:nvSpPr>
          <p:cNvPr id="2" name="Slide Number Placeholder 1"/>
          <p:cNvSpPr>
            <a:spLocks noGrp="1"/>
          </p:cNvSpPr>
          <p:nvPr>
            <p:ph type="sldNum" sz="quarter" idx="10"/>
          </p:nvPr>
        </p:nvSpPr>
        <p:spPr>
          <a:xfrm>
            <a:off x="15496354" y="9326880"/>
            <a:ext cx="1371600" cy="547687"/>
          </a:xfrm>
        </p:spPr>
        <p:txBody>
          <a:bodyPr>
            <a:normAutofit/>
          </a:bodyPr>
          <a:lstStyle/>
          <a:p>
            <a:pPr algn="r">
              <a:spcAft>
                <a:spcPts val="600"/>
              </a:spcAft>
            </a:pPr>
            <a:fld id="{76E8DCF4-EBDD-4FE1-8465-FD383573D554}" type="slidenum">
              <a:rPr lang="en-US">
                <a:solidFill>
                  <a:prstClr val="black">
                    <a:lumMod val="50000"/>
                    <a:lumOff val="50000"/>
                  </a:prstClr>
                </a:solidFill>
              </a:rPr>
              <a:pPr algn="r">
                <a:spcAft>
                  <a:spcPts val="600"/>
                </a:spcAft>
              </a:pPr>
              <a:t>125</a:t>
            </a:fld>
            <a:endParaRPr lang="en-US">
              <a:solidFill>
                <a:prstClr val="black">
                  <a:lumMod val="50000"/>
                  <a:lumOff val="50000"/>
                </a:prstClr>
              </a:solidFill>
            </a:endParaRPr>
          </a:p>
        </p:txBody>
      </p:sp>
    </p:spTree>
    <p:custDataLst>
      <p:tags r:id="rId1"/>
    </p:custDataLst>
    <p:extLst>
      <p:ext uri="{BB962C8B-B14F-4D97-AF65-F5344CB8AC3E}">
        <p14:creationId xmlns:p14="http://schemas.microsoft.com/office/powerpoint/2010/main" val="1792257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0874-B72C-4B48-BDC3-43D45D0387D6}"/>
              </a:ext>
            </a:extLst>
          </p:cNvPr>
          <p:cNvSpPr>
            <a:spLocks noGrp="1"/>
          </p:cNvSpPr>
          <p:nvPr>
            <p:ph type="title"/>
          </p:nvPr>
        </p:nvSpPr>
        <p:spPr/>
        <p:txBody>
          <a:bodyPr/>
          <a:lstStyle/>
          <a:p>
            <a:r>
              <a:rPr lang="en-US"/>
              <a:t>Cybersecurity Protection</a:t>
            </a:r>
          </a:p>
        </p:txBody>
      </p:sp>
      <p:sp>
        <p:nvSpPr>
          <p:cNvPr id="3" name="Content Placeholder 2">
            <a:extLst>
              <a:ext uri="{FF2B5EF4-FFF2-40B4-BE49-F238E27FC236}">
                <a16:creationId xmlns:a16="http://schemas.microsoft.com/office/drawing/2014/main" id="{02A3C2DC-560F-1F4E-960D-FEFAEC6D2072}"/>
              </a:ext>
            </a:extLst>
          </p:cNvPr>
          <p:cNvSpPr>
            <a:spLocks noGrp="1"/>
          </p:cNvSpPr>
          <p:nvPr>
            <p:ph idx="1"/>
          </p:nvPr>
        </p:nvSpPr>
        <p:spPr/>
        <p:txBody>
          <a:bodyPr/>
          <a:lstStyle/>
          <a:p>
            <a:r>
              <a:rPr lang="en-US" dirty="0"/>
              <a:t>What data are we protecting?</a:t>
            </a:r>
          </a:p>
          <a:p>
            <a:r>
              <a:rPr lang="en-US" dirty="0"/>
              <a:t>Where is it?</a:t>
            </a:r>
          </a:p>
          <a:p>
            <a:r>
              <a:rPr lang="en-US" dirty="0"/>
              <a:t>How many copies of it are there?</a:t>
            </a:r>
          </a:p>
          <a:p>
            <a:r>
              <a:rPr lang="en-US" dirty="0"/>
              <a:t>Are all copies equally secure?</a:t>
            </a:r>
          </a:p>
          <a:p>
            <a:r>
              <a:rPr lang="en-US" dirty="0"/>
              <a:t>What applications use it?</a:t>
            </a:r>
          </a:p>
          <a:p>
            <a:r>
              <a:rPr lang="en-US" dirty="0"/>
              <a:t>Where are the applications?</a:t>
            </a:r>
          </a:p>
          <a:p>
            <a:r>
              <a:rPr lang="en-US" dirty="0"/>
              <a:t>Who has access to the applications?</a:t>
            </a:r>
          </a:p>
          <a:p>
            <a:r>
              <a:rPr lang="en-US" dirty="0"/>
              <a:t>Are elements of the data used by corporate AI applications?</a:t>
            </a:r>
          </a:p>
          <a:p>
            <a:endParaRPr lang="en-US" dirty="0"/>
          </a:p>
          <a:p>
            <a:endParaRPr lang="en-US" dirty="0"/>
          </a:p>
        </p:txBody>
      </p:sp>
    </p:spTree>
    <p:extLst>
      <p:ext uri="{BB962C8B-B14F-4D97-AF65-F5344CB8AC3E}">
        <p14:creationId xmlns:p14="http://schemas.microsoft.com/office/powerpoint/2010/main" val="40429753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E6F4-1255-C341-BDA8-867EFCD2FEFE}"/>
              </a:ext>
            </a:extLst>
          </p:cNvPr>
          <p:cNvSpPr>
            <a:spLocks noGrp="1"/>
          </p:cNvSpPr>
          <p:nvPr>
            <p:ph type="title"/>
          </p:nvPr>
        </p:nvSpPr>
        <p:spPr/>
        <p:txBody>
          <a:bodyPr/>
          <a:lstStyle/>
          <a:p>
            <a:r>
              <a:rPr lang="en-US"/>
              <a:t>What are we Protecting?</a:t>
            </a:r>
          </a:p>
        </p:txBody>
      </p:sp>
      <p:grpSp>
        <p:nvGrpSpPr>
          <p:cNvPr id="12" name="Group 11">
            <a:extLst>
              <a:ext uri="{FF2B5EF4-FFF2-40B4-BE49-F238E27FC236}">
                <a16:creationId xmlns:a16="http://schemas.microsoft.com/office/drawing/2014/main" id="{49763048-8263-3645-AF08-38854E90F542}"/>
              </a:ext>
            </a:extLst>
          </p:cNvPr>
          <p:cNvGrpSpPr/>
          <p:nvPr/>
        </p:nvGrpSpPr>
        <p:grpSpPr>
          <a:xfrm>
            <a:off x="810705" y="4175233"/>
            <a:ext cx="5156462" cy="4931059"/>
            <a:chOff x="9182231" y="3514523"/>
            <a:chExt cx="2305179" cy="1927027"/>
          </a:xfrm>
        </p:grpSpPr>
        <p:pic>
          <p:nvPicPr>
            <p:cNvPr id="5" name="Graphic 4" descr="Cloud outline">
              <a:extLst>
                <a:ext uri="{FF2B5EF4-FFF2-40B4-BE49-F238E27FC236}">
                  <a16:creationId xmlns:a16="http://schemas.microsoft.com/office/drawing/2014/main" id="{420D9D22-B47C-D44F-870F-650DC36B8DB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82231" y="3514523"/>
              <a:ext cx="2305179" cy="1927027"/>
            </a:xfrm>
            <a:prstGeom prst="rect">
              <a:avLst/>
            </a:prstGeom>
          </p:spPr>
        </p:pic>
        <p:sp>
          <p:nvSpPr>
            <p:cNvPr id="7" name="TextBox 6">
              <a:extLst>
                <a:ext uri="{FF2B5EF4-FFF2-40B4-BE49-F238E27FC236}">
                  <a16:creationId xmlns:a16="http://schemas.microsoft.com/office/drawing/2014/main" id="{D8F00CA7-35C9-DE40-8D40-EE6F5BB78432}"/>
                </a:ext>
              </a:extLst>
            </p:cNvPr>
            <p:cNvSpPr txBox="1"/>
            <p:nvPr/>
          </p:nvSpPr>
          <p:spPr>
            <a:xfrm>
              <a:off x="9877621" y="4478036"/>
              <a:ext cx="914400" cy="914400"/>
            </a:xfrm>
            <a:prstGeom prst="rect">
              <a:avLst/>
            </a:prstGeom>
            <a:noFill/>
          </p:spPr>
          <p:txBody>
            <a:bodyPr wrap="none" lIns="0" tIns="0" rIns="0" bIns="0" rtlCol="0">
              <a:noAutofit/>
            </a:bodyPr>
            <a:lstStyle/>
            <a:p>
              <a:pPr algn="l"/>
              <a:r>
                <a:rPr lang="en-US" sz="3600" dirty="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Corporate</a:t>
              </a:r>
            </a:p>
          </p:txBody>
        </p:sp>
      </p:grpSp>
      <p:grpSp>
        <p:nvGrpSpPr>
          <p:cNvPr id="13" name="Group 12">
            <a:extLst>
              <a:ext uri="{FF2B5EF4-FFF2-40B4-BE49-F238E27FC236}">
                <a16:creationId xmlns:a16="http://schemas.microsoft.com/office/drawing/2014/main" id="{4A956B94-6275-7B41-9BC5-8194BDD12400}"/>
              </a:ext>
            </a:extLst>
          </p:cNvPr>
          <p:cNvGrpSpPr/>
          <p:nvPr/>
        </p:nvGrpSpPr>
        <p:grpSpPr>
          <a:xfrm>
            <a:off x="5846114" y="1878563"/>
            <a:ext cx="4447956" cy="4277140"/>
            <a:chOff x="9220653" y="2382210"/>
            <a:chExt cx="2305179" cy="1927027"/>
          </a:xfrm>
        </p:grpSpPr>
        <p:sp>
          <p:nvSpPr>
            <p:cNvPr id="6" name="TextBox 5">
              <a:extLst>
                <a:ext uri="{FF2B5EF4-FFF2-40B4-BE49-F238E27FC236}">
                  <a16:creationId xmlns:a16="http://schemas.microsoft.com/office/drawing/2014/main" id="{A304850C-0837-2E45-8AEC-1FE868461250}"/>
                </a:ext>
              </a:extLst>
            </p:cNvPr>
            <p:cNvSpPr txBox="1"/>
            <p:nvPr/>
          </p:nvSpPr>
          <p:spPr>
            <a:xfrm>
              <a:off x="10062411" y="3260834"/>
              <a:ext cx="914400" cy="914400"/>
            </a:xfrm>
            <a:prstGeom prst="rect">
              <a:avLst/>
            </a:prstGeom>
            <a:noFill/>
          </p:spPr>
          <p:txBody>
            <a:bodyPr wrap="none" lIns="0" tIns="0" rIns="0" bIns="0" rtlCol="0">
              <a:noAutofit/>
            </a:bodyPr>
            <a:lstStyle/>
            <a:p>
              <a:pPr algn="l"/>
              <a:r>
                <a:rPr lang="en-US" sz="3600" dirty="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Cloud</a:t>
              </a:r>
            </a:p>
          </p:txBody>
        </p:sp>
        <p:pic>
          <p:nvPicPr>
            <p:cNvPr id="8" name="Graphic 7" descr="Cloud outline">
              <a:extLst>
                <a:ext uri="{FF2B5EF4-FFF2-40B4-BE49-F238E27FC236}">
                  <a16:creationId xmlns:a16="http://schemas.microsoft.com/office/drawing/2014/main" id="{5DB06AA1-F879-8544-B1D2-20485BC1740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20653" y="2382210"/>
              <a:ext cx="2305179" cy="1927027"/>
            </a:xfrm>
            <a:prstGeom prst="rect">
              <a:avLst/>
            </a:prstGeom>
          </p:spPr>
        </p:pic>
      </p:grpSp>
      <p:grpSp>
        <p:nvGrpSpPr>
          <p:cNvPr id="11" name="Group 10">
            <a:extLst>
              <a:ext uri="{FF2B5EF4-FFF2-40B4-BE49-F238E27FC236}">
                <a16:creationId xmlns:a16="http://schemas.microsoft.com/office/drawing/2014/main" id="{98EE85DA-93AD-9D4E-BBFC-0FD5353B991F}"/>
              </a:ext>
            </a:extLst>
          </p:cNvPr>
          <p:cNvGrpSpPr/>
          <p:nvPr/>
        </p:nvGrpSpPr>
        <p:grpSpPr>
          <a:xfrm>
            <a:off x="10737867" y="3952632"/>
            <a:ext cx="4647415" cy="4931059"/>
            <a:chOff x="7365361" y="4413684"/>
            <a:chExt cx="2305179" cy="1927027"/>
          </a:xfrm>
        </p:grpSpPr>
        <p:pic>
          <p:nvPicPr>
            <p:cNvPr id="9" name="Graphic 8" descr="Cloud outline">
              <a:extLst>
                <a:ext uri="{FF2B5EF4-FFF2-40B4-BE49-F238E27FC236}">
                  <a16:creationId xmlns:a16="http://schemas.microsoft.com/office/drawing/2014/main" id="{9EC8F332-DFFC-9447-9CF4-AFE36CDCF9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65361" y="4413684"/>
              <a:ext cx="2305179" cy="1927027"/>
            </a:xfrm>
            <a:prstGeom prst="rect">
              <a:avLst/>
            </a:prstGeom>
          </p:spPr>
        </p:pic>
        <p:sp>
          <p:nvSpPr>
            <p:cNvPr id="10" name="TextBox 9">
              <a:extLst>
                <a:ext uri="{FF2B5EF4-FFF2-40B4-BE49-F238E27FC236}">
                  <a16:creationId xmlns:a16="http://schemas.microsoft.com/office/drawing/2014/main" id="{5FDF8803-E802-B64E-9C2B-F401C3E72C58}"/>
                </a:ext>
              </a:extLst>
            </p:cNvPr>
            <p:cNvSpPr txBox="1"/>
            <p:nvPr/>
          </p:nvSpPr>
          <p:spPr>
            <a:xfrm>
              <a:off x="8105830" y="5377197"/>
              <a:ext cx="914400" cy="914400"/>
            </a:xfrm>
            <a:prstGeom prst="rect">
              <a:avLst/>
            </a:prstGeom>
            <a:noFill/>
          </p:spPr>
          <p:txBody>
            <a:bodyPr wrap="none" lIns="0" tIns="0" rIns="0" bIns="0" rtlCol="0">
              <a:noAutofit/>
            </a:bodyPr>
            <a:lstStyle/>
            <a:p>
              <a:pPr algn="l"/>
              <a:r>
                <a:rPr lang="en-US" sz="3600" dirty="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rPr>
                <a:t>internet</a:t>
              </a:r>
            </a:p>
          </p:txBody>
        </p:sp>
      </p:grpSp>
    </p:spTree>
    <p:extLst>
      <p:ext uri="{BB962C8B-B14F-4D97-AF65-F5344CB8AC3E}">
        <p14:creationId xmlns:p14="http://schemas.microsoft.com/office/powerpoint/2010/main" val="6197827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Encryption </a:t>
            </a:r>
          </a:p>
        </p:txBody>
      </p:sp>
      <p:sp>
        <p:nvSpPr>
          <p:cNvPr id="3" name="Content Placeholder 2"/>
          <p:cNvSpPr>
            <a:spLocks noGrp="1"/>
          </p:cNvSpPr>
          <p:nvPr>
            <p:ph idx="1"/>
          </p:nvPr>
        </p:nvSpPr>
        <p:spPr>
          <a:xfrm>
            <a:off x="1257300" y="2193130"/>
            <a:ext cx="15773400" cy="7889083"/>
          </a:xfrm>
        </p:spPr>
        <p:txBody>
          <a:bodyPr>
            <a:normAutofit/>
          </a:bodyPr>
          <a:lstStyle/>
          <a:p>
            <a:r>
              <a:rPr lang="en-US"/>
              <a:t>Encryption is simply making something unreadable without having some specific knowledge (password) or item (like a key).</a:t>
            </a:r>
          </a:p>
          <a:p>
            <a:r>
              <a:rPr lang="en-US"/>
              <a:t>Most computer encryption systems belong in one of two categories: </a:t>
            </a:r>
          </a:p>
          <a:p>
            <a:pPr lvl="1"/>
            <a:r>
              <a:rPr lang="en-US"/>
              <a:t>Secret-key cryptography </a:t>
            </a:r>
          </a:p>
          <a:p>
            <a:pPr lvl="1"/>
            <a:r>
              <a:rPr lang="en-US"/>
              <a:t>Public-key encryption </a:t>
            </a:r>
          </a:p>
          <a:p>
            <a:r>
              <a:rPr lang="en-US"/>
              <a:t>Why use encryption?</a:t>
            </a:r>
          </a:p>
          <a:p>
            <a:endParaRPr lang="en-US"/>
          </a:p>
          <a:p>
            <a:endParaRPr lang="en-US"/>
          </a:p>
        </p:txBody>
      </p:sp>
      <p:sp>
        <p:nvSpPr>
          <p:cNvPr id="6" name="Slide Number Placeholder 5"/>
          <p:cNvSpPr>
            <a:spLocks noGrp="1"/>
          </p:cNvSpPr>
          <p:nvPr>
            <p:ph type="sldNum" sz="quarter" idx="12"/>
          </p:nvPr>
        </p:nvSpPr>
        <p:spPr/>
        <p:txBody>
          <a:bodyPr/>
          <a:lstStyle/>
          <a:p>
            <a:fld id="{76E8DCF4-EBDD-4FE1-8465-FD383573D554}" type="slidenum">
              <a:rPr lang="en-US" smtClean="0"/>
              <a:pPr/>
              <a:t>128</a:t>
            </a:fld>
            <a:endParaRPr lang="en-US"/>
          </a:p>
        </p:txBody>
      </p:sp>
    </p:spTree>
    <p:custDataLst>
      <p:tags r:id="rId1"/>
    </p:custDataLst>
    <p:extLst>
      <p:ext uri="{BB962C8B-B14F-4D97-AF65-F5344CB8AC3E}">
        <p14:creationId xmlns:p14="http://schemas.microsoft.com/office/powerpoint/2010/main" val="2244084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 Stop Crypto</a:t>
            </a:r>
          </a:p>
        </p:txBody>
      </p:sp>
      <p:sp>
        <p:nvSpPr>
          <p:cNvPr id="12" name="Content Placeholder 11"/>
          <p:cNvSpPr>
            <a:spLocks noGrp="1"/>
          </p:cNvSpPr>
          <p:nvPr>
            <p:ph idx="1"/>
          </p:nvPr>
        </p:nvSpPr>
        <p:spPr/>
        <p:txBody>
          <a:bodyPr>
            <a:normAutofit/>
          </a:bodyPr>
          <a:lstStyle/>
          <a:p>
            <a:pPr>
              <a:defRPr/>
            </a:pPr>
            <a:r>
              <a:rPr lang="en-US" dirty="0"/>
              <a:t>Information to be sent or stored</a:t>
            </a:r>
          </a:p>
          <a:p>
            <a:pPr lvl="0">
              <a:defRPr/>
            </a:pPr>
            <a:r>
              <a:rPr lang="en-US" dirty="0"/>
              <a:t>Mathematical steps taken to encrypt</a:t>
            </a:r>
          </a:p>
          <a:p>
            <a:pPr lvl="1">
              <a:defRPr/>
            </a:pPr>
            <a:r>
              <a:rPr lang="en-US" sz="4200" dirty="0"/>
              <a:t>e.g., DES, 3DES, AES, </a:t>
            </a:r>
            <a:r>
              <a:rPr lang="en-US" sz="4200" dirty="0" err="1"/>
              <a:t>twofish</a:t>
            </a:r>
            <a:r>
              <a:rPr lang="en-US" sz="4200" dirty="0"/>
              <a:t>, blowfish</a:t>
            </a:r>
          </a:p>
          <a:p>
            <a:pPr lvl="1">
              <a:defRPr/>
            </a:pPr>
            <a:r>
              <a:rPr lang="en-US" sz="4200" dirty="0"/>
              <a:t>Larger key, more combinations, harder to guess (brute force attack)</a:t>
            </a:r>
          </a:p>
          <a:p>
            <a:pPr lvl="0">
              <a:defRPr/>
            </a:pPr>
            <a:r>
              <a:rPr lang="en-US" dirty="0"/>
              <a:t>Using the algorithm and a key to make plaintext unreadable</a:t>
            </a:r>
          </a:p>
          <a:p>
            <a:pPr lvl="0">
              <a:defRPr/>
            </a:pPr>
            <a:r>
              <a:rPr lang="en-US" dirty="0"/>
              <a:t>The information is sent, or stored, in an unreadable form</a:t>
            </a:r>
          </a:p>
          <a:p>
            <a:pPr lvl="0">
              <a:defRPr/>
            </a:pPr>
            <a:r>
              <a:rPr lang="en-US" dirty="0"/>
              <a:t>Convert ciphertext back to plaintext using the algorithm and a key</a:t>
            </a:r>
          </a:p>
        </p:txBody>
      </p:sp>
      <p:sp>
        <p:nvSpPr>
          <p:cNvPr id="3" name="Slide Number Placeholder 2"/>
          <p:cNvSpPr>
            <a:spLocks noGrp="1"/>
          </p:cNvSpPr>
          <p:nvPr>
            <p:ph type="sldNum" sz="quarter" idx="12"/>
          </p:nvPr>
        </p:nvSpPr>
        <p:spPr/>
        <p:txBody>
          <a:bodyPr/>
          <a:lstStyle/>
          <a:p>
            <a:fld id="{76E8DCF4-EBDD-4FE1-8465-FD383573D554}" type="slidenum">
              <a:rPr lang="en-US" smtClean="0"/>
              <a:pPr/>
              <a:t>129</a:t>
            </a:fld>
            <a:endParaRPr lang="en-US"/>
          </a:p>
        </p:txBody>
      </p:sp>
      <p:pic>
        <p:nvPicPr>
          <p:cNvPr id="7" name="Graphic 6" descr="Old Key with solid fill">
            <a:extLst>
              <a:ext uri="{FF2B5EF4-FFF2-40B4-BE49-F238E27FC236}">
                <a16:creationId xmlns:a16="http://schemas.microsoft.com/office/drawing/2014/main" id="{C013489C-0404-2940-92A0-F0AD93DE5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69019" y="391410"/>
            <a:ext cx="3977640" cy="3977640"/>
          </a:xfrm>
          <a:prstGeom prst="rect">
            <a:avLst/>
          </a:prstGeom>
        </p:spPr>
      </p:pic>
    </p:spTree>
    <p:custDataLst>
      <p:tags r:id="rId1"/>
    </p:custDataLst>
    <p:extLst>
      <p:ext uri="{BB962C8B-B14F-4D97-AF65-F5344CB8AC3E}">
        <p14:creationId xmlns:p14="http://schemas.microsoft.com/office/powerpoint/2010/main" val="379131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1E8D-37BB-4B52-A499-01B66D2A9560}"/>
              </a:ext>
            </a:extLst>
          </p:cNvPr>
          <p:cNvSpPr>
            <a:spLocks noGrp="1"/>
          </p:cNvSpPr>
          <p:nvPr>
            <p:ph type="title"/>
          </p:nvPr>
        </p:nvSpPr>
        <p:spPr/>
        <p:txBody>
          <a:bodyPr/>
          <a:lstStyle/>
          <a:p>
            <a:r>
              <a:rPr lang="en-US"/>
              <a:t>Information Security: Part 364 Appendix B</a:t>
            </a:r>
          </a:p>
        </p:txBody>
      </p:sp>
      <p:sp>
        <p:nvSpPr>
          <p:cNvPr id="3" name="Content Placeholder 2">
            <a:extLst>
              <a:ext uri="{FF2B5EF4-FFF2-40B4-BE49-F238E27FC236}">
                <a16:creationId xmlns:a16="http://schemas.microsoft.com/office/drawing/2014/main" id="{C009D812-A79F-40A1-BFF3-BBA3FAD84AD5}"/>
              </a:ext>
            </a:extLst>
          </p:cNvPr>
          <p:cNvSpPr>
            <a:spLocks noGrp="1"/>
          </p:cNvSpPr>
          <p:nvPr>
            <p:ph idx="1"/>
          </p:nvPr>
        </p:nvSpPr>
        <p:spPr>
          <a:xfrm>
            <a:off x="1257300" y="2193130"/>
            <a:ext cx="15773400" cy="7889083"/>
          </a:xfrm>
        </p:spPr>
        <p:txBody>
          <a:bodyPr>
            <a:normAutofit fontScale="92500" lnSpcReduction="20000"/>
          </a:bodyPr>
          <a:lstStyle/>
          <a:p>
            <a:r>
              <a:rPr lang="en-US"/>
              <a:t>Information security is the process by which a financial institution protects the creation, collection, storage, use, transmission, and disposal of sensitive information, including the protection of hardware and infrastructure used to store and transmit such information</a:t>
            </a:r>
          </a:p>
          <a:p>
            <a:endParaRPr lang="en-US"/>
          </a:p>
          <a:p>
            <a:r>
              <a:rPr lang="en-US"/>
              <a:t>Information security exists to provide protection from malicious and non-malicious actions that increase the risk of adverse effects on earnings, capital, or enterprise value</a:t>
            </a:r>
          </a:p>
          <a:p>
            <a:endParaRPr lang="en-US"/>
          </a:p>
          <a:p>
            <a:r>
              <a:rPr lang="en-US"/>
              <a:t>Goal is to prevent:</a:t>
            </a:r>
            <a:endParaRPr lang="en-US" sz="3600"/>
          </a:p>
          <a:p>
            <a:pPr lvl="1"/>
            <a:r>
              <a:rPr lang="en-US" sz="3300"/>
              <a:t>Disclosure of information to unauthorized individuals</a:t>
            </a:r>
          </a:p>
          <a:p>
            <a:pPr lvl="1"/>
            <a:r>
              <a:rPr lang="en-US" sz="3300"/>
              <a:t>Unavailability or degradation of services</a:t>
            </a:r>
          </a:p>
          <a:p>
            <a:pPr lvl="1"/>
            <a:r>
              <a:rPr lang="en-US" sz="3300"/>
              <a:t>Misappropriation or theft of information or services</a:t>
            </a:r>
          </a:p>
          <a:p>
            <a:pPr lvl="1"/>
            <a:r>
              <a:rPr lang="en-US" sz="3300"/>
              <a:t>Modification or destruction of systems or information</a:t>
            </a:r>
          </a:p>
          <a:p>
            <a:pPr lvl="1"/>
            <a:r>
              <a:rPr lang="en-US" sz="3300"/>
              <a:t>Records that are not timely, accurate, complete, or consistent</a:t>
            </a:r>
          </a:p>
          <a:p>
            <a:pPr lvl="1"/>
            <a:endParaRPr lang="en-US"/>
          </a:p>
        </p:txBody>
      </p:sp>
    </p:spTree>
    <p:extLst>
      <p:ext uri="{BB962C8B-B14F-4D97-AF65-F5344CB8AC3E}">
        <p14:creationId xmlns:p14="http://schemas.microsoft.com/office/powerpoint/2010/main" val="13683071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2818" name="Rectangle 2"/>
          <p:cNvSpPr>
            <a:spLocks noGrp="1" noChangeArrowheads="1"/>
          </p:cNvSpPr>
          <p:nvPr>
            <p:ph type="title"/>
          </p:nvPr>
        </p:nvSpPr>
        <p:spPr/>
        <p:txBody>
          <a:bodyPr/>
          <a:lstStyle/>
          <a:p>
            <a:r>
              <a:rPr lang="en-US"/>
              <a:t>Thoughts on Cryptography</a:t>
            </a:r>
          </a:p>
        </p:txBody>
      </p:sp>
      <p:sp>
        <p:nvSpPr>
          <p:cNvPr id="4002826" name="Rectangle 10"/>
          <p:cNvSpPr>
            <a:spLocks noGrp="1" noChangeArrowheads="1"/>
          </p:cNvSpPr>
          <p:nvPr>
            <p:ph idx="1"/>
          </p:nvPr>
        </p:nvSpPr>
        <p:spPr/>
        <p:txBody>
          <a:bodyPr>
            <a:normAutofit/>
          </a:bodyPr>
          <a:lstStyle/>
          <a:p>
            <a:pPr>
              <a:lnSpc>
                <a:spcPct val="90000"/>
              </a:lnSpc>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Performance impact</a:t>
            </a:r>
          </a:p>
          <a:p>
            <a:pPr>
              <a:lnSpc>
                <a:spcPct val="90000"/>
              </a:lnSpc>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Hardware-based or software-based</a:t>
            </a:r>
          </a:p>
          <a:p>
            <a:pPr>
              <a:lnSpc>
                <a:spcPct val="90000"/>
              </a:lnSpc>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Unfeasible to decrypt without the code</a:t>
            </a:r>
          </a:p>
          <a:p>
            <a:pPr lvl="1">
              <a:lnSpc>
                <a:spcPct val="90000"/>
              </a:lnSpc>
            </a:pPr>
            <a:r>
              <a:rPr lang="en-US" sz="4200">
                <a:latin typeface="Helvetica Neue Medium" panose="02000503000000020004" pitchFamily="2" charset="0"/>
                <a:ea typeface="Helvetica Neue Medium" panose="02000503000000020004" pitchFamily="2" charset="0"/>
                <a:cs typeface="Helvetica Neue Medium" panose="02000503000000020004" pitchFamily="2" charset="0"/>
              </a:rPr>
              <a:t>Impractical </a:t>
            </a:r>
            <a:r>
              <a:rPr lang="en-US" sz="4200">
                <a:latin typeface="Helvetica Neue Medium" panose="02000503000000020004" pitchFamily="2" charset="0"/>
                <a:ea typeface="Helvetica Neue Medium" panose="02000503000000020004" pitchFamily="2" charset="0"/>
                <a:cs typeface="Helvetica Neue Medium" panose="02000503000000020004" pitchFamily="2" charset="0"/>
                <a:sym typeface="Symbol" pitchFamily="18" charset="2"/>
              </a:rPr>
              <a:t> impossible</a:t>
            </a:r>
            <a:endParaRPr lang="en-US" sz="4200">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lnSpc>
                <a:spcPct val="90000"/>
              </a:lnSpc>
            </a:pPr>
            <a:r>
              <a:rPr lang="en-US" sz="4200">
                <a:latin typeface="Helvetica Neue Medium" panose="02000503000000020004" pitchFamily="2" charset="0"/>
                <a:ea typeface="Helvetica Neue Medium" panose="02000503000000020004" pitchFamily="2" charset="0"/>
                <a:cs typeface="Helvetica Neue Medium" panose="02000503000000020004" pitchFamily="2" charset="0"/>
              </a:rPr>
              <a:t>Strong cryptographic systems can withstand attacks up to a point</a:t>
            </a:r>
          </a:p>
          <a:p>
            <a:pPr lvl="2">
              <a:lnSpc>
                <a:spcPct val="90000"/>
              </a:lnSpc>
            </a:pPr>
            <a:r>
              <a:rPr lang="en-US" sz="4200">
                <a:latin typeface="Helvetica Neue Medium" panose="02000503000000020004" pitchFamily="2" charset="0"/>
                <a:ea typeface="Helvetica Neue Medium" panose="02000503000000020004" pitchFamily="2" charset="0"/>
                <a:cs typeface="Helvetica Neue Medium" panose="02000503000000020004" pitchFamily="2" charset="0"/>
              </a:rPr>
              <a:t>The mathematics is rarely the weak link!</a:t>
            </a:r>
          </a:p>
          <a:p>
            <a:pPr>
              <a:lnSpc>
                <a:spcPct val="90000"/>
              </a:lnSpc>
            </a:pPr>
            <a:r>
              <a:rPr lang="en-US">
                <a:latin typeface="Helvetica Neue Medium" panose="02000503000000020004" pitchFamily="2" charset="0"/>
                <a:ea typeface="Helvetica Neue Medium" panose="02000503000000020004" pitchFamily="2" charset="0"/>
                <a:cs typeface="Helvetica Neue Medium" panose="02000503000000020004" pitchFamily="2" charset="0"/>
              </a:rPr>
              <a:t>Cryptography alone cannot guarantee 100% security</a:t>
            </a:r>
          </a:p>
          <a:p>
            <a:pPr lvl="1">
              <a:lnSpc>
                <a:spcPct val="90000"/>
              </a:lnSpc>
            </a:pPr>
            <a:r>
              <a:rPr lang="en-US" sz="4200">
                <a:latin typeface="Helvetica Neue Medium" panose="02000503000000020004" pitchFamily="2" charset="0"/>
                <a:ea typeface="Helvetica Neue Medium" panose="02000503000000020004" pitchFamily="2" charset="0"/>
                <a:cs typeface="Helvetica Neue Medium" panose="02000503000000020004" pitchFamily="2" charset="0"/>
              </a:rPr>
              <a:t>Can achieve a high level of risk acceptance</a:t>
            </a:r>
          </a:p>
          <a:p>
            <a:pPr lvl="1">
              <a:lnSpc>
                <a:spcPct val="90000"/>
              </a:lnSpc>
            </a:pPr>
            <a:r>
              <a:rPr lang="en-US" sz="4200">
                <a:latin typeface="Helvetica Neue Medium" panose="02000503000000020004" pitchFamily="2" charset="0"/>
                <a:ea typeface="Helvetica Neue Medium" panose="02000503000000020004" pitchFamily="2" charset="0"/>
                <a:cs typeface="Helvetica Neue Medium" panose="02000503000000020004" pitchFamily="2" charset="0"/>
              </a:rPr>
              <a:t>Goal is to balance the possible with the acceptable</a:t>
            </a:r>
          </a:p>
        </p:txBody>
      </p:sp>
      <p:sp>
        <p:nvSpPr>
          <p:cNvPr id="3" name="Slide Number Placeholder 2"/>
          <p:cNvSpPr>
            <a:spLocks noGrp="1"/>
          </p:cNvSpPr>
          <p:nvPr>
            <p:ph type="sldNum" sz="quarter" idx="12"/>
          </p:nvPr>
        </p:nvSpPr>
        <p:spPr/>
        <p:txBody>
          <a:bodyPr/>
          <a:lstStyle/>
          <a:p>
            <a:fld id="{76E8DCF4-EBDD-4FE1-8465-FD383573D554}" type="slidenum">
              <a:rPr lang="en-US" smtClean="0"/>
              <a:pPr/>
              <a:t>130</a:t>
            </a:fld>
            <a:endParaRPr lang="en-US"/>
          </a:p>
        </p:txBody>
      </p:sp>
    </p:spTree>
    <p:custDataLst>
      <p:tags r:id="rId1"/>
    </p:custDataLst>
    <p:extLst>
      <p:ext uri="{BB962C8B-B14F-4D97-AF65-F5344CB8AC3E}">
        <p14:creationId xmlns:p14="http://schemas.microsoft.com/office/powerpoint/2010/main" val="18711474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Secret-Key Cryptography</a:t>
            </a:r>
          </a:p>
        </p:txBody>
      </p:sp>
      <p:sp>
        <p:nvSpPr>
          <p:cNvPr id="3" name="Content Placeholder 2"/>
          <p:cNvSpPr>
            <a:spLocks noGrp="1"/>
          </p:cNvSpPr>
          <p:nvPr>
            <p:ph idx="1"/>
          </p:nvPr>
        </p:nvSpPr>
        <p:spPr/>
        <p:txBody>
          <a:bodyPr/>
          <a:lstStyle/>
          <a:p>
            <a:r>
              <a:rPr lang="en-US"/>
              <a:t>Each computer gets a secret key (code) that it can use to encrypt a packet of information before it is sent over the network to another computer</a:t>
            </a:r>
          </a:p>
          <a:p>
            <a:r>
              <a:rPr lang="en-US"/>
              <a:t>Secret-key cryptography is essentially the same as a secret code that each of the two computers must know in order to decode the information </a:t>
            </a:r>
          </a:p>
          <a:p>
            <a:r>
              <a:rPr lang="en-US"/>
              <a:t>The code provides the key to encoding and subsequently decoding the message </a:t>
            </a:r>
          </a:p>
          <a:p>
            <a:endParaRPr lang="en-US"/>
          </a:p>
          <a:p>
            <a:pPr marL="0" indent="0">
              <a:buNone/>
            </a:pPr>
            <a:r>
              <a:rPr lang="en-US">
                <a:solidFill>
                  <a:srgbClr val="FF0000"/>
                </a:solidFill>
              </a:rPr>
              <a:t>How do you share the secret key secretly?</a:t>
            </a:r>
          </a:p>
        </p:txBody>
      </p:sp>
      <p:sp>
        <p:nvSpPr>
          <p:cNvPr id="6" name="Slide Number Placeholder 5"/>
          <p:cNvSpPr>
            <a:spLocks noGrp="1"/>
          </p:cNvSpPr>
          <p:nvPr>
            <p:ph type="sldNum" sz="quarter" idx="12"/>
          </p:nvPr>
        </p:nvSpPr>
        <p:spPr/>
        <p:txBody>
          <a:bodyPr/>
          <a:lstStyle/>
          <a:p>
            <a:fld id="{76E8DCF4-EBDD-4FE1-8465-FD383573D554}" type="slidenum">
              <a:rPr lang="en-US" smtClean="0"/>
              <a:pPr/>
              <a:t>131</a:t>
            </a:fld>
            <a:endParaRPr lang="en-US"/>
          </a:p>
        </p:txBody>
      </p:sp>
    </p:spTree>
    <p:custDataLst>
      <p:tags r:id="rId1"/>
    </p:custDataLst>
    <p:extLst>
      <p:ext uri="{BB962C8B-B14F-4D97-AF65-F5344CB8AC3E}">
        <p14:creationId xmlns:p14="http://schemas.microsoft.com/office/powerpoint/2010/main" val="19354219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Public Key?</a:t>
            </a:r>
          </a:p>
        </p:txBody>
      </p:sp>
      <p:sp>
        <p:nvSpPr>
          <p:cNvPr id="6" name="Content Placeholder 5"/>
          <p:cNvSpPr>
            <a:spLocks noGrp="1"/>
          </p:cNvSpPr>
          <p:nvPr>
            <p:ph idx="1"/>
          </p:nvPr>
        </p:nvSpPr>
        <p:spPr/>
        <p:txBody>
          <a:bodyPr>
            <a:normAutofit/>
          </a:bodyPr>
          <a:lstStyle/>
          <a:p>
            <a:r>
              <a:rPr lang="en-US"/>
              <a:t>Two keys that are mathematically related but knowledge of one key does not yield (easy) knowledge of the other</a:t>
            </a:r>
          </a:p>
          <a:p>
            <a:r>
              <a:rPr lang="en-US"/>
              <a:t>One key encrypts; the other key decrypts</a:t>
            </a:r>
          </a:p>
          <a:p>
            <a:r>
              <a:rPr lang="en-US"/>
              <a:t>Main uses: Key exchange, digital signatures, authentication</a:t>
            </a:r>
          </a:p>
          <a:p>
            <a:r>
              <a:rPr lang="en-US"/>
              <a:t>Examples</a:t>
            </a:r>
          </a:p>
          <a:p>
            <a:pPr lvl="1"/>
            <a:r>
              <a:rPr lang="en-US" err="1"/>
              <a:t>Rivest</a:t>
            </a:r>
            <a:r>
              <a:rPr lang="en-US"/>
              <a:t>, Shamir, </a:t>
            </a:r>
            <a:r>
              <a:rPr lang="en-US" err="1"/>
              <a:t>Adleman</a:t>
            </a:r>
            <a:r>
              <a:rPr lang="en-US"/>
              <a:t> (RSA) – prime factors of large number</a:t>
            </a:r>
          </a:p>
          <a:p>
            <a:pPr lvl="1"/>
            <a:r>
              <a:rPr lang="en-US" err="1"/>
              <a:t>Diffie</a:t>
            </a:r>
            <a:r>
              <a:rPr lang="en-US"/>
              <a:t>-Hellman (DH/DSS) -- exponentiation</a:t>
            </a:r>
          </a:p>
          <a:p>
            <a:r>
              <a:rPr lang="en-US"/>
              <a:t>Problem: How do we exchange secret keys securely?</a:t>
            </a:r>
          </a:p>
          <a:p>
            <a:r>
              <a:rPr lang="en-US"/>
              <a:t>Answer: Use a public key</a:t>
            </a:r>
          </a:p>
          <a:p>
            <a:endParaRPr lang="en-US"/>
          </a:p>
        </p:txBody>
      </p:sp>
      <p:pic>
        <p:nvPicPr>
          <p:cNvPr id="5" name="Picture 4" descr="9505_pkc-oper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74540" y="7806645"/>
            <a:ext cx="4959083" cy="2275569"/>
          </a:xfrm>
          <a:prstGeom prst="rect">
            <a:avLst/>
          </a:prstGeom>
          <a:noFill/>
        </p:spPr>
      </p:pic>
      <p:sp>
        <p:nvSpPr>
          <p:cNvPr id="3" name="Slide Number Placeholder 2"/>
          <p:cNvSpPr>
            <a:spLocks noGrp="1"/>
          </p:cNvSpPr>
          <p:nvPr>
            <p:ph type="sldNum" sz="quarter" idx="10"/>
          </p:nvPr>
        </p:nvSpPr>
        <p:spPr/>
        <p:txBody>
          <a:bodyPr/>
          <a:lstStyle/>
          <a:p>
            <a:fld id="{76E8DCF4-EBDD-4FE1-8465-FD383573D554}" type="slidenum">
              <a:rPr lang="en-US" smtClean="0"/>
              <a:pPr/>
              <a:t>132</a:t>
            </a:fld>
            <a:endParaRPr lang="en-US"/>
          </a:p>
        </p:txBody>
      </p:sp>
    </p:spTree>
    <p:custDataLst>
      <p:tags r:id="rId1"/>
    </p:custDataLst>
    <p:extLst>
      <p:ext uri="{BB962C8B-B14F-4D97-AF65-F5344CB8AC3E}">
        <p14:creationId xmlns:p14="http://schemas.microsoft.com/office/powerpoint/2010/main" val="18530027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2" name="Rectangle 2"/>
          <p:cNvSpPr>
            <a:spLocks noGrp="1" noChangeArrowheads="1"/>
          </p:cNvSpPr>
          <p:nvPr>
            <p:ph type="title"/>
          </p:nvPr>
        </p:nvSpPr>
        <p:spPr/>
        <p:txBody>
          <a:bodyPr/>
          <a:lstStyle/>
          <a:p>
            <a:r>
              <a:rPr lang="en-US"/>
              <a:t>Why Public Key Infrastructure?</a:t>
            </a:r>
          </a:p>
        </p:txBody>
      </p:sp>
      <p:sp>
        <p:nvSpPr>
          <p:cNvPr id="2" name="Slide Number Placeholder 1"/>
          <p:cNvSpPr>
            <a:spLocks noGrp="1"/>
          </p:cNvSpPr>
          <p:nvPr>
            <p:ph type="sldNum" sz="quarter" idx="12"/>
          </p:nvPr>
        </p:nvSpPr>
        <p:spPr/>
        <p:txBody>
          <a:bodyPr/>
          <a:lstStyle/>
          <a:p>
            <a:fld id="{52B67DA5-9DD9-4BCA-8370-9CA784C1DE92}" type="slidenum">
              <a:rPr lang="en-US" smtClean="0"/>
              <a:pPr/>
              <a:t>133</a:t>
            </a:fld>
            <a:endParaRPr lang="en-US"/>
          </a:p>
        </p:txBody>
      </p:sp>
      <p:pic>
        <p:nvPicPr>
          <p:cNvPr id="5" name="Picture 4" descr="why-public-key-infrastructu.jpg"/>
          <p:cNvPicPr>
            <a:picLocks noChangeAspect="1"/>
          </p:cNvPicPr>
          <p:nvPr/>
        </p:nvPicPr>
        <p:blipFill>
          <a:blip r:embed="rId4" cstate="print"/>
          <a:stretch>
            <a:fillRect/>
          </a:stretch>
        </p:blipFill>
        <p:spPr>
          <a:xfrm>
            <a:off x="3464720" y="2300290"/>
            <a:ext cx="11358563" cy="7300913"/>
          </a:xfrm>
          <a:prstGeom prst="rect">
            <a:avLst/>
          </a:prstGeom>
        </p:spPr>
      </p:pic>
    </p:spTree>
    <p:custDataLst>
      <p:tags r:id="rId1"/>
    </p:custDataLst>
    <p:extLst>
      <p:ext uri="{BB962C8B-B14F-4D97-AF65-F5344CB8AC3E}">
        <p14:creationId xmlns:p14="http://schemas.microsoft.com/office/powerpoint/2010/main" val="7550903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3506" name="Rectangle 2"/>
          <p:cNvSpPr>
            <a:spLocks noGrp="1" noChangeArrowheads="1"/>
          </p:cNvSpPr>
          <p:nvPr>
            <p:ph type="title"/>
          </p:nvPr>
        </p:nvSpPr>
        <p:spPr/>
        <p:txBody>
          <a:bodyPr/>
          <a:lstStyle/>
          <a:p>
            <a:r>
              <a:rPr lang="en-US"/>
              <a:t>PKI Infrastructure Overview</a:t>
            </a:r>
          </a:p>
        </p:txBody>
      </p:sp>
      <p:sp>
        <p:nvSpPr>
          <p:cNvPr id="2" name="Slide Number Placeholder 1"/>
          <p:cNvSpPr>
            <a:spLocks noGrp="1"/>
          </p:cNvSpPr>
          <p:nvPr>
            <p:ph type="sldNum" sz="quarter" idx="12"/>
          </p:nvPr>
        </p:nvSpPr>
        <p:spPr/>
        <p:txBody>
          <a:bodyPr/>
          <a:lstStyle/>
          <a:p>
            <a:fld id="{52B67DA5-9DD9-4BCA-8370-9CA784C1DE92}" type="slidenum">
              <a:rPr lang="en-US" smtClean="0"/>
              <a:pPr/>
              <a:t>134</a:t>
            </a:fld>
            <a:endParaRPr lang="en-US"/>
          </a:p>
        </p:txBody>
      </p:sp>
      <p:sp>
        <p:nvSpPr>
          <p:cNvPr id="15" name="Rectangle 14"/>
          <p:cNvSpPr/>
          <p:nvPr/>
        </p:nvSpPr>
        <p:spPr>
          <a:xfrm>
            <a:off x="3385601" y="2587628"/>
            <a:ext cx="2143857" cy="1754326"/>
          </a:xfrm>
          <a:prstGeom prst="rect">
            <a:avLst/>
          </a:prstGeom>
        </p:spPr>
        <p:txBody>
          <a:bodyPr wrap="none">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Issues, Signs,</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Revokes, </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and Manages </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Certificates</a:t>
            </a:r>
          </a:p>
        </p:txBody>
      </p:sp>
      <p:sp>
        <p:nvSpPr>
          <p:cNvPr id="18" name="Rectangle 17"/>
          <p:cNvSpPr/>
          <p:nvPr/>
        </p:nvSpPr>
        <p:spPr>
          <a:xfrm>
            <a:off x="12059850" y="2587628"/>
            <a:ext cx="2448106" cy="1754326"/>
          </a:xfrm>
          <a:prstGeom prst="rect">
            <a:avLst/>
          </a:prstGeom>
        </p:spPr>
        <p:txBody>
          <a:bodyPr wrap="none">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Issues Copies of</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Certificates and</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Certificate</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Revocation Lists</a:t>
            </a:r>
          </a:p>
        </p:txBody>
      </p:sp>
      <p:sp>
        <p:nvSpPr>
          <p:cNvPr id="19" name="Rectangle 18"/>
          <p:cNvSpPr/>
          <p:nvPr/>
        </p:nvSpPr>
        <p:spPr>
          <a:xfrm>
            <a:off x="4567610" y="9029702"/>
            <a:ext cx="7273530" cy="923330"/>
          </a:xfrm>
          <a:prstGeom prst="rect">
            <a:avLst/>
          </a:prstGeom>
        </p:spPr>
        <p:txBody>
          <a:bodyPr wrap="none">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Users</a:t>
            </a:r>
            <a:b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(Client Software Employing Certificate Technology)</a:t>
            </a:r>
          </a:p>
        </p:txBody>
      </p:sp>
      <p:cxnSp>
        <p:nvCxnSpPr>
          <p:cNvPr id="17" name="Straight Connector 16"/>
          <p:cNvCxnSpPr/>
          <p:nvPr/>
        </p:nvCxnSpPr>
        <p:spPr bwMode="auto">
          <a:xfrm>
            <a:off x="6755114" y="3657600"/>
            <a:ext cx="1236029" cy="14859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H="1">
            <a:off x="9633900" y="3515242"/>
            <a:ext cx="1566618" cy="162826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H="1">
            <a:off x="6200402" y="6743700"/>
            <a:ext cx="1572321" cy="162877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8915723" y="6743700"/>
            <a:ext cx="0" cy="162877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9715500" y="6400800"/>
            <a:ext cx="1714500" cy="17145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 name="Cloud"/>
          <p:cNvSpPr>
            <a:spLocks noChangeAspect="1" noEditPoints="1" noChangeArrowheads="1"/>
          </p:cNvSpPr>
          <p:nvPr/>
        </p:nvSpPr>
        <p:spPr bwMode="auto">
          <a:xfrm>
            <a:off x="6755112" y="4452754"/>
            <a:ext cx="4114800" cy="27574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20000"/>
              <a:lumOff val="8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137160" tIns="68580" rIns="137160" bIns="68580" numCol="1" anchor="t" anchorCtr="0" compatLnSpc="1">
            <a:prstTxWarp prst="textNoShape">
              <a:avLst/>
            </a:prstTxWarp>
          </a:bodyPr>
          <a:lstStyle/>
          <a:p>
            <a:endParaRPr lang="en-US" sz="2700"/>
          </a:p>
        </p:txBody>
      </p:sp>
      <p:sp>
        <p:nvSpPr>
          <p:cNvPr id="8" name="TextBox 7"/>
          <p:cNvSpPr txBox="1"/>
          <p:nvPr/>
        </p:nvSpPr>
        <p:spPr>
          <a:xfrm>
            <a:off x="7991142" y="5546417"/>
            <a:ext cx="1560042" cy="584775"/>
          </a:xfrm>
          <a:prstGeom prst="rect">
            <a:avLst/>
          </a:prstGeom>
          <a:noFill/>
        </p:spPr>
        <p:txBody>
          <a:bodyPr wrap="none" rtlCol="0">
            <a:spAutoFit/>
          </a:bodyPr>
          <a:lstStyle/>
          <a:p>
            <a:r>
              <a:rPr lang="en-US" sz="3200" b="1">
                <a:latin typeface="Helvetica Neue Condensed" panose="02000503000000020004" pitchFamily="2" charset="0"/>
                <a:ea typeface="Helvetica Neue Condensed" panose="02000503000000020004" pitchFamily="2" charset="0"/>
                <a:cs typeface="Helvetica Neue Condensed" panose="02000503000000020004" pitchFamily="2" charset="0"/>
              </a:rPr>
              <a:t>Network</a:t>
            </a:r>
          </a:p>
        </p:txBody>
      </p:sp>
      <p:pic>
        <p:nvPicPr>
          <p:cNvPr id="17410" name="Picture 2" descr="\\Col-srvr1\elmov\Library\Graphics\iStock_Other_Purchased_Graphics\PresenterMedia\black_laptop_open_400_cl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2723" y="7658100"/>
            <a:ext cx="228600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ol-srvr1\elmov\Library\Graphics\iStock_Other_Purchased_Graphics\PresenterMedia\black_laptop_open_400_cl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87000" y="7658100"/>
            <a:ext cx="228600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ol-srvr1\elmov\Library\Graphics\iStock_Other_Purchased_Graphics\PresenterMedia\black_laptop_open_400_cl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57402" y="7658100"/>
            <a:ext cx="2286000"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11949618" y="2079797"/>
            <a:ext cx="2462469" cy="507831"/>
          </a:xfrm>
          <a:prstGeom prst="rect">
            <a:avLst/>
          </a:prstGeom>
          <a:noFill/>
        </p:spPr>
        <p:txBody>
          <a:bodyPr wrap="none" rtlCol="0">
            <a:spAutoFit/>
          </a:bodyPr>
          <a:lstStyle/>
          <a:p>
            <a:r>
              <a:rPr lang="en-US" sz="2700" b="1">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Directory Server</a:t>
            </a:r>
          </a:p>
        </p:txBody>
      </p:sp>
      <p:pic>
        <p:nvPicPr>
          <p:cNvPr id="7" name="Graphic 6" descr="Database with solid fill">
            <a:extLst>
              <a:ext uri="{FF2B5EF4-FFF2-40B4-BE49-F238E27FC236}">
                <a16:creationId xmlns:a16="http://schemas.microsoft.com/office/drawing/2014/main" id="{7CB62527-1896-8843-BD9E-EE416D9472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9929" y="2082715"/>
            <a:ext cx="1701211" cy="1701211"/>
          </a:xfrm>
          <a:prstGeom prst="rect">
            <a:avLst/>
          </a:prstGeom>
        </p:spPr>
      </p:pic>
      <p:pic>
        <p:nvPicPr>
          <p:cNvPr id="26" name="Graphic 25" descr="Database with solid fill">
            <a:extLst>
              <a:ext uri="{FF2B5EF4-FFF2-40B4-BE49-F238E27FC236}">
                <a16:creationId xmlns:a16="http://schemas.microsoft.com/office/drawing/2014/main" id="{78A513D1-4459-F846-9AFF-E35D11C0DA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284" y="2144963"/>
            <a:ext cx="1701211" cy="1701211"/>
          </a:xfrm>
          <a:prstGeom prst="rect">
            <a:avLst/>
          </a:prstGeom>
        </p:spPr>
      </p:pic>
      <p:sp>
        <p:nvSpPr>
          <p:cNvPr id="28" name="TextBox 27">
            <a:extLst>
              <a:ext uri="{FF2B5EF4-FFF2-40B4-BE49-F238E27FC236}">
                <a16:creationId xmlns:a16="http://schemas.microsoft.com/office/drawing/2014/main" id="{954A9A96-40FC-9F4B-BF73-9BA6E8BA207C}"/>
              </a:ext>
            </a:extLst>
          </p:cNvPr>
          <p:cNvSpPr txBox="1"/>
          <p:nvPr/>
        </p:nvSpPr>
        <p:spPr>
          <a:xfrm>
            <a:off x="2825214" y="2053999"/>
            <a:ext cx="2941831" cy="507831"/>
          </a:xfrm>
          <a:prstGeom prst="rect">
            <a:avLst/>
          </a:prstGeom>
          <a:noFill/>
        </p:spPr>
        <p:txBody>
          <a:bodyPr wrap="none" rtlCol="0">
            <a:spAutoFit/>
          </a:bodyPr>
          <a:lstStyle/>
          <a:p>
            <a:r>
              <a:rPr lang="en-US" sz="2700" b="1">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Certificate Authority</a:t>
            </a:r>
          </a:p>
        </p:txBody>
      </p:sp>
    </p:spTree>
    <p:custDataLst>
      <p:tags r:id="rId1"/>
    </p:custDataLst>
    <p:extLst>
      <p:ext uri="{BB962C8B-B14F-4D97-AF65-F5344CB8AC3E}">
        <p14:creationId xmlns:p14="http://schemas.microsoft.com/office/powerpoint/2010/main" val="23157612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5554" name="Rectangle 2"/>
          <p:cNvSpPr>
            <a:spLocks noGrp="1" noChangeArrowheads="1"/>
          </p:cNvSpPr>
          <p:nvPr>
            <p:ph type="title"/>
          </p:nvPr>
        </p:nvSpPr>
        <p:spPr/>
        <p:txBody>
          <a:bodyPr/>
          <a:lstStyle/>
          <a:p>
            <a:r>
              <a:rPr lang="en-US"/>
              <a:t>Certification</a:t>
            </a:r>
          </a:p>
        </p:txBody>
      </p:sp>
      <p:sp>
        <p:nvSpPr>
          <p:cNvPr id="3095555" name="Rectangle 3"/>
          <p:cNvSpPr>
            <a:spLocks noGrp="1" noChangeArrowheads="1"/>
          </p:cNvSpPr>
          <p:nvPr>
            <p:ph idx="1"/>
          </p:nvPr>
        </p:nvSpPr>
        <p:spPr/>
        <p:txBody>
          <a:bodyPr/>
          <a:lstStyle/>
          <a:p>
            <a:r>
              <a:rPr lang="en-US"/>
              <a:t>Binding an identity with a public key</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135</a:t>
            </a:fld>
            <a:endParaRPr lang="en-US"/>
          </a:p>
        </p:txBody>
      </p:sp>
      <p:sp>
        <p:nvSpPr>
          <p:cNvPr id="3" name="TextBox 2"/>
          <p:cNvSpPr txBox="1"/>
          <p:nvPr/>
        </p:nvSpPr>
        <p:spPr>
          <a:xfrm>
            <a:off x="9553045" y="4343402"/>
            <a:ext cx="5077358" cy="2585323"/>
          </a:xfrm>
          <a:prstGeom prst="rect">
            <a:avLst/>
          </a:prstGeom>
          <a:noFill/>
        </p:spPr>
        <p:txBody>
          <a:bodyPr wrap="square" rtlCol="0">
            <a:spAutoFit/>
          </a:bodyPr>
          <a:lstStyle/>
          <a:p>
            <a:r>
              <a:rPr lang="en-US" sz="2700"/>
              <a:t>3048 0241 00C9 18FA CF8D EB2D EFD5 FD37 89B9 E069 EA97 FC20 5E35 F577 EE31 C4FB C6E4 4811 7D86 BC8F BAFA 362F 922B F01B 2F40 C744 2654 C0DD 2881 D673 CA2B 4003 C266 E2CD CB02 </a:t>
            </a:r>
          </a:p>
        </p:txBody>
      </p:sp>
      <p:sp>
        <p:nvSpPr>
          <p:cNvPr id="4" name="TextBox 3"/>
          <p:cNvSpPr txBox="1"/>
          <p:nvPr/>
        </p:nvSpPr>
        <p:spPr>
          <a:xfrm>
            <a:off x="8700161" y="5602045"/>
            <a:ext cx="357790" cy="507831"/>
          </a:xfrm>
          <a:prstGeom prst="rect">
            <a:avLst/>
          </a:prstGeom>
          <a:noFill/>
        </p:spPr>
        <p:txBody>
          <a:bodyPr wrap="none" rtlCol="0">
            <a:spAutoFit/>
          </a:bodyPr>
          <a:lstStyle/>
          <a:p>
            <a:r>
              <a:rPr lang="en-US" sz="2700"/>
              <a:t>=</a:t>
            </a:r>
          </a:p>
        </p:txBody>
      </p:sp>
      <p:pic>
        <p:nvPicPr>
          <p:cNvPr id="2050" name="Picture 2" descr="C:\Users\AWalkden\Downloads\service_person_icon_400_clr_928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57500" y="3029622"/>
            <a:ext cx="5715000" cy="5715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9575380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9002" y="1600200"/>
            <a:ext cx="10220312" cy="8134080"/>
          </a:xfrm>
          <a:prstGeom prst="rect">
            <a:avLst/>
          </a:prstGeom>
        </p:spPr>
      </p:pic>
      <p:sp>
        <p:nvSpPr>
          <p:cNvPr id="2" name="Title 1"/>
          <p:cNvSpPr>
            <a:spLocks noGrp="1"/>
          </p:cNvSpPr>
          <p:nvPr>
            <p:ph type="title"/>
          </p:nvPr>
        </p:nvSpPr>
        <p:spPr/>
        <p:txBody>
          <a:bodyPr/>
          <a:lstStyle/>
          <a:p>
            <a:r>
              <a:rPr lang="en-US"/>
              <a:t>Certificate Example</a:t>
            </a:r>
          </a:p>
        </p:txBody>
      </p:sp>
      <p:sp>
        <p:nvSpPr>
          <p:cNvPr id="6" name="Oval 5"/>
          <p:cNvSpPr/>
          <p:nvPr/>
        </p:nvSpPr>
        <p:spPr bwMode="auto">
          <a:xfrm>
            <a:off x="7429500" y="4343401"/>
            <a:ext cx="1257300" cy="779026"/>
          </a:xfrm>
          <a:prstGeom prst="ellipse">
            <a:avLst/>
          </a:prstGeom>
          <a:noFill/>
          <a:ln w="28575" cap="flat" cmpd="sng" algn="ctr">
            <a:solidFill>
              <a:srgbClr val="C00000"/>
            </a:solidFill>
            <a:prstDash val="sysDash"/>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endParaRPr lang="en-US" sz="2700"/>
          </a:p>
        </p:txBody>
      </p:sp>
      <p:sp>
        <p:nvSpPr>
          <p:cNvPr id="7" name="Oval 6"/>
          <p:cNvSpPr/>
          <p:nvPr/>
        </p:nvSpPr>
        <p:spPr bwMode="auto">
          <a:xfrm>
            <a:off x="9486900" y="1371601"/>
            <a:ext cx="1257300" cy="779026"/>
          </a:xfrm>
          <a:prstGeom prst="ellipse">
            <a:avLst/>
          </a:prstGeom>
          <a:noFill/>
          <a:ln w="28575" cap="flat" cmpd="sng" algn="ctr">
            <a:solidFill>
              <a:srgbClr val="C00000"/>
            </a:solidFill>
            <a:prstDash val="sysDash"/>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endParaRPr lang="en-US" sz="2700"/>
          </a:p>
        </p:txBody>
      </p:sp>
      <p:cxnSp>
        <p:nvCxnSpPr>
          <p:cNvPr id="11" name="Straight Arrow Connector 10"/>
          <p:cNvCxnSpPr/>
          <p:nvPr/>
        </p:nvCxnSpPr>
        <p:spPr bwMode="auto">
          <a:xfrm>
            <a:off x="6400800" y="8570118"/>
            <a:ext cx="1371600" cy="2382"/>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sp>
        <p:nvSpPr>
          <p:cNvPr id="3" name="Slide Number Placeholder 2"/>
          <p:cNvSpPr>
            <a:spLocks noGrp="1"/>
          </p:cNvSpPr>
          <p:nvPr>
            <p:ph type="sldNum" sz="quarter" idx="10"/>
          </p:nvPr>
        </p:nvSpPr>
        <p:spPr/>
        <p:txBody>
          <a:bodyPr/>
          <a:lstStyle/>
          <a:p>
            <a:fld id="{76E8DCF4-EBDD-4FE1-8465-FD383573D554}" type="slidenum">
              <a:rPr lang="en-US" smtClean="0"/>
              <a:pPr/>
              <a:t>136</a:t>
            </a:fld>
            <a:endParaRPr lang="en-US"/>
          </a:p>
        </p:txBody>
      </p:sp>
      <p:cxnSp>
        <p:nvCxnSpPr>
          <p:cNvPr id="9" name="Straight Arrow Connector 8"/>
          <p:cNvCxnSpPr/>
          <p:nvPr/>
        </p:nvCxnSpPr>
        <p:spPr bwMode="auto">
          <a:xfrm>
            <a:off x="6400800" y="7655718"/>
            <a:ext cx="1371600" cy="2382"/>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295541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6274" name="Rectangle 2"/>
          <p:cNvSpPr>
            <a:spLocks noGrp="1" noChangeArrowheads="1"/>
          </p:cNvSpPr>
          <p:nvPr>
            <p:ph type="title"/>
          </p:nvPr>
        </p:nvSpPr>
        <p:spPr>
          <a:xfrm>
            <a:off x="604759" y="593563"/>
            <a:ext cx="15773400" cy="1988345"/>
          </a:xfrm>
        </p:spPr>
        <p:txBody>
          <a:bodyPr>
            <a:normAutofit/>
          </a:bodyPr>
          <a:lstStyle/>
          <a:p>
            <a:r>
              <a:rPr lang="en-US"/>
              <a:t>PKI Operational Considerations: Disaster Planning and Recovery</a:t>
            </a:r>
          </a:p>
        </p:txBody>
      </p:sp>
      <p:sp>
        <p:nvSpPr>
          <p:cNvPr id="3126275" name="Rectangle 3"/>
          <p:cNvSpPr>
            <a:spLocks noGrp="1" noChangeArrowheads="1"/>
          </p:cNvSpPr>
          <p:nvPr>
            <p:ph idx="1"/>
          </p:nvPr>
        </p:nvSpPr>
        <p:spPr>
          <a:xfrm>
            <a:off x="1257300" y="2802731"/>
            <a:ext cx="15773400" cy="6967198"/>
          </a:xfrm>
        </p:spPr>
        <p:txBody>
          <a:bodyPr/>
          <a:lstStyle/>
          <a:p>
            <a:r>
              <a:rPr lang="en-US"/>
              <a:t>Keep user base on record for easy notification</a:t>
            </a:r>
          </a:p>
          <a:p>
            <a:r>
              <a:rPr lang="en-US"/>
              <a:t>Configure client software to check revocation lists</a:t>
            </a:r>
          </a:p>
          <a:p>
            <a:r>
              <a:rPr lang="en-US"/>
              <a:t>Use keys of shorter duration (1–2 years) to minimize damage from single key compromise</a:t>
            </a:r>
          </a:p>
          <a:p>
            <a:r>
              <a:rPr lang="en-US"/>
              <a:t>Use key rollover mechanisms to ease recovery</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137</a:t>
            </a:fld>
            <a:endParaRPr lang="en-US"/>
          </a:p>
        </p:txBody>
      </p:sp>
      <p:pic>
        <p:nvPicPr>
          <p:cNvPr id="4" name="Graphic 3" descr="Life ring outline">
            <a:extLst>
              <a:ext uri="{FF2B5EF4-FFF2-40B4-BE49-F238E27FC236}">
                <a16:creationId xmlns:a16="http://schemas.microsoft.com/office/drawing/2014/main" id="{BA02C4B1-CD56-5E43-A56F-12C530B39A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38480" y="5357814"/>
            <a:ext cx="4724400" cy="4724400"/>
          </a:xfrm>
          <a:prstGeom prst="rect">
            <a:avLst/>
          </a:prstGeom>
        </p:spPr>
      </p:pic>
    </p:spTree>
    <p:custDataLst>
      <p:tags r:id="rId1"/>
    </p:custDataLst>
    <p:extLst>
      <p:ext uri="{BB962C8B-B14F-4D97-AF65-F5344CB8AC3E}">
        <p14:creationId xmlns:p14="http://schemas.microsoft.com/office/powerpoint/2010/main" val="30361422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7DCC-86BD-3639-830A-D9896720D9A2}"/>
              </a:ext>
            </a:extLst>
          </p:cNvPr>
          <p:cNvSpPr>
            <a:spLocks noGrp="1"/>
          </p:cNvSpPr>
          <p:nvPr>
            <p:ph type="title"/>
          </p:nvPr>
        </p:nvSpPr>
        <p:spPr/>
        <p:txBody>
          <a:bodyPr/>
          <a:lstStyle/>
          <a:p>
            <a:r>
              <a:rPr lang="en-US" dirty="0"/>
              <a:t>Quantum Computing and Cryptography</a:t>
            </a:r>
          </a:p>
        </p:txBody>
      </p:sp>
      <p:sp>
        <p:nvSpPr>
          <p:cNvPr id="3" name="Content Placeholder 2">
            <a:extLst>
              <a:ext uri="{FF2B5EF4-FFF2-40B4-BE49-F238E27FC236}">
                <a16:creationId xmlns:a16="http://schemas.microsoft.com/office/drawing/2014/main" id="{7F44F249-2E79-0518-20F1-2E0FACFFF521}"/>
              </a:ext>
            </a:extLst>
          </p:cNvPr>
          <p:cNvSpPr>
            <a:spLocks noGrp="1"/>
          </p:cNvSpPr>
          <p:nvPr>
            <p:ph idx="1"/>
          </p:nvPr>
        </p:nvSpPr>
        <p:spPr/>
        <p:txBody>
          <a:bodyPr/>
          <a:lstStyle/>
          <a:p>
            <a:r>
              <a:rPr lang="en-US" dirty="0"/>
              <a:t>A new way to solve certain problems at unprecedented speed</a:t>
            </a:r>
          </a:p>
          <a:p>
            <a:r>
              <a:rPr lang="en-US" dirty="0"/>
              <a:t>Cryptography is susceptible due to the approaches used in public key cryptography</a:t>
            </a:r>
          </a:p>
          <a:p>
            <a:r>
              <a:rPr lang="en-US" dirty="0"/>
              <a:t>Potentially our secure data can be cracked wide open</a:t>
            </a:r>
          </a:p>
          <a:p>
            <a:r>
              <a:rPr lang="en-US" dirty="0"/>
              <a:t>Post-quantum cryptography has been worked on and demonstrated in recent years</a:t>
            </a:r>
          </a:p>
          <a:p>
            <a:pPr lvl="1"/>
            <a:r>
              <a:rPr lang="en-US" dirty="0"/>
              <a:t>NIST published standards in August 2024</a:t>
            </a:r>
          </a:p>
          <a:p>
            <a:r>
              <a:rPr lang="en-US" dirty="0"/>
              <a:t>Minimally it is time to plan for the age of quantum computing </a:t>
            </a:r>
          </a:p>
          <a:p>
            <a:pPr lvl="1"/>
            <a:endParaRPr lang="en-US" dirty="0"/>
          </a:p>
        </p:txBody>
      </p:sp>
    </p:spTree>
    <p:extLst>
      <p:ext uri="{BB962C8B-B14F-4D97-AF65-F5344CB8AC3E}">
        <p14:creationId xmlns:p14="http://schemas.microsoft.com/office/powerpoint/2010/main" val="11019658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3B86-971D-0062-0CFA-0A126B6ED53B}"/>
              </a:ext>
            </a:extLst>
          </p:cNvPr>
          <p:cNvSpPr>
            <a:spLocks noGrp="1"/>
          </p:cNvSpPr>
          <p:nvPr>
            <p:ph type="title"/>
          </p:nvPr>
        </p:nvSpPr>
        <p:spPr/>
        <p:txBody>
          <a:bodyPr/>
          <a:lstStyle/>
          <a:p>
            <a:r>
              <a:rPr lang="en-US" dirty="0"/>
              <a:t>Passkeys</a:t>
            </a:r>
          </a:p>
        </p:txBody>
      </p:sp>
      <p:sp>
        <p:nvSpPr>
          <p:cNvPr id="3" name="Content Placeholder 2">
            <a:extLst>
              <a:ext uri="{FF2B5EF4-FFF2-40B4-BE49-F238E27FC236}">
                <a16:creationId xmlns:a16="http://schemas.microsoft.com/office/drawing/2014/main" id="{2F50F124-CD98-25D8-34E3-99A126DC9904}"/>
              </a:ext>
            </a:extLst>
          </p:cNvPr>
          <p:cNvSpPr>
            <a:spLocks noGrp="1"/>
          </p:cNvSpPr>
          <p:nvPr>
            <p:ph idx="1"/>
          </p:nvPr>
        </p:nvSpPr>
        <p:spPr/>
        <p:txBody>
          <a:bodyPr/>
          <a:lstStyle/>
          <a:p>
            <a:r>
              <a:rPr lang="en-US" dirty="0"/>
              <a:t>Ready to eliminate passwords?</a:t>
            </a:r>
          </a:p>
          <a:p>
            <a:r>
              <a:rPr lang="en-US" dirty="0"/>
              <a:t>Fast ID Online (FIDO Alliance) is a step to this goal</a:t>
            </a:r>
          </a:p>
          <a:p>
            <a:pPr lvl="1"/>
            <a:r>
              <a:rPr lang="en-US" dirty="0"/>
              <a:t>Support from all major OS and browser providers</a:t>
            </a:r>
          </a:p>
          <a:p>
            <a:pPr lvl="1"/>
            <a:r>
              <a:rPr lang="en-US" dirty="0"/>
              <a:t>Introduced late 2022</a:t>
            </a:r>
          </a:p>
          <a:p>
            <a:pPr lvl="1"/>
            <a:r>
              <a:rPr lang="en-US" dirty="0"/>
              <a:t>Adoption began in 2023</a:t>
            </a:r>
          </a:p>
          <a:p>
            <a:r>
              <a:rPr lang="en-US" dirty="0"/>
              <a:t>Combines identity, device, public key cryptography and biometric (or PIN) for authentication</a:t>
            </a:r>
          </a:p>
          <a:p>
            <a:endParaRPr lang="en-US" dirty="0"/>
          </a:p>
          <a:p>
            <a:r>
              <a:rPr lang="en-US" dirty="0"/>
              <a:t>Anyone here using Passkeys?</a:t>
            </a:r>
          </a:p>
          <a:p>
            <a:r>
              <a:rPr lang="en-US" dirty="0"/>
              <a:t>Any banks you are aware of?</a:t>
            </a:r>
          </a:p>
          <a:p>
            <a:pPr marL="0" indent="0">
              <a:buNone/>
            </a:pPr>
            <a:endParaRPr lang="en-US" dirty="0"/>
          </a:p>
          <a:p>
            <a:endParaRPr lang="en-US" dirty="0"/>
          </a:p>
        </p:txBody>
      </p:sp>
      <p:pic>
        <p:nvPicPr>
          <p:cNvPr id="1026" name="Picture 2">
            <a:extLst>
              <a:ext uri="{FF2B5EF4-FFF2-40B4-BE49-F238E27FC236}">
                <a16:creationId xmlns:a16="http://schemas.microsoft.com/office/drawing/2014/main" id="{45B9067C-F707-45EE-B3FD-5CC80D5514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43539" y="6570784"/>
            <a:ext cx="3716216" cy="371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7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BE99A-E250-47E3-9171-F3D36C35AB95}"/>
              </a:ext>
            </a:extLst>
          </p:cNvPr>
          <p:cNvSpPr>
            <a:spLocks noGrp="1"/>
          </p:cNvSpPr>
          <p:nvPr>
            <p:ph type="title"/>
          </p:nvPr>
        </p:nvSpPr>
        <p:spPr/>
        <p:txBody>
          <a:bodyPr/>
          <a:lstStyle/>
          <a:p>
            <a:r>
              <a:rPr lang="en-US"/>
              <a:t>Cyber Security or Cybersecurity</a:t>
            </a:r>
          </a:p>
        </p:txBody>
      </p:sp>
      <p:sp>
        <p:nvSpPr>
          <p:cNvPr id="5" name="Content Placeholder 4">
            <a:extLst>
              <a:ext uri="{FF2B5EF4-FFF2-40B4-BE49-F238E27FC236}">
                <a16:creationId xmlns:a16="http://schemas.microsoft.com/office/drawing/2014/main" id="{56BD5F42-6DCA-485D-9DEE-1D8AC6335123}"/>
              </a:ext>
            </a:extLst>
          </p:cNvPr>
          <p:cNvSpPr>
            <a:spLocks noGrp="1"/>
          </p:cNvSpPr>
          <p:nvPr>
            <p:ph idx="1"/>
          </p:nvPr>
        </p:nvSpPr>
        <p:spPr/>
        <p:txBody>
          <a:bodyPr/>
          <a:lstStyle/>
          <a:p>
            <a:r>
              <a:rPr lang="en-US" dirty="0"/>
              <a:t>Is a subset of Information Security protecting digital assets from cyber attacks</a:t>
            </a:r>
          </a:p>
          <a:p>
            <a:r>
              <a:rPr lang="en-US" dirty="0"/>
              <a:t>Area of growing concern as more assets become digital and threats increase</a:t>
            </a:r>
          </a:p>
          <a:p>
            <a:r>
              <a:rPr lang="en-US" dirty="0"/>
              <a:t>FDIC has increased focus on cybersecurity in recent years</a:t>
            </a:r>
          </a:p>
          <a:p>
            <a:pPr lvl="1"/>
            <a:r>
              <a:rPr lang="en-US" dirty="0"/>
              <a:t>NIST Cybersecurity framework</a:t>
            </a:r>
          </a:p>
          <a:p>
            <a:r>
              <a:rPr lang="en-US" dirty="0"/>
              <a:t>Part of the overall Information Security Plan</a:t>
            </a:r>
          </a:p>
        </p:txBody>
      </p:sp>
    </p:spTree>
    <p:extLst>
      <p:ext uri="{BB962C8B-B14F-4D97-AF65-F5344CB8AC3E}">
        <p14:creationId xmlns:p14="http://schemas.microsoft.com/office/powerpoint/2010/main" val="18304907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Virtual Private Networks</a:t>
            </a:r>
          </a:p>
        </p:txBody>
      </p:sp>
      <p:sp>
        <p:nvSpPr>
          <p:cNvPr id="4" name="Content Placeholder 3"/>
          <p:cNvSpPr>
            <a:spLocks noGrp="1"/>
          </p:cNvSpPr>
          <p:nvPr>
            <p:ph idx="1"/>
          </p:nvPr>
        </p:nvSpPr>
        <p:spPr/>
        <p:txBody>
          <a:bodyPr/>
          <a:lstStyle/>
          <a:p>
            <a:r>
              <a:rPr lang="en-US"/>
              <a:t>Provide remote access to the corporate network for employees</a:t>
            </a:r>
          </a:p>
          <a:p>
            <a:r>
              <a:rPr lang="en-US"/>
              <a:t>Inexpensive option for building a private network</a:t>
            </a:r>
          </a:p>
          <a:p>
            <a:r>
              <a:rPr lang="en-US"/>
              <a:t>Allows trusted partner access to private network</a:t>
            </a:r>
          </a:p>
          <a:p>
            <a:r>
              <a:rPr lang="en-US"/>
              <a:t>AAA used for access</a:t>
            </a:r>
          </a:p>
          <a:p>
            <a:r>
              <a:rPr lang="en-US"/>
              <a:t>Public key cryptography used to exchange private session keys</a:t>
            </a:r>
          </a:p>
          <a:p>
            <a:endParaRPr lang="en-US"/>
          </a:p>
        </p:txBody>
      </p:sp>
      <p:sp>
        <p:nvSpPr>
          <p:cNvPr id="3" name="Slide Number Placeholder 2"/>
          <p:cNvSpPr>
            <a:spLocks noGrp="1"/>
          </p:cNvSpPr>
          <p:nvPr>
            <p:ph type="sldNum" sz="quarter" idx="10"/>
          </p:nvPr>
        </p:nvSpPr>
        <p:spPr/>
        <p:txBody>
          <a:bodyPr/>
          <a:lstStyle/>
          <a:p>
            <a:fld id="{52B67DA5-9DD9-4BCA-8370-9CA784C1DE92}" type="slidenum">
              <a:rPr lang="en-US" smtClean="0"/>
              <a:pPr/>
              <a:t>140</a:t>
            </a:fld>
            <a:endParaRPr lang="en-US"/>
          </a:p>
        </p:txBody>
      </p:sp>
    </p:spTree>
    <p:custDataLst>
      <p:tags r:id="rId1"/>
    </p:custDataLst>
    <p:extLst>
      <p:ext uri="{BB962C8B-B14F-4D97-AF65-F5344CB8AC3E}">
        <p14:creationId xmlns:p14="http://schemas.microsoft.com/office/powerpoint/2010/main" val="20735341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7725" name="Rectangle 13"/>
          <p:cNvSpPr>
            <a:spLocks noGrp="1" noChangeArrowheads="1"/>
          </p:cNvSpPr>
          <p:nvPr>
            <p:ph idx="1"/>
          </p:nvPr>
        </p:nvSpPr>
        <p:spPr/>
        <p:txBody>
          <a:bodyPr>
            <a:normAutofit fontScale="85000" lnSpcReduction="20000"/>
          </a:bodyPr>
          <a:lstStyle/>
          <a:p>
            <a:r>
              <a:rPr lang="en-US"/>
              <a:t>Creating privacy over a public network</a:t>
            </a:r>
          </a:p>
          <a:p>
            <a:r>
              <a:rPr lang="en-US"/>
              <a:t>Provides a logical connection (tunnel) across a public infrastructure (Internet) between two devices that can be encrypted and authenticated</a:t>
            </a:r>
          </a:p>
          <a:p>
            <a:endParaRPr lang="en-US"/>
          </a:p>
          <a:p>
            <a:endParaRPr lang="en-US"/>
          </a:p>
          <a:p>
            <a:endParaRPr lang="en-US"/>
          </a:p>
          <a:p>
            <a:endParaRPr lang="en-US"/>
          </a:p>
          <a:p>
            <a:endParaRPr lang="en-US"/>
          </a:p>
          <a:p>
            <a:r>
              <a:rPr lang="en-US"/>
              <a:t>VPN drivers</a:t>
            </a:r>
          </a:p>
          <a:p>
            <a:pPr lvl="1"/>
            <a:r>
              <a:rPr lang="en-US"/>
              <a:t>Reduced cost</a:t>
            </a:r>
          </a:p>
          <a:p>
            <a:pPr lvl="1"/>
            <a:r>
              <a:rPr lang="en-US"/>
              <a:t>Geographic reach</a:t>
            </a:r>
          </a:p>
          <a:p>
            <a:pPr lvl="1"/>
            <a:r>
              <a:rPr lang="en-US"/>
              <a:t>Mobile workforce</a:t>
            </a:r>
          </a:p>
          <a:p>
            <a:pPr lvl="1"/>
            <a:r>
              <a:rPr lang="en-US" err="1"/>
              <a:t>Teleworkers</a:t>
            </a:r>
            <a:endParaRPr lang="en-US"/>
          </a:p>
        </p:txBody>
      </p:sp>
      <p:sp>
        <p:nvSpPr>
          <p:cNvPr id="1907714" name="Line 2"/>
          <p:cNvSpPr>
            <a:spLocks noChangeShapeType="1"/>
          </p:cNvSpPr>
          <p:nvPr/>
        </p:nvSpPr>
        <p:spPr bwMode="auto">
          <a:xfrm>
            <a:off x="4817272" y="5681663"/>
            <a:ext cx="7558088" cy="0"/>
          </a:xfrm>
          <a:prstGeom prst="line">
            <a:avLst/>
          </a:prstGeom>
          <a:noFill/>
          <a:ln w="28575">
            <a:solidFill>
              <a:schemeClr val="tx1"/>
            </a:solidFill>
            <a:round/>
            <a:headEnd/>
            <a:tailEnd/>
          </a:ln>
          <a:effectLst/>
        </p:spPr>
        <p:txBody>
          <a:bodyPr wrap="none" anchor="ctr"/>
          <a:lstStyle/>
          <a:p>
            <a:endParaRPr lang="en-US" sz="2700"/>
          </a:p>
        </p:txBody>
      </p:sp>
      <p:sp>
        <p:nvSpPr>
          <p:cNvPr id="1907724" name="Rectangle 12"/>
          <p:cNvSpPr>
            <a:spLocks noGrp="1" noChangeArrowheads="1"/>
          </p:cNvSpPr>
          <p:nvPr>
            <p:ph type="title"/>
          </p:nvPr>
        </p:nvSpPr>
        <p:spPr/>
        <p:txBody>
          <a:bodyPr/>
          <a:lstStyle/>
          <a:p>
            <a:r>
              <a:rPr lang="en-US"/>
              <a:t>Virtual Private Network (VPN)</a:t>
            </a:r>
          </a:p>
        </p:txBody>
      </p:sp>
      <p:grpSp>
        <p:nvGrpSpPr>
          <p:cNvPr id="2" name="Group 5"/>
          <p:cNvGrpSpPr>
            <a:grpSpLocks/>
          </p:cNvGrpSpPr>
          <p:nvPr/>
        </p:nvGrpSpPr>
        <p:grpSpPr bwMode="auto">
          <a:xfrm>
            <a:off x="6641307" y="4329115"/>
            <a:ext cx="4114800" cy="2757488"/>
            <a:chOff x="2022" y="2585"/>
            <a:chExt cx="1728" cy="1158"/>
          </a:xfrm>
          <a:effectLst>
            <a:outerShdw blurRad="50800" dist="38100" dir="2700000" algn="tl" rotWithShape="0">
              <a:prstClr val="black">
                <a:alpha val="40000"/>
              </a:prstClr>
            </a:outerShdw>
          </a:effectLst>
        </p:grpSpPr>
        <p:sp>
          <p:nvSpPr>
            <p:cNvPr id="1907718" name="Cloud"/>
            <p:cNvSpPr>
              <a:spLocks noChangeAspect="1" noEditPoints="1" noChangeArrowheads="1"/>
            </p:cNvSpPr>
            <p:nvPr/>
          </p:nvSpPr>
          <p:spPr bwMode="auto">
            <a:xfrm>
              <a:off x="2022" y="2585"/>
              <a:ext cx="1728" cy="115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20000"/>
                <a:lumOff val="80000"/>
              </a:schemeClr>
            </a:solidFill>
            <a:ln w="9525">
              <a:solidFill>
                <a:srgbClr val="000000"/>
              </a:solidFill>
              <a:miter lim="800000"/>
              <a:headEnd/>
              <a:tailEnd/>
            </a:ln>
            <a:effectLst/>
          </p:spPr>
          <p:txBody>
            <a:bodyPr/>
            <a:lstStyle/>
            <a:p>
              <a:endParaRPr lang="en-US" sz="2700"/>
            </a:p>
          </p:txBody>
        </p:sp>
        <p:sp>
          <p:nvSpPr>
            <p:cNvPr id="1907719" name="Text Box 7"/>
            <p:cNvSpPr txBox="1">
              <a:spLocks noChangeArrowheads="1"/>
            </p:cNvSpPr>
            <p:nvPr/>
          </p:nvSpPr>
          <p:spPr bwMode="auto">
            <a:xfrm>
              <a:off x="2789" y="2677"/>
              <a:ext cx="527" cy="213"/>
            </a:xfrm>
            <a:prstGeom prst="rect">
              <a:avLst/>
            </a:prstGeom>
            <a:noFill/>
            <a:ln w="28575" algn="ctr">
              <a:noFill/>
              <a:miter lim="800000"/>
              <a:headEnd/>
              <a:tailEnd/>
            </a:ln>
            <a:effectLst/>
          </p:spPr>
          <p:txBody>
            <a:bodyPr wrap="none">
              <a:spAutoFit/>
            </a:bodyPr>
            <a:lstStyle/>
            <a:p>
              <a:pPr>
                <a:buClrTx/>
                <a:buSzTx/>
                <a:buFontTx/>
                <a:buNone/>
              </a:pPr>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internet</a:t>
              </a:r>
            </a:p>
          </p:txBody>
        </p:sp>
      </p:grpSp>
      <p:sp>
        <p:nvSpPr>
          <p:cNvPr id="3" name="Slide Number Placeholder 2"/>
          <p:cNvSpPr>
            <a:spLocks noGrp="1"/>
          </p:cNvSpPr>
          <p:nvPr>
            <p:ph type="sldNum" sz="quarter" idx="10"/>
          </p:nvPr>
        </p:nvSpPr>
        <p:spPr/>
        <p:txBody>
          <a:bodyPr/>
          <a:lstStyle/>
          <a:p>
            <a:fld id="{76E8DCF4-EBDD-4FE1-8465-FD383573D554}" type="slidenum">
              <a:rPr lang="en-US" smtClean="0"/>
              <a:pPr/>
              <a:t>141</a:t>
            </a:fld>
            <a:endParaRPr lang="en-US"/>
          </a:p>
        </p:txBody>
      </p:sp>
      <p:pic>
        <p:nvPicPr>
          <p:cNvPr id="5" name="Graphic 4" descr="Home with solid fill">
            <a:extLst>
              <a:ext uri="{FF2B5EF4-FFF2-40B4-BE49-F238E27FC236}">
                <a16:creationId xmlns:a16="http://schemas.microsoft.com/office/drawing/2014/main" id="{9845BFFD-E730-444F-915B-5CF31376D1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6105" y="4181476"/>
            <a:ext cx="2069307" cy="2069307"/>
          </a:xfrm>
          <a:prstGeom prst="rect">
            <a:avLst/>
          </a:prstGeom>
        </p:spPr>
      </p:pic>
      <p:pic>
        <p:nvPicPr>
          <p:cNvPr id="7" name="Graphic 6" descr="Building with solid fill">
            <a:extLst>
              <a:ext uri="{FF2B5EF4-FFF2-40B4-BE49-F238E27FC236}">
                <a16:creationId xmlns:a16="http://schemas.microsoft.com/office/drawing/2014/main" id="{11492C0A-0EA0-EE44-8B52-20C797FE4E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53577" y="3925875"/>
            <a:ext cx="3319462" cy="3319462"/>
          </a:xfrm>
          <a:prstGeom prst="rect">
            <a:avLst/>
          </a:prstGeom>
        </p:spPr>
      </p:pic>
      <p:grpSp>
        <p:nvGrpSpPr>
          <p:cNvPr id="10" name="Group 9">
            <a:extLst>
              <a:ext uri="{FF2B5EF4-FFF2-40B4-BE49-F238E27FC236}">
                <a16:creationId xmlns:a16="http://schemas.microsoft.com/office/drawing/2014/main" id="{3053C2BB-0844-5045-8EE3-3ACAA7A501ED}"/>
              </a:ext>
            </a:extLst>
          </p:cNvPr>
          <p:cNvGrpSpPr/>
          <p:nvPr/>
        </p:nvGrpSpPr>
        <p:grpSpPr>
          <a:xfrm>
            <a:off x="5052060" y="5429592"/>
            <a:ext cx="6798947" cy="468604"/>
            <a:chOff x="5052060" y="5429592"/>
            <a:chExt cx="6798947" cy="468604"/>
          </a:xfrm>
        </p:grpSpPr>
        <p:sp>
          <p:nvSpPr>
            <p:cNvPr id="8" name="Can 7">
              <a:extLst>
                <a:ext uri="{FF2B5EF4-FFF2-40B4-BE49-F238E27FC236}">
                  <a16:creationId xmlns:a16="http://schemas.microsoft.com/office/drawing/2014/main" id="{72616A76-2577-594B-80D7-811F03E881E2}"/>
                </a:ext>
              </a:extLst>
            </p:cNvPr>
            <p:cNvSpPr/>
            <p:nvPr/>
          </p:nvSpPr>
          <p:spPr>
            <a:xfrm rot="16200000">
              <a:off x="8118294" y="2363358"/>
              <a:ext cx="451215" cy="658368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a16="http://schemas.microsoft.com/office/drawing/2014/main" id="{CC30033B-F98F-E24A-9FD5-376DFAFF21DB}"/>
                </a:ext>
              </a:extLst>
            </p:cNvPr>
            <p:cNvSpPr/>
            <p:nvPr/>
          </p:nvSpPr>
          <p:spPr>
            <a:xfrm rot="5400000" flipH="1">
              <a:off x="8333558" y="2366961"/>
              <a:ext cx="451215" cy="658368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CED6A6-566B-2F40-B2C4-F482437C2F99}"/>
                </a:ext>
              </a:extLst>
            </p:cNvPr>
            <p:cNvSpPr txBox="1"/>
            <p:nvPr/>
          </p:nvSpPr>
          <p:spPr>
            <a:xfrm>
              <a:off x="7543486" y="5436531"/>
              <a:ext cx="1872629" cy="461665"/>
            </a:xfrm>
            <a:prstGeom prst="rect">
              <a:avLst/>
            </a:prstGeom>
            <a:noFill/>
          </p:spPr>
          <p:txBody>
            <a:bodyPr wrap="none" rtlCol="0">
              <a:spAutoFit/>
            </a:bodyPr>
            <a:lstStyle/>
            <a:p>
              <a:r>
                <a:rPr lang="en-US" sz="24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Secure tunnel</a:t>
              </a:r>
            </a:p>
          </p:txBody>
        </p:sp>
      </p:grpSp>
    </p:spTree>
    <p:custDataLst>
      <p:tags r:id="rId1"/>
    </p:custDataLst>
    <p:extLst>
      <p:ext uri="{BB962C8B-B14F-4D97-AF65-F5344CB8AC3E}">
        <p14:creationId xmlns:p14="http://schemas.microsoft.com/office/powerpoint/2010/main" val="39070974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59" name="Rectangle 3"/>
          <p:cNvSpPr>
            <a:spLocks noGrp="1" noChangeArrowheads="1"/>
          </p:cNvSpPr>
          <p:nvPr>
            <p:ph type="title"/>
          </p:nvPr>
        </p:nvSpPr>
        <p:spPr/>
        <p:txBody>
          <a:bodyPr/>
          <a:lstStyle/>
          <a:p>
            <a:r>
              <a:rPr lang="en-US"/>
              <a:t>Three VPN Models</a:t>
            </a:r>
          </a:p>
        </p:txBody>
      </p:sp>
      <p:sp>
        <p:nvSpPr>
          <p:cNvPr id="9" name="Slide Number Placeholder 8"/>
          <p:cNvSpPr>
            <a:spLocks noGrp="1"/>
          </p:cNvSpPr>
          <p:nvPr>
            <p:ph type="sldNum" sz="quarter" idx="12"/>
          </p:nvPr>
        </p:nvSpPr>
        <p:spPr/>
        <p:txBody>
          <a:bodyPr/>
          <a:lstStyle/>
          <a:p>
            <a:fld id="{52B67DA5-9DD9-4BCA-8370-9CA784C1DE92}" type="slidenum">
              <a:rPr lang="en-US" smtClean="0"/>
              <a:pPr/>
              <a:t>142</a:t>
            </a:fld>
            <a:endParaRPr lang="en-US"/>
          </a:p>
        </p:txBody>
      </p:sp>
      <p:sp>
        <p:nvSpPr>
          <p:cNvPr id="1913860" name="Line 4"/>
          <p:cNvSpPr>
            <a:spLocks noChangeShapeType="1"/>
          </p:cNvSpPr>
          <p:nvPr/>
        </p:nvSpPr>
        <p:spPr bwMode="auto">
          <a:xfrm>
            <a:off x="3138490" y="2940843"/>
            <a:ext cx="11846720" cy="0"/>
          </a:xfrm>
          <a:prstGeom prst="line">
            <a:avLst/>
          </a:prstGeom>
          <a:noFill/>
          <a:ln w="28575">
            <a:solidFill>
              <a:schemeClr val="tx1"/>
            </a:solidFill>
            <a:round/>
            <a:headEnd/>
            <a:tailEnd/>
          </a:ln>
          <a:effectLst/>
        </p:spPr>
        <p:txBody>
          <a:bodyPr wrap="none">
            <a:spAutoFit/>
          </a:bodyPr>
          <a:lstStyle/>
          <a:p>
            <a:endParaRPr lang="en-US" sz="2700"/>
          </a:p>
        </p:txBody>
      </p:sp>
      <p:grpSp>
        <p:nvGrpSpPr>
          <p:cNvPr id="2" name="Group 7"/>
          <p:cNvGrpSpPr>
            <a:grpSpLocks/>
          </p:cNvGrpSpPr>
          <p:nvPr/>
        </p:nvGrpSpPr>
        <p:grpSpPr bwMode="auto">
          <a:xfrm>
            <a:off x="7810502" y="2038352"/>
            <a:ext cx="2788445" cy="1804988"/>
            <a:chOff x="2152" y="808"/>
            <a:chExt cx="1042" cy="674"/>
          </a:xfrm>
        </p:grpSpPr>
        <p:pic>
          <p:nvPicPr>
            <p:cNvPr id="1913864" name="Picture 8" descr="cloud"/>
            <p:cNvPicPr>
              <a:picLocks noChangeAspect="1" noChangeArrowheads="1"/>
            </p:cNvPicPr>
            <p:nvPr/>
          </p:nvPicPr>
          <p:blipFill>
            <a:blip r:embed="rId4" cstate="print"/>
            <a:srcRect/>
            <a:stretch>
              <a:fillRect/>
            </a:stretch>
          </p:blipFill>
          <p:spPr bwMode="auto">
            <a:xfrm>
              <a:off x="2152" y="808"/>
              <a:ext cx="1042" cy="674"/>
            </a:xfrm>
            <a:prstGeom prst="rect">
              <a:avLst/>
            </a:prstGeom>
            <a:noFill/>
          </p:spPr>
        </p:pic>
        <p:sp>
          <p:nvSpPr>
            <p:cNvPr id="1913865" name="Text Box 9"/>
            <p:cNvSpPr txBox="1">
              <a:spLocks noChangeArrowheads="1"/>
            </p:cNvSpPr>
            <p:nvPr/>
          </p:nvSpPr>
          <p:spPr bwMode="auto">
            <a:xfrm>
              <a:off x="2377" y="1061"/>
              <a:ext cx="516" cy="213"/>
            </a:xfrm>
            <a:prstGeom prst="rect">
              <a:avLst/>
            </a:prstGeom>
            <a:noFill/>
            <a:ln w="28575" algn="ctr">
              <a:noFill/>
              <a:miter lim="800000"/>
              <a:headEnd/>
              <a:tailEnd/>
            </a:ln>
            <a:effectLst/>
          </p:spPr>
          <p:txBody>
            <a:bodyPr wrap="none" lIns="154154" tIns="77078" rIns="154154" bIns="77078">
              <a:spAutoFit/>
            </a:bodyPr>
            <a:lstStyle/>
            <a:p>
              <a:pPr defTabSz="1540670"/>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internet</a:t>
              </a:r>
            </a:p>
          </p:txBody>
        </p:sp>
      </p:grpSp>
      <p:grpSp>
        <p:nvGrpSpPr>
          <p:cNvPr id="3" name="Group 10"/>
          <p:cNvGrpSpPr>
            <a:grpSpLocks/>
          </p:cNvGrpSpPr>
          <p:nvPr/>
        </p:nvGrpSpPr>
        <p:grpSpPr bwMode="auto">
          <a:xfrm>
            <a:off x="4265780" y="1962153"/>
            <a:ext cx="2140002" cy="1804988"/>
            <a:chOff x="2152" y="808"/>
            <a:chExt cx="1176" cy="674"/>
          </a:xfrm>
        </p:grpSpPr>
        <p:pic>
          <p:nvPicPr>
            <p:cNvPr id="1913867" name="Picture 11" descr="clou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2" y="808"/>
              <a:ext cx="1042" cy="674"/>
            </a:xfrm>
            <a:prstGeom prst="rect">
              <a:avLst/>
            </a:prstGeom>
            <a:noFill/>
          </p:spPr>
        </p:pic>
        <p:sp>
          <p:nvSpPr>
            <p:cNvPr id="1913868" name="Text Box 12"/>
            <p:cNvSpPr txBox="1">
              <a:spLocks noChangeArrowheads="1"/>
            </p:cNvSpPr>
            <p:nvPr/>
          </p:nvSpPr>
          <p:spPr bwMode="auto">
            <a:xfrm>
              <a:off x="2154" y="1067"/>
              <a:ext cx="1174" cy="321"/>
            </a:xfrm>
            <a:prstGeom prst="rect">
              <a:avLst/>
            </a:prstGeom>
            <a:noFill/>
            <a:ln w="28575" algn="ctr">
              <a:noFill/>
              <a:miter lim="800000"/>
              <a:headEnd/>
              <a:tailEnd/>
            </a:ln>
            <a:effectLst/>
          </p:spPr>
          <p:txBody>
            <a:bodyPr wrap="none" lIns="154154" tIns="77078" rIns="154154" bIns="77078">
              <a:spAutoFit/>
            </a:bodyPr>
            <a:lstStyle/>
            <a:p>
              <a:pPr defTabSz="1540670"/>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Premises</a:t>
              </a:r>
            </a:p>
          </p:txBody>
        </p:sp>
      </p:grpSp>
      <p:grpSp>
        <p:nvGrpSpPr>
          <p:cNvPr id="4" name="Group 13"/>
          <p:cNvGrpSpPr>
            <a:grpSpLocks/>
          </p:cNvGrpSpPr>
          <p:nvPr/>
        </p:nvGrpSpPr>
        <p:grpSpPr bwMode="auto">
          <a:xfrm>
            <a:off x="12410214" y="1921670"/>
            <a:ext cx="1950077" cy="1804988"/>
            <a:chOff x="2144" y="808"/>
            <a:chExt cx="1175" cy="674"/>
          </a:xfrm>
        </p:grpSpPr>
        <p:pic>
          <p:nvPicPr>
            <p:cNvPr id="1913870" name="Picture 14" descr="clou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2" y="808"/>
              <a:ext cx="1042" cy="674"/>
            </a:xfrm>
            <a:prstGeom prst="rect">
              <a:avLst/>
            </a:prstGeom>
            <a:noFill/>
          </p:spPr>
        </p:pic>
        <p:sp>
          <p:nvSpPr>
            <p:cNvPr id="1913871" name="Text Box 15"/>
            <p:cNvSpPr txBox="1">
              <a:spLocks noChangeArrowheads="1"/>
            </p:cNvSpPr>
            <p:nvPr/>
          </p:nvSpPr>
          <p:spPr bwMode="auto">
            <a:xfrm>
              <a:off x="2144" y="1067"/>
              <a:ext cx="1175" cy="321"/>
            </a:xfrm>
            <a:prstGeom prst="rect">
              <a:avLst/>
            </a:prstGeom>
            <a:noFill/>
            <a:ln w="28575" algn="ctr">
              <a:noFill/>
              <a:miter lim="800000"/>
              <a:headEnd/>
              <a:tailEnd/>
            </a:ln>
            <a:effectLst/>
          </p:spPr>
          <p:txBody>
            <a:bodyPr wrap="none" lIns="154154" tIns="77078" rIns="154154" bIns="77078">
              <a:spAutoFit/>
            </a:bodyPr>
            <a:lstStyle/>
            <a:p>
              <a:pPr defTabSz="1540670"/>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Premises</a:t>
              </a:r>
            </a:p>
          </p:txBody>
        </p:sp>
      </p:grpSp>
      <p:sp>
        <p:nvSpPr>
          <p:cNvPr id="1913872" name="AutoShape 16"/>
          <p:cNvSpPr>
            <a:spLocks noChangeArrowheads="1"/>
          </p:cNvSpPr>
          <p:nvPr/>
        </p:nvSpPr>
        <p:spPr bwMode="auto">
          <a:xfrm>
            <a:off x="7031834" y="4626770"/>
            <a:ext cx="4433888" cy="966788"/>
          </a:xfrm>
          <a:prstGeom prst="leftRightArrow">
            <a:avLst>
              <a:gd name="adj1" fmla="val 49750"/>
              <a:gd name="adj2" fmla="val 52954"/>
            </a:avLst>
          </a:prstGeom>
          <a:solidFill>
            <a:schemeClr val="accent1"/>
          </a:solidFill>
          <a:ln w="28575" algn="ctr">
            <a:solidFill>
              <a:schemeClr val="tx1"/>
            </a:solidFill>
            <a:miter lim="800000"/>
            <a:headEnd/>
            <a:tailEnd/>
          </a:ln>
          <a:effectLst/>
        </p:spPr>
        <p:txBody>
          <a:bodyPr wrap="none" anchor="ctr"/>
          <a:lstStyle/>
          <a:p>
            <a:pPr algn="ctr"/>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Site-to-Site</a:t>
            </a:r>
          </a:p>
        </p:txBody>
      </p:sp>
      <p:grpSp>
        <p:nvGrpSpPr>
          <p:cNvPr id="5" name="Group 17"/>
          <p:cNvGrpSpPr>
            <a:grpSpLocks/>
          </p:cNvGrpSpPr>
          <p:nvPr/>
        </p:nvGrpSpPr>
        <p:grpSpPr bwMode="auto">
          <a:xfrm>
            <a:off x="2362200" y="3629027"/>
            <a:ext cx="1671638" cy="5876926"/>
            <a:chOff x="32" y="1431"/>
            <a:chExt cx="702" cy="2468"/>
          </a:xfrm>
        </p:grpSpPr>
        <p:sp>
          <p:nvSpPr>
            <p:cNvPr id="1913874" name="Line 18"/>
            <p:cNvSpPr>
              <a:spLocks noChangeShapeType="1"/>
            </p:cNvSpPr>
            <p:nvPr/>
          </p:nvSpPr>
          <p:spPr bwMode="auto">
            <a:xfrm>
              <a:off x="462" y="1431"/>
              <a:ext cx="0" cy="2176"/>
            </a:xfrm>
            <a:prstGeom prst="line">
              <a:avLst/>
            </a:prstGeom>
            <a:noFill/>
            <a:ln w="57150">
              <a:solidFill>
                <a:schemeClr val="tx1"/>
              </a:solidFill>
              <a:round/>
              <a:headEnd type="triangle" w="med" len="med"/>
              <a:tailEnd/>
            </a:ln>
            <a:effectLst/>
          </p:spPr>
          <p:txBody>
            <a:bodyPr wrap="none" anchorCtr="1">
              <a:spAutoFit/>
            </a:bodyPr>
            <a:lstStyle/>
            <a:p>
              <a:endParaRPr lang="en-US" sz="2700"/>
            </a:p>
          </p:txBody>
        </p:sp>
        <p:sp>
          <p:nvSpPr>
            <p:cNvPr id="1913875" name="Text Box 19"/>
            <p:cNvSpPr txBox="1">
              <a:spLocks noChangeArrowheads="1"/>
            </p:cNvSpPr>
            <p:nvPr/>
          </p:nvSpPr>
          <p:spPr bwMode="auto">
            <a:xfrm>
              <a:off x="32" y="3686"/>
              <a:ext cx="702" cy="213"/>
            </a:xfrm>
            <a:prstGeom prst="rect">
              <a:avLst/>
            </a:prstGeom>
            <a:noFill/>
            <a:ln w="28575" algn="ctr">
              <a:noFill/>
              <a:miter lim="800000"/>
              <a:headEnd/>
              <a:tailEnd/>
            </a:ln>
            <a:effectLst/>
          </p:spPr>
          <p:txBody>
            <a:bodyPr wrap="none" anchorCtr="1">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VPN Client</a:t>
              </a:r>
            </a:p>
          </p:txBody>
        </p:sp>
      </p:grpSp>
      <p:grpSp>
        <p:nvGrpSpPr>
          <p:cNvPr id="6" name="Group 20"/>
          <p:cNvGrpSpPr>
            <a:grpSpLocks/>
          </p:cNvGrpSpPr>
          <p:nvPr/>
        </p:nvGrpSpPr>
        <p:grpSpPr bwMode="auto">
          <a:xfrm>
            <a:off x="13780298" y="3629027"/>
            <a:ext cx="1762126" cy="5876926"/>
            <a:chOff x="4827" y="1431"/>
            <a:chExt cx="740" cy="2468"/>
          </a:xfrm>
        </p:grpSpPr>
        <p:sp>
          <p:nvSpPr>
            <p:cNvPr id="1913877" name="Text Box 21"/>
            <p:cNvSpPr txBox="1">
              <a:spLocks noChangeArrowheads="1"/>
            </p:cNvSpPr>
            <p:nvPr/>
          </p:nvSpPr>
          <p:spPr bwMode="auto">
            <a:xfrm>
              <a:off x="4827" y="3686"/>
              <a:ext cx="740" cy="213"/>
            </a:xfrm>
            <a:prstGeom prst="rect">
              <a:avLst/>
            </a:prstGeom>
            <a:noFill/>
            <a:ln w="28575" algn="ctr">
              <a:noFill/>
              <a:miter lim="800000"/>
              <a:headEnd/>
              <a:tailEnd/>
            </a:ln>
            <a:effectLst/>
          </p:spPr>
          <p:txBody>
            <a:bodyPr wrap="none" anchorCtr="1">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VPN Server</a:t>
              </a:r>
            </a:p>
          </p:txBody>
        </p:sp>
        <p:sp>
          <p:nvSpPr>
            <p:cNvPr id="1913878" name="Line 22"/>
            <p:cNvSpPr>
              <a:spLocks noChangeShapeType="1"/>
            </p:cNvSpPr>
            <p:nvPr/>
          </p:nvSpPr>
          <p:spPr bwMode="auto">
            <a:xfrm>
              <a:off x="5280" y="1431"/>
              <a:ext cx="0" cy="2176"/>
            </a:xfrm>
            <a:prstGeom prst="line">
              <a:avLst/>
            </a:prstGeom>
            <a:noFill/>
            <a:ln w="57150">
              <a:solidFill>
                <a:schemeClr val="tx1"/>
              </a:solidFill>
              <a:round/>
              <a:headEnd type="triangle" w="med" len="med"/>
              <a:tailEnd/>
            </a:ln>
            <a:effectLst/>
          </p:spPr>
          <p:txBody>
            <a:bodyPr wrap="none" anchorCtr="1">
              <a:spAutoFit/>
            </a:bodyPr>
            <a:lstStyle/>
            <a:p>
              <a:endParaRPr lang="en-US" sz="2700"/>
            </a:p>
          </p:txBody>
        </p:sp>
      </p:grpSp>
      <p:grpSp>
        <p:nvGrpSpPr>
          <p:cNvPr id="7" name="Group 23"/>
          <p:cNvGrpSpPr>
            <a:grpSpLocks/>
          </p:cNvGrpSpPr>
          <p:nvPr/>
        </p:nvGrpSpPr>
        <p:grpSpPr bwMode="auto">
          <a:xfrm>
            <a:off x="5876927" y="3629024"/>
            <a:ext cx="1671638" cy="2707480"/>
            <a:chOff x="1508" y="1619"/>
            <a:chExt cx="702" cy="1137"/>
          </a:xfrm>
        </p:grpSpPr>
        <p:sp>
          <p:nvSpPr>
            <p:cNvPr id="1913880" name="Line 24"/>
            <p:cNvSpPr>
              <a:spLocks noChangeShapeType="1"/>
            </p:cNvSpPr>
            <p:nvPr/>
          </p:nvSpPr>
          <p:spPr bwMode="auto">
            <a:xfrm>
              <a:off x="1938" y="1619"/>
              <a:ext cx="0" cy="843"/>
            </a:xfrm>
            <a:prstGeom prst="line">
              <a:avLst/>
            </a:prstGeom>
            <a:noFill/>
            <a:ln w="57150">
              <a:solidFill>
                <a:schemeClr val="tx1"/>
              </a:solidFill>
              <a:round/>
              <a:headEnd type="triangle" w="med" len="med"/>
              <a:tailEnd/>
            </a:ln>
            <a:effectLst/>
          </p:spPr>
          <p:txBody>
            <a:bodyPr anchorCtr="1">
              <a:spAutoFit/>
            </a:bodyPr>
            <a:lstStyle/>
            <a:p>
              <a:endParaRPr lang="en-US" sz="2700"/>
            </a:p>
          </p:txBody>
        </p:sp>
        <p:sp>
          <p:nvSpPr>
            <p:cNvPr id="1913881" name="Text Box 25"/>
            <p:cNvSpPr txBox="1">
              <a:spLocks noChangeArrowheads="1"/>
            </p:cNvSpPr>
            <p:nvPr/>
          </p:nvSpPr>
          <p:spPr bwMode="auto">
            <a:xfrm>
              <a:off x="1508" y="2543"/>
              <a:ext cx="702" cy="213"/>
            </a:xfrm>
            <a:prstGeom prst="rect">
              <a:avLst/>
            </a:prstGeom>
            <a:noFill/>
            <a:ln w="28575" algn="ctr">
              <a:noFill/>
              <a:miter lim="800000"/>
              <a:headEnd/>
              <a:tailEnd/>
            </a:ln>
            <a:effectLst/>
          </p:spPr>
          <p:txBody>
            <a:bodyPr wrap="none" anchorCtr="1">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VPN Client</a:t>
              </a:r>
            </a:p>
          </p:txBody>
        </p:sp>
      </p:grpSp>
      <p:grpSp>
        <p:nvGrpSpPr>
          <p:cNvPr id="8" name="Group 26"/>
          <p:cNvGrpSpPr>
            <a:grpSpLocks/>
          </p:cNvGrpSpPr>
          <p:nvPr/>
        </p:nvGrpSpPr>
        <p:grpSpPr bwMode="auto">
          <a:xfrm>
            <a:off x="10494171" y="3629027"/>
            <a:ext cx="1762126" cy="4541042"/>
            <a:chOff x="3447" y="1148"/>
            <a:chExt cx="740" cy="1907"/>
          </a:xfrm>
        </p:grpSpPr>
        <p:sp>
          <p:nvSpPr>
            <p:cNvPr id="1913883" name="Line 27"/>
            <p:cNvSpPr>
              <a:spLocks noChangeShapeType="1"/>
            </p:cNvSpPr>
            <p:nvPr/>
          </p:nvSpPr>
          <p:spPr bwMode="auto">
            <a:xfrm>
              <a:off x="3893" y="1148"/>
              <a:ext cx="7" cy="1615"/>
            </a:xfrm>
            <a:prstGeom prst="line">
              <a:avLst/>
            </a:prstGeom>
            <a:noFill/>
            <a:ln w="57150">
              <a:solidFill>
                <a:schemeClr val="tx1"/>
              </a:solidFill>
              <a:round/>
              <a:headEnd type="triangle" w="med" len="med"/>
              <a:tailEnd/>
            </a:ln>
            <a:effectLst/>
          </p:spPr>
          <p:txBody>
            <a:bodyPr anchorCtr="1">
              <a:spAutoFit/>
            </a:bodyPr>
            <a:lstStyle/>
            <a:p>
              <a:endParaRPr lang="en-US" sz="2700"/>
            </a:p>
          </p:txBody>
        </p:sp>
        <p:sp>
          <p:nvSpPr>
            <p:cNvPr id="1913884" name="Text Box 28"/>
            <p:cNvSpPr txBox="1">
              <a:spLocks noChangeArrowheads="1"/>
            </p:cNvSpPr>
            <p:nvPr/>
          </p:nvSpPr>
          <p:spPr bwMode="auto">
            <a:xfrm>
              <a:off x="3447" y="2842"/>
              <a:ext cx="740" cy="213"/>
            </a:xfrm>
            <a:prstGeom prst="rect">
              <a:avLst/>
            </a:prstGeom>
            <a:noFill/>
            <a:ln w="28575" algn="ctr">
              <a:noFill/>
              <a:miter lim="800000"/>
              <a:headEnd/>
              <a:tailEnd/>
            </a:ln>
            <a:effectLst/>
          </p:spPr>
          <p:txBody>
            <a:bodyPr wrap="none" anchorCtr="1">
              <a:spAutoFit/>
            </a:bodyPr>
            <a:lstStyle/>
            <a:p>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VPN Server</a:t>
              </a:r>
            </a:p>
          </p:txBody>
        </p:sp>
      </p:grpSp>
      <p:sp>
        <p:nvSpPr>
          <p:cNvPr id="1913887" name="AutoShape 31"/>
          <p:cNvSpPr>
            <a:spLocks noChangeArrowheads="1"/>
          </p:cNvSpPr>
          <p:nvPr/>
        </p:nvSpPr>
        <p:spPr bwMode="auto">
          <a:xfrm>
            <a:off x="3550445" y="6307933"/>
            <a:ext cx="7915275" cy="966788"/>
          </a:xfrm>
          <a:prstGeom prst="leftRightArrow">
            <a:avLst>
              <a:gd name="adj1" fmla="val 54185"/>
              <a:gd name="adj2" fmla="val 48782"/>
            </a:avLst>
          </a:prstGeom>
          <a:solidFill>
            <a:schemeClr val="accent1"/>
          </a:solidFill>
          <a:ln w="28575" algn="ctr">
            <a:solidFill>
              <a:schemeClr val="tx1"/>
            </a:solidFill>
            <a:miter lim="800000"/>
            <a:headEnd/>
            <a:tailEnd/>
          </a:ln>
          <a:effectLst/>
        </p:spPr>
        <p:txBody>
          <a:bodyPr wrap="none" anchor="ctr"/>
          <a:lstStyle/>
          <a:p>
            <a:pPr algn="ctr"/>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Host-to-Site</a:t>
            </a:r>
          </a:p>
        </p:txBody>
      </p:sp>
      <p:sp>
        <p:nvSpPr>
          <p:cNvPr id="1913888" name="AutoShape 32"/>
          <p:cNvSpPr>
            <a:spLocks noChangeArrowheads="1"/>
          </p:cNvSpPr>
          <p:nvPr/>
        </p:nvSpPr>
        <p:spPr bwMode="auto">
          <a:xfrm>
            <a:off x="3550447" y="7991477"/>
            <a:ext cx="11146631" cy="966788"/>
          </a:xfrm>
          <a:prstGeom prst="leftRightArrow">
            <a:avLst>
              <a:gd name="adj1" fmla="val 58130"/>
              <a:gd name="adj2" fmla="val 49001"/>
            </a:avLst>
          </a:prstGeom>
          <a:solidFill>
            <a:schemeClr val="accent1"/>
          </a:solidFill>
          <a:ln w="28575" algn="ctr">
            <a:solidFill>
              <a:schemeClr val="tx1"/>
            </a:solidFill>
            <a:miter lim="800000"/>
            <a:headEnd/>
            <a:tailEnd/>
          </a:ln>
          <a:effectLst/>
        </p:spPr>
        <p:txBody>
          <a:bodyPr wrap="none" anchor="ctr"/>
          <a:lstStyle/>
          <a:p>
            <a:pPr algn="ctr"/>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Host-to-Host</a:t>
            </a:r>
          </a:p>
        </p:txBody>
      </p:sp>
      <p:pic>
        <p:nvPicPr>
          <p:cNvPr id="11" name="Graphic 10" descr="Laptop with solid fill">
            <a:extLst>
              <a:ext uri="{FF2B5EF4-FFF2-40B4-BE49-F238E27FC236}">
                <a16:creationId xmlns:a16="http://schemas.microsoft.com/office/drawing/2014/main" id="{715DE3EC-1FEA-0F4A-8EE6-103C08641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8236" y="2536033"/>
            <a:ext cx="914400" cy="914400"/>
          </a:xfrm>
          <a:prstGeom prst="rect">
            <a:avLst/>
          </a:prstGeom>
        </p:spPr>
      </p:pic>
      <p:pic>
        <p:nvPicPr>
          <p:cNvPr id="13" name="Graphic 12" descr="Server with solid fill">
            <a:extLst>
              <a:ext uri="{FF2B5EF4-FFF2-40B4-BE49-F238E27FC236}">
                <a16:creationId xmlns:a16="http://schemas.microsoft.com/office/drawing/2014/main" id="{40B98BF6-F7C7-394A-8B78-D8E03132CE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49441" y="2144794"/>
            <a:ext cx="914400" cy="914400"/>
          </a:xfrm>
          <a:prstGeom prst="rect">
            <a:avLst/>
          </a:prstGeom>
        </p:spPr>
      </p:pic>
      <p:pic>
        <p:nvPicPr>
          <p:cNvPr id="15" name="Graphic 14" descr="Full Brick Wall with solid fill">
            <a:extLst>
              <a:ext uri="{FF2B5EF4-FFF2-40B4-BE49-F238E27FC236}">
                <a16:creationId xmlns:a16="http://schemas.microsoft.com/office/drawing/2014/main" id="{DE863A51-E33A-2143-A3EC-71B5DDABCF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0742" y="2483643"/>
            <a:ext cx="914400" cy="914400"/>
          </a:xfrm>
          <a:prstGeom prst="rect">
            <a:avLst/>
          </a:prstGeom>
        </p:spPr>
      </p:pic>
      <p:pic>
        <p:nvPicPr>
          <p:cNvPr id="39" name="Graphic 38" descr="Full Brick Wall with solid fill">
            <a:extLst>
              <a:ext uri="{FF2B5EF4-FFF2-40B4-BE49-F238E27FC236}">
                <a16:creationId xmlns:a16="http://schemas.microsoft.com/office/drawing/2014/main" id="{5F878D28-A163-E34A-B7DB-DCFBEBFC0B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5808" y="2455068"/>
            <a:ext cx="914400" cy="914400"/>
          </a:xfrm>
          <a:prstGeom prst="rect">
            <a:avLst/>
          </a:prstGeom>
        </p:spPr>
      </p:pic>
    </p:spTree>
    <p:custDataLst>
      <p:tags r:id="rId1"/>
    </p:custDataLst>
    <p:extLst>
      <p:ext uri="{BB962C8B-B14F-4D97-AF65-F5344CB8AC3E}">
        <p14:creationId xmlns:p14="http://schemas.microsoft.com/office/powerpoint/2010/main" val="2399385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913888"/>
                                        </p:tgtEl>
                                        <p:attrNameLst>
                                          <p:attrName>style.visibility</p:attrName>
                                        </p:attrNameLst>
                                      </p:cBhvr>
                                      <p:to>
                                        <p:strVal val="visible"/>
                                      </p:to>
                                    </p:set>
                                    <p:anim calcmode="lin" valueType="num">
                                      <p:cBhvr>
                                        <p:cTn id="19" dur="1000" fill="hold"/>
                                        <p:tgtEl>
                                          <p:spTgt spid="1913888"/>
                                        </p:tgtEl>
                                        <p:attrNameLst>
                                          <p:attrName>ppt_w</p:attrName>
                                        </p:attrNameLst>
                                      </p:cBhvr>
                                      <p:tavLst>
                                        <p:tav tm="0">
                                          <p:val>
                                            <p:fltVal val="0"/>
                                          </p:val>
                                        </p:tav>
                                        <p:tav tm="100000">
                                          <p:val>
                                            <p:strVal val="#ppt_w"/>
                                          </p:val>
                                        </p:tav>
                                      </p:tavLst>
                                    </p:anim>
                                    <p:anim calcmode="lin" valueType="num">
                                      <p:cBhvr>
                                        <p:cTn id="20" dur="1000" fill="hold"/>
                                        <p:tgtEl>
                                          <p:spTgt spid="191388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913887"/>
                                        </p:tgtEl>
                                        <p:attrNameLst>
                                          <p:attrName>style.visibility</p:attrName>
                                        </p:attrNameLst>
                                      </p:cBhvr>
                                      <p:to>
                                        <p:strVal val="visible"/>
                                      </p:to>
                                    </p:set>
                                    <p:anim calcmode="lin" valueType="num">
                                      <p:cBhvr>
                                        <p:cTn id="31" dur="1000" fill="hold"/>
                                        <p:tgtEl>
                                          <p:spTgt spid="1913887"/>
                                        </p:tgtEl>
                                        <p:attrNameLst>
                                          <p:attrName>ppt_w</p:attrName>
                                        </p:attrNameLst>
                                      </p:cBhvr>
                                      <p:tavLst>
                                        <p:tav tm="0">
                                          <p:val>
                                            <p:fltVal val="0"/>
                                          </p:val>
                                        </p:tav>
                                        <p:tav tm="100000">
                                          <p:val>
                                            <p:strVal val="#ppt_w"/>
                                          </p:val>
                                        </p:tav>
                                      </p:tavLst>
                                    </p:anim>
                                    <p:anim calcmode="lin" valueType="num">
                                      <p:cBhvr>
                                        <p:cTn id="32" dur="1000" fill="hold"/>
                                        <p:tgtEl>
                                          <p:spTgt spid="191388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ppt_x"/>
                                          </p:val>
                                        </p:tav>
                                        <p:tav tm="100000">
                                          <p:val>
                                            <p:strVal val="#ppt_x"/>
                                          </p:val>
                                        </p:tav>
                                      </p:tavLst>
                                    </p:anim>
                                    <p:anim calcmode="lin" valueType="num">
                                      <p:cBhvr additive="base">
                                        <p:cTn id="3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913872"/>
                                        </p:tgtEl>
                                        <p:attrNameLst>
                                          <p:attrName>style.visibility</p:attrName>
                                        </p:attrNameLst>
                                      </p:cBhvr>
                                      <p:to>
                                        <p:strVal val="visible"/>
                                      </p:to>
                                    </p:set>
                                    <p:anim calcmode="lin" valueType="num">
                                      <p:cBhvr>
                                        <p:cTn id="43" dur="1000" fill="hold"/>
                                        <p:tgtEl>
                                          <p:spTgt spid="1913872"/>
                                        </p:tgtEl>
                                        <p:attrNameLst>
                                          <p:attrName>ppt_w</p:attrName>
                                        </p:attrNameLst>
                                      </p:cBhvr>
                                      <p:tavLst>
                                        <p:tav tm="0">
                                          <p:val>
                                            <p:fltVal val="0"/>
                                          </p:val>
                                        </p:tav>
                                        <p:tav tm="100000">
                                          <p:val>
                                            <p:strVal val="#ppt_w"/>
                                          </p:val>
                                        </p:tav>
                                      </p:tavLst>
                                    </p:anim>
                                    <p:anim calcmode="lin" valueType="num">
                                      <p:cBhvr>
                                        <p:cTn id="44" dur="1000" fill="hold"/>
                                        <p:tgtEl>
                                          <p:spTgt spid="19138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3872" grpId="0" animBg="1"/>
      <p:bldP spid="1913887" grpId="0" animBg="1"/>
      <p:bldP spid="191388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F418-1C0E-FEEC-2C2B-01B07809DA22}"/>
              </a:ext>
            </a:extLst>
          </p:cNvPr>
          <p:cNvSpPr>
            <a:spLocks noGrp="1"/>
          </p:cNvSpPr>
          <p:nvPr>
            <p:ph type="title"/>
          </p:nvPr>
        </p:nvSpPr>
        <p:spPr/>
        <p:txBody>
          <a:bodyPr/>
          <a:lstStyle/>
          <a:p>
            <a:r>
              <a:rPr lang="en-US" dirty="0"/>
              <a:t>Wide Area Networks</a:t>
            </a:r>
          </a:p>
        </p:txBody>
      </p:sp>
      <p:sp>
        <p:nvSpPr>
          <p:cNvPr id="3" name="Content Placeholder 2">
            <a:extLst>
              <a:ext uri="{FF2B5EF4-FFF2-40B4-BE49-F238E27FC236}">
                <a16:creationId xmlns:a16="http://schemas.microsoft.com/office/drawing/2014/main" id="{4FA3CD40-56AB-3772-1CB9-B8EEF96C3BC4}"/>
              </a:ext>
            </a:extLst>
          </p:cNvPr>
          <p:cNvSpPr>
            <a:spLocks noGrp="1"/>
          </p:cNvSpPr>
          <p:nvPr>
            <p:ph idx="1"/>
          </p:nvPr>
        </p:nvSpPr>
        <p:spPr/>
        <p:txBody>
          <a:bodyPr/>
          <a:lstStyle/>
          <a:p>
            <a:r>
              <a:rPr lang="en-US" dirty="0"/>
              <a:t>Wide Area Networks (WAN) connect a business’s locations</a:t>
            </a:r>
          </a:p>
          <a:p>
            <a:endParaRPr lang="en-US" dirty="0"/>
          </a:p>
          <a:p>
            <a:endParaRPr lang="en-US" dirty="0"/>
          </a:p>
        </p:txBody>
      </p:sp>
    </p:spTree>
    <p:extLst>
      <p:ext uri="{BB962C8B-B14F-4D97-AF65-F5344CB8AC3E}">
        <p14:creationId xmlns:p14="http://schemas.microsoft.com/office/powerpoint/2010/main" val="11379154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4082-28A5-F11C-D012-80D17E0A3809}"/>
              </a:ext>
            </a:extLst>
          </p:cNvPr>
          <p:cNvSpPr>
            <a:spLocks noGrp="1"/>
          </p:cNvSpPr>
          <p:nvPr>
            <p:ph type="title"/>
          </p:nvPr>
        </p:nvSpPr>
        <p:spPr/>
        <p:txBody>
          <a:bodyPr/>
          <a:lstStyle/>
          <a:p>
            <a:r>
              <a:rPr lang="en-US" dirty="0"/>
              <a:t>Private Line Networks</a:t>
            </a:r>
          </a:p>
        </p:txBody>
      </p:sp>
      <p:sp>
        <p:nvSpPr>
          <p:cNvPr id="3" name="Content Placeholder 2">
            <a:extLst>
              <a:ext uri="{FF2B5EF4-FFF2-40B4-BE49-F238E27FC236}">
                <a16:creationId xmlns:a16="http://schemas.microsoft.com/office/drawing/2014/main" id="{F7C0FDC8-D806-8588-2F7B-FA7D634974A5}"/>
              </a:ext>
            </a:extLst>
          </p:cNvPr>
          <p:cNvSpPr>
            <a:spLocks noGrp="1"/>
          </p:cNvSpPr>
          <p:nvPr>
            <p:ph idx="1"/>
          </p:nvPr>
        </p:nvSpPr>
        <p:spPr/>
        <p:txBody>
          <a:bodyPr/>
          <a:lstStyle/>
          <a:p>
            <a:r>
              <a:rPr lang="en-US" dirty="0"/>
              <a:t>Old school approach to building a private WAN</a:t>
            </a:r>
          </a:p>
          <a:p>
            <a:r>
              <a:rPr lang="en-US" dirty="0"/>
              <a:t>Rare in 2024</a:t>
            </a:r>
          </a:p>
          <a:p>
            <a:r>
              <a:rPr lang="en-US" dirty="0"/>
              <a:t>Privacy provided by using dedicated point-to-point circuit from the telecommunications provider, such as a T1</a:t>
            </a:r>
          </a:p>
        </p:txBody>
      </p:sp>
      <p:pic>
        <p:nvPicPr>
          <p:cNvPr id="5" name="Graphic 4" descr="Court with solid fill">
            <a:extLst>
              <a:ext uri="{FF2B5EF4-FFF2-40B4-BE49-F238E27FC236}">
                <a16:creationId xmlns:a16="http://schemas.microsoft.com/office/drawing/2014/main" id="{38EAA7D1-9FE3-87DC-2B40-8F8742C1D8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3145" y="6487348"/>
            <a:ext cx="1600206" cy="1600206"/>
          </a:xfrm>
          <a:prstGeom prst="rect">
            <a:avLst/>
          </a:prstGeom>
        </p:spPr>
      </p:pic>
      <p:pic>
        <p:nvPicPr>
          <p:cNvPr id="6" name="Graphic 5" descr="Building with solid fill">
            <a:extLst>
              <a:ext uri="{FF2B5EF4-FFF2-40B4-BE49-F238E27FC236}">
                <a16:creationId xmlns:a16="http://schemas.microsoft.com/office/drawing/2014/main" id="{C0BFA5DB-772A-7506-BB4F-D56A246A0A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84821" y="6355905"/>
            <a:ext cx="1863092" cy="1863092"/>
          </a:xfrm>
          <a:prstGeom prst="rect">
            <a:avLst/>
          </a:prstGeom>
        </p:spPr>
      </p:pic>
      <p:cxnSp>
        <p:nvCxnSpPr>
          <p:cNvPr id="8" name="Straight Connector 7">
            <a:extLst>
              <a:ext uri="{FF2B5EF4-FFF2-40B4-BE49-F238E27FC236}">
                <a16:creationId xmlns:a16="http://schemas.microsoft.com/office/drawing/2014/main" id="{BB3AC375-1DDE-9BAB-2E48-B45A095FABE7}"/>
              </a:ext>
            </a:extLst>
          </p:cNvPr>
          <p:cNvCxnSpPr>
            <a:cxnSpLocks/>
          </p:cNvCxnSpPr>
          <p:nvPr/>
        </p:nvCxnSpPr>
        <p:spPr>
          <a:xfrm>
            <a:off x="3608439" y="7393858"/>
            <a:ext cx="91636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51FC89-7BAD-6D5E-CA56-3D4B9630BCB4}"/>
              </a:ext>
            </a:extLst>
          </p:cNvPr>
          <p:cNvSpPr txBox="1"/>
          <p:nvPr/>
        </p:nvSpPr>
        <p:spPr>
          <a:xfrm>
            <a:off x="4718038" y="6870638"/>
            <a:ext cx="6944465"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Dedicated Private Line from Branch to HQ</a:t>
            </a:r>
          </a:p>
        </p:txBody>
      </p:sp>
    </p:spTree>
    <p:extLst>
      <p:ext uri="{BB962C8B-B14F-4D97-AF65-F5344CB8AC3E}">
        <p14:creationId xmlns:p14="http://schemas.microsoft.com/office/powerpoint/2010/main" val="33537919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9332-E91B-A34D-8DF7-FC3BBBB5100D}"/>
              </a:ext>
            </a:extLst>
          </p:cNvPr>
          <p:cNvSpPr>
            <a:spLocks noGrp="1"/>
          </p:cNvSpPr>
          <p:nvPr>
            <p:ph type="title"/>
          </p:nvPr>
        </p:nvSpPr>
        <p:spPr/>
        <p:txBody>
          <a:bodyPr/>
          <a:lstStyle/>
          <a:p>
            <a:r>
              <a:rPr lang="en-US"/>
              <a:t>Multiprotocol Label Switching (MPLS)</a:t>
            </a:r>
          </a:p>
        </p:txBody>
      </p:sp>
      <p:sp>
        <p:nvSpPr>
          <p:cNvPr id="3" name="Content Placeholder 2">
            <a:extLst>
              <a:ext uri="{FF2B5EF4-FFF2-40B4-BE49-F238E27FC236}">
                <a16:creationId xmlns:a16="http://schemas.microsoft.com/office/drawing/2014/main" id="{830DDFE7-9F5D-E34F-9B36-05D7E46894C3}"/>
              </a:ext>
            </a:extLst>
          </p:cNvPr>
          <p:cNvSpPr>
            <a:spLocks noGrp="1"/>
          </p:cNvSpPr>
          <p:nvPr>
            <p:ph idx="1"/>
          </p:nvPr>
        </p:nvSpPr>
        <p:spPr>
          <a:xfrm>
            <a:off x="1257300" y="2026309"/>
            <a:ext cx="15773400" cy="6967198"/>
          </a:xfrm>
        </p:spPr>
        <p:txBody>
          <a:bodyPr/>
          <a:lstStyle/>
          <a:p>
            <a:r>
              <a:rPr lang="en-US" dirty="0"/>
              <a:t>MPLS provides connection within a service provider’s network</a:t>
            </a:r>
          </a:p>
          <a:p>
            <a:r>
              <a:rPr lang="en-US" dirty="0"/>
              <a:t>Does not use the internet</a:t>
            </a:r>
          </a:p>
          <a:p>
            <a:pPr marL="0" indent="0">
              <a:buNone/>
            </a:pPr>
            <a:endParaRPr lang="en-US" dirty="0"/>
          </a:p>
        </p:txBody>
      </p:sp>
      <p:pic>
        <p:nvPicPr>
          <p:cNvPr id="5" name="Graphic 4" descr="Cloud outline">
            <a:extLst>
              <a:ext uri="{FF2B5EF4-FFF2-40B4-BE49-F238E27FC236}">
                <a16:creationId xmlns:a16="http://schemas.microsoft.com/office/drawing/2014/main" id="{4830259B-D879-8B40-89D7-074CF9D172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9196" y="2948940"/>
            <a:ext cx="7338060" cy="7338060"/>
          </a:xfrm>
          <a:prstGeom prst="rect">
            <a:avLst/>
          </a:prstGeom>
        </p:spPr>
      </p:pic>
      <p:grpSp>
        <p:nvGrpSpPr>
          <p:cNvPr id="8" name="Group 7">
            <a:extLst>
              <a:ext uri="{FF2B5EF4-FFF2-40B4-BE49-F238E27FC236}">
                <a16:creationId xmlns:a16="http://schemas.microsoft.com/office/drawing/2014/main" id="{D38DF7C4-158B-564B-8492-32431194BC41}"/>
              </a:ext>
            </a:extLst>
          </p:cNvPr>
          <p:cNvGrpSpPr/>
          <p:nvPr/>
        </p:nvGrpSpPr>
        <p:grpSpPr>
          <a:xfrm>
            <a:off x="9121141" y="6034959"/>
            <a:ext cx="2423162" cy="2058909"/>
            <a:chOff x="9121141" y="6034959"/>
            <a:chExt cx="2423162" cy="2058909"/>
          </a:xfrm>
        </p:grpSpPr>
        <p:sp>
          <p:nvSpPr>
            <p:cNvPr id="7" name="Rectangle 6">
              <a:extLst>
                <a:ext uri="{FF2B5EF4-FFF2-40B4-BE49-F238E27FC236}">
                  <a16:creationId xmlns:a16="http://schemas.microsoft.com/office/drawing/2014/main" id="{AC885AB1-3927-A546-B49C-22E92664024A}"/>
                </a:ext>
              </a:extLst>
            </p:cNvPr>
            <p:cNvSpPr/>
            <p:nvPr/>
          </p:nvSpPr>
          <p:spPr>
            <a:xfrm>
              <a:off x="9166859" y="6835140"/>
              <a:ext cx="1211581" cy="4921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lock Arc 5">
              <a:extLst>
                <a:ext uri="{FF2B5EF4-FFF2-40B4-BE49-F238E27FC236}">
                  <a16:creationId xmlns:a16="http://schemas.microsoft.com/office/drawing/2014/main" id="{9B8EACAD-2FC3-B747-88D5-54AF4A84D76D}"/>
                </a:ext>
              </a:extLst>
            </p:cNvPr>
            <p:cNvSpPr/>
            <p:nvPr/>
          </p:nvSpPr>
          <p:spPr>
            <a:xfrm rot="16200000">
              <a:off x="9303267" y="5852833"/>
              <a:ext cx="2058909" cy="2423162"/>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B8BD3270-4416-CC40-AB54-65F3945D4B82}"/>
              </a:ext>
            </a:extLst>
          </p:cNvPr>
          <p:cNvGrpSpPr/>
          <p:nvPr/>
        </p:nvGrpSpPr>
        <p:grpSpPr>
          <a:xfrm flipH="1">
            <a:off x="5863587" y="6051767"/>
            <a:ext cx="2423162" cy="2058909"/>
            <a:chOff x="9121141" y="6034959"/>
            <a:chExt cx="2423162" cy="2058909"/>
          </a:xfrm>
          <a:solidFill>
            <a:srgbClr val="C00000"/>
          </a:solidFill>
        </p:grpSpPr>
        <p:sp>
          <p:nvSpPr>
            <p:cNvPr id="10" name="Rectangle 9">
              <a:extLst>
                <a:ext uri="{FF2B5EF4-FFF2-40B4-BE49-F238E27FC236}">
                  <a16:creationId xmlns:a16="http://schemas.microsoft.com/office/drawing/2014/main" id="{2D5D65F3-0497-8245-8075-AA14B998468F}"/>
                </a:ext>
              </a:extLst>
            </p:cNvPr>
            <p:cNvSpPr/>
            <p:nvPr/>
          </p:nvSpPr>
          <p:spPr>
            <a:xfrm>
              <a:off x="9166859" y="6835140"/>
              <a:ext cx="1211581" cy="492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ock Arc 10">
              <a:extLst>
                <a:ext uri="{FF2B5EF4-FFF2-40B4-BE49-F238E27FC236}">
                  <a16:creationId xmlns:a16="http://schemas.microsoft.com/office/drawing/2014/main" id="{F2B53385-71FD-2447-AA29-DF5B0108F95F}"/>
                </a:ext>
              </a:extLst>
            </p:cNvPr>
            <p:cNvSpPr/>
            <p:nvPr/>
          </p:nvSpPr>
          <p:spPr>
            <a:xfrm rot="16200000">
              <a:off x="9303267" y="5852833"/>
              <a:ext cx="2058909" cy="2423162"/>
            </a:xfrm>
            <a:prstGeom prst="blockArc">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3" name="Straight Connector 12">
            <a:extLst>
              <a:ext uri="{FF2B5EF4-FFF2-40B4-BE49-F238E27FC236}">
                <a16:creationId xmlns:a16="http://schemas.microsoft.com/office/drawing/2014/main" id="{986240AD-7C50-C94F-B619-F6C6DD37E8AD}"/>
              </a:ext>
            </a:extLst>
          </p:cNvPr>
          <p:cNvCxnSpPr>
            <a:cxnSpLocks/>
            <a:endCxn id="11" idx="1"/>
          </p:cNvCxnSpPr>
          <p:nvPr/>
        </p:nvCxnSpPr>
        <p:spPr>
          <a:xfrm>
            <a:off x="4703439" y="5701197"/>
            <a:ext cx="2371730" cy="6079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869B54-B44B-294F-9C5F-3526385AF3A8}"/>
              </a:ext>
            </a:extLst>
          </p:cNvPr>
          <p:cNvCxnSpPr>
            <a:cxnSpLocks/>
          </p:cNvCxnSpPr>
          <p:nvPr/>
        </p:nvCxnSpPr>
        <p:spPr>
          <a:xfrm>
            <a:off x="4654863" y="7064414"/>
            <a:ext cx="2371730" cy="817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9C2ACF-3345-F448-AF51-710ED743A154}"/>
              </a:ext>
            </a:extLst>
          </p:cNvPr>
          <p:cNvCxnSpPr>
            <a:cxnSpLocks/>
          </p:cNvCxnSpPr>
          <p:nvPr/>
        </p:nvCxnSpPr>
        <p:spPr>
          <a:xfrm flipV="1">
            <a:off x="4681538" y="7907447"/>
            <a:ext cx="2378394" cy="2825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988FE2-ED0E-5B44-8762-7354C3E5EF6C}"/>
              </a:ext>
            </a:extLst>
          </p:cNvPr>
          <p:cNvCxnSpPr>
            <a:cxnSpLocks/>
          </p:cNvCxnSpPr>
          <p:nvPr/>
        </p:nvCxnSpPr>
        <p:spPr>
          <a:xfrm>
            <a:off x="10321283" y="7823517"/>
            <a:ext cx="2718834" cy="2871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249B37-22B7-0249-8B1D-2577F76F9EF3}"/>
              </a:ext>
            </a:extLst>
          </p:cNvPr>
          <p:cNvCxnSpPr>
            <a:cxnSpLocks/>
          </p:cNvCxnSpPr>
          <p:nvPr/>
        </p:nvCxnSpPr>
        <p:spPr>
          <a:xfrm flipV="1">
            <a:off x="10262232" y="5560136"/>
            <a:ext cx="2150743" cy="6939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17AE01-88EA-2048-8661-9CE7B0BF76FA}"/>
              </a:ext>
            </a:extLst>
          </p:cNvPr>
          <p:cNvCxnSpPr>
            <a:cxnSpLocks/>
            <a:stCxn id="7" idx="3"/>
          </p:cNvCxnSpPr>
          <p:nvPr/>
        </p:nvCxnSpPr>
        <p:spPr>
          <a:xfrm flipV="1">
            <a:off x="10378440" y="6869730"/>
            <a:ext cx="3568221" cy="2114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Graphic 26" descr="Court with solid fill">
            <a:extLst>
              <a:ext uri="{FF2B5EF4-FFF2-40B4-BE49-F238E27FC236}">
                <a16:creationId xmlns:a16="http://schemas.microsoft.com/office/drawing/2014/main" id="{1933E300-24C9-074A-B3C8-45E3BB60F1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9001" y="4393992"/>
            <a:ext cx="1600206" cy="1600206"/>
          </a:xfrm>
          <a:prstGeom prst="rect">
            <a:avLst/>
          </a:prstGeom>
        </p:spPr>
      </p:pic>
      <p:pic>
        <p:nvPicPr>
          <p:cNvPr id="28" name="Graphic 27" descr="Court with solid fill">
            <a:extLst>
              <a:ext uri="{FF2B5EF4-FFF2-40B4-BE49-F238E27FC236}">
                <a16:creationId xmlns:a16="http://schemas.microsoft.com/office/drawing/2014/main" id="{A792E362-5BC7-BE46-BBC3-76D0155BFC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5161" y="5708839"/>
            <a:ext cx="1600206" cy="1600206"/>
          </a:xfrm>
          <a:prstGeom prst="rect">
            <a:avLst/>
          </a:prstGeom>
        </p:spPr>
      </p:pic>
      <p:pic>
        <p:nvPicPr>
          <p:cNvPr id="34" name="Graphic 33" descr="Building with solid fill">
            <a:extLst>
              <a:ext uri="{FF2B5EF4-FFF2-40B4-BE49-F238E27FC236}">
                <a16:creationId xmlns:a16="http://schemas.microsoft.com/office/drawing/2014/main" id="{C8BE6FE1-6E69-574D-8208-6C02A8C32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7634" y="7413799"/>
            <a:ext cx="1863092" cy="1863092"/>
          </a:xfrm>
          <a:prstGeom prst="rect">
            <a:avLst/>
          </a:prstGeom>
        </p:spPr>
      </p:pic>
      <p:pic>
        <p:nvPicPr>
          <p:cNvPr id="36" name="Graphic 35" descr="Store with solid fill">
            <a:extLst>
              <a:ext uri="{FF2B5EF4-FFF2-40B4-BE49-F238E27FC236}">
                <a16:creationId xmlns:a16="http://schemas.microsoft.com/office/drawing/2014/main" id="{00A23FB1-0B89-4D45-9DE3-60A55BB62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51185" y="4548480"/>
            <a:ext cx="2535219" cy="1471472"/>
          </a:xfrm>
          <a:prstGeom prst="rect">
            <a:avLst/>
          </a:prstGeom>
        </p:spPr>
      </p:pic>
      <p:pic>
        <p:nvPicPr>
          <p:cNvPr id="38" name="Graphic 37" descr="Modern architecture with solid fill">
            <a:extLst>
              <a:ext uri="{FF2B5EF4-FFF2-40B4-BE49-F238E27FC236}">
                <a16:creationId xmlns:a16="http://schemas.microsoft.com/office/drawing/2014/main" id="{B5306E62-0EDE-E54C-897D-46F4893D5B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921612" y="7413799"/>
            <a:ext cx="1777366" cy="1777366"/>
          </a:xfrm>
          <a:prstGeom prst="rect">
            <a:avLst/>
          </a:prstGeom>
        </p:spPr>
      </p:pic>
      <p:pic>
        <p:nvPicPr>
          <p:cNvPr id="40" name="Graphic 39" descr="Factory with solid fill">
            <a:extLst>
              <a:ext uri="{FF2B5EF4-FFF2-40B4-BE49-F238E27FC236}">
                <a16:creationId xmlns:a16="http://schemas.microsoft.com/office/drawing/2014/main" id="{1FD237B9-B114-4E4E-8611-0D924FDA61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674646" y="5715403"/>
            <a:ext cx="2002945" cy="2002945"/>
          </a:xfrm>
          <a:prstGeom prst="rect">
            <a:avLst/>
          </a:prstGeom>
        </p:spPr>
      </p:pic>
      <p:sp>
        <p:nvSpPr>
          <p:cNvPr id="43" name="TextBox 42">
            <a:extLst>
              <a:ext uri="{FF2B5EF4-FFF2-40B4-BE49-F238E27FC236}">
                <a16:creationId xmlns:a16="http://schemas.microsoft.com/office/drawing/2014/main" id="{FC6ADA1C-8B91-1C44-BB82-3B8C0831015B}"/>
              </a:ext>
            </a:extLst>
          </p:cNvPr>
          <p:cNvSpPr txBox="1"/>
          <p:nvPr/>
        </p:nvSpPr>
        <p:spPr>
          <a:xfrm>
            <a:off x="7342096" y="5509908"/>
            <a:ext cx="846707" cy="584775"/>
          </a:xfrm>
          <a:prstGeom prst="rect">
            <a:avLst/>
          </a:prstGeom>
          <a:noFill/>
        </p:spPr>
        <p:txBody>
          <a:bodyPr wrap="none" rtlCol="0">
            <a:spAutoFit/>
          </a:bodyPr>
          <a:lstStyle/>
          <a:p>
            <a:r>
              <a:rPr lang="en-US" sz="3200" b="1">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VPN</a:t>
            </a:r>
          </a:p>
        </p:txBody>
      </p:sp>
      <p:sp>
        <p:nvSpPr>
          <p:cNvPr id="44" name="TextBox 43">
            <a:extLst>
              <a:ext uri="{FF2B5EF4-FFF2-40B4-BE49-F238E27FC236}">
                <a16:creationId xmlns:a16="http://schemas.microsoft.com/office/drawing/2014/main" id="{03D7C6B5-E812-AC4B-B07B-39C1CAE71A02}"/>
              </a:ext>
            </a:extLst>
          </p:cNvPr>
          <p:cNvSpPr txBox="1"/>
          <p:nvPr/>
        </p:nvSpPr>
        <p:spPr>
          <a:xfrm>
            <a:off x="8592572" y="5776187"/>
            <a:ext cx="846707" cy="584775"/>
          </a:xfrm>
          <a:prstGeom prst="rect">
            <a:avLst/>
          </a:prstGeom>
          <a:noFill/>
        </p:spPr>
        <p:txBody>
          <a:bodyPr wrap="none" rtlCol="0">
            <a:spAutoFit/>
          </a:bodyPr>
          <a:lstStyle/>
          <a:p>
            <a:r>
              <a:rPr lang="en-US" sz="3200" b="1">
                <a:solidFill>
                  <a:schemeClr val="accent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VPN</a:t>
            </a:r>
          </a:p>
        </p:txBody>
      </p:sp>
    </p:spTree>
    <p:extLst>
      <p:ext uri="{BB962C8B-B14F-4D97-AF65-F5344CB8AC3E}">
        <p14:creationId xmlns:p14="http://schemas.microsoft.com/office/powerpoint/2010/main" val="31281780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BC21-8D85-1B7C-0D08-51D660DD4EB6}"/>
              </a:ext>
            </a:extLst>
          </p:cNvPr>
          <p:cNvSpPr>
            <a:spLocks noGrp="1"/>
          </p:cNvSpPr>
          <p:nvPr>
            <p:ph type="title"/>
          </p:nvPr>
        </p:nvSpPr>
        <p:spPr/>
        <p:txBody>
          <a:bodyPr/>
          <a:lstStyle/>
          <a:p>
            <a:r>
              <a:rPr lang="en-US" dirty="0"/>
              <a:t>Internet VPN WANs</a:t>
            </a:r>
          </a:p>
        </p:txBody>
      </p:sp>
      <p:sp>
        <p:nvSpPr>
          <p:cNvPr id="3" name="Content Placeholder 2">
            <a:extLst>
              <a:ext uri="{FF2B5EF4-FFF2-40B4-BE49-F238E27FC236}">
                <a16:creationId xmlns:a16="http://schemas.microsoft.com/office/drawing/2014/main" id="{67839BF4-38C9-6C38-223A-87C18273DBA3}"/>
              </a:ext>
            </a:extLst>
          </p:cNvPr>
          <p:cNvSpPr>
            <a:spLocks noGrp="1"/>
          </p:cNvSpPr>
          <p:nvPr>
            <p:ph idx="1"/>
          </p:nvPr>
        </p:nvSpPr>
        <p:spPr/>
        <p:txBody>
          <a:bodyPr/>
          <a:lstStyle/>
          <a:p>
            <a:r>
              <a:rPr lang="en-US" dirty="0"/>
              <a:t>Site-to-site VPNs offer a low-cost WAN approach</a:t>
            </a:r>
          </a:p>
          <a:p>
            <a:r>
              <a:rPr lang="en-US" dirty="0"/>
              <a:t>Used to connect branches and service providers (partners)</a:t>
            </a:r>
          </a:p>
          <a:p>
            <a:r>
              <a:rPr lang="en-US" dirty="0"/>
              <a:t>Large networks require lots of manual configuration</a:t>
            </a:r>
          </a:p>
          <a:p>
            <a:pPr lvl="1"/>
            <a:r>
              <a:rPr lang="en-US" dirty="0"/>
              <a:t>Tedious, exacting work</a:t>
            </a:r>
          </a:p>
          <a:p>
            <a:pPr lvl="1"/>
            <a:r>
              <a:rPr lang="en-US" dirty="0"/>
              <a:t>Potential for mistakes</a:t>
            </a:r>
          </a:p>
          <a:p>
            <a:pPr lvl="1"/>
            <a:endParaRPr lang="en-US" dirty="0"/>
          </a:p>
        </p:txBody>
      </p:sp>
      <p:pic>
        <p:nvPicPr>
          <p:cNvPr id="4" name="Graphic 3" descr="Court with solid fill">
            <a:extLst>
              <a:ext uri="{FF2B5EF4-FFF2-40B4-BE49-F238E27FC236}">
                <a16:creationId xmlns:a16="http://schemas.microsoft.com/office/drawing/2014/main" id="{7F8731D1-1B28-0F26-7B54-79B9A8A716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3145" y="6969116"/>
            <a:ext cx="1600206" cy="1600206"/>
          </a:xfrm>
          <a:prstGeom prst="rect">
            <a:avLst/>
          </a:prstGeom>
        </p:spPr>
      </p:pic>
      <p:pic>
        <p:nvPicPr>
          <p:cNvPr id="5" name="Graphic 4" descr="Building with solid fill">
            <a:extLst>
              <a:ext uri="{FF2B5EF4-FFF2-40B4-BE49-F238E27FC236}">
                <a16:creationId xmlns:a16="http://schemas.microsoft.com/office/drawing/2014/main" id="{DDA2F962-05EC-0C88-2D8D-4D8571C98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84821" y="6837673"/>
            <a:ext cx="1863092" cy="1863092"/>
          </a:xfrm>
          <a:prstGeom prst="rect">
            <a:avLst/>
          </a:prstGeom>
        </p:spPr>
      </p:pic>
      <p:cxnSp>
        <p:nvCxnSpPr>
          <p:cNvPr id="6" name="Straight Connector 5">
            <a:extLst>
              <a:ext uri="{FF2B5EF4-FFF2-40B4-BE49-F238E27FC236}">
                <a16:creationId xmlns:a16="http://schemas.microsoft.com/office/drawing/2014/main" id="{51386DB1-531F-3AC2-8B4B-818FA130FC94}"/>
              </a:ext>
            </a:extLst>
          </p:cNvPr>
          <p:cNvCxnSpPr>
            <a:cxnSpLocks/>
          </p:cNvCxnSpPr>
          <p:nvPr/>
        </p:nvCxnSpPr>
        <p:spPr>
          <a:xfrm>
            <a:off x="3608439" y="7875626"/>
            <a:ext cx="91636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76B842-24BD-A310-25D6-5FD37AE70938}"/>
              </a:ext>
            </a:extLst>
          </p:cNvPr>
          <p:cNvSpPr txBox="1"/>
          <p:nvPr/>
        </p:nvSpPr>
        <p:spPr>
          <a:xfrm>
            <a:off x="6322910" y="8093869"/>
            <a:ext cx="2832827"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Site-to-Site VPN</a:t>
            </a:r>
          </a:p>
        </p:txBody>
      </p:sp>
      <p:pic>
        <p:nvPicPr>
          <p:cNvPr id="8" name="Graphic 7" descr="Cloud outline">
            <a:extLst>
              <a:ext uri="{FF2B5EF4-FFF2-40B4-BE49-F238E27FC236}">
                <a16:creationId xmlns:a16="http://schemas.microsoft.com/office/drawing/2014/main" id="{7B98F754-C3C6-7713-2650-52A85B3768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38010" y="3935166"/>
            <a:ext cx="7338060" cy="7338060"/>
          </a:xfrm>
          <a:prstGeom prst="rect">
            <a:avLst/>
          </a:prstGeom>
        </p:spPr>
      </p:pic>
      <p:sp>
        <p:nvSpPr>
          <p:cNvPr id="9" name="TextBox 8">
            <a:extLst>
              <a:ext uri="{FF2B5EF4-FFF2-40B4-BE49-F238E27FC236}">
                <a16:creationId xmlns:a16="http://schemas.microsoft.com/office/drawing/2014/main" id="{DC8EB0C9-C466-0FEE-360C-AB9922D741BB}"/>
              </a:ext>
            </a:extLst>
          </p:cNvPr>
          <p:cNvSpPr txBox="1"/>
          <p:nvPr/>
        </p:nvSpPr>
        <p:spPr>
          <a:xfrm>
            <a:off x="6924061" y="6915031"/>
            <a:ext cx="1388009" cy="523220"/>
          </a:xfrm>
          <a:prstGeom prst="rect">
            <a:avLst/>
          </a:prstGeom>
          <a:noFill/>
        </p:spPr>
        <p:txBody>
          <a:bodyPr wrap="none" rtlCol="0">
            <a:spAutoFit/>
          </a:bodyPr>
          <a:lstStyle/>
          <a:p>
            <a:r>
              <a:rPr lang="en-US" sz="2800" b="1" dirty="0"/>
              <a:t>internet</a:t>
            </a:r>
          </a:p>
        </p:txBody>
      </p:sp>
    </p:spTree>
    <p:extLst>
      <p:ext uri="{BB962C8B-B14F-4D97-AF65-F5344CB8AC3E}">
        <p14:creationId xmlns:p14="http://schemas.microsoft.com/office/powerpoint/2010/main" val="17071800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4D8B7-A436-AE45-4AC8-D92DDE942B61}"/>
              </a:ext>
            </a:extLst>
          </p:cNvPr>
          <p:cNvSpPr>
            <a:spLocks noGrp="1"/>
          </p:cNvSpPr>
          <p:nvPr>
            <p:ph type="title"/>
          </p:nvPr>
        </p:nvSpPr>
        <p:spPr/>
        <p:txBody>
          <a:bodyPr/>
          <a:lstStyle/>
          <a:p>
            <a:r>
              <a:rPr lang="en-US" dirty="0"/>
              <a:t>Software Defined WAN</a:t>
            </a:r>
          </a:p>
        </p:txBody>
      </p:sp>
      <p:sp>
        <p:nvSpPr>
          <p:cNvPr id="3" name="Content Placeholder 2">
            <a:extLst>
              <a:ext uri="{FF2B5EF4-FFF2-40B4-BE49-F238E27FC236}">
                <a16:creationId xmlns:a16="http://schemas.microsoft.com/office/drawing/2014/main" id="{C1A802D4-AE28-E066-32DB-452A65882069}"/>
              </a:ext>
            </a:extLst>
          </p:cNvPr>
          <p:cNvSpPr>
            <a:spLocks noGrp="1"/>
          </p:cNvSpPr>
          <p:nvPr>
            <p:ph idx="1"/>
          </p:nvPr>
        </p:nvSpPr>
        <p:spPr>
          <a:xfrm>
            <a:off x="1257300" y="2193131"/>
            <a:ext cx="15773400" cy="7452314"/>
          </a:xfrm>
        </p:spPr>
        <p:txBody>
          <a:bodyPr>
            <a:normAutofit/>
          </a:bodyPr>
          <a:lstStyle/>
          <a:p>
            <a:r>
              <a:rPr lang="en-US" dirty="0"/>
              <a:t>SD WAN fastest growing WAN technology</a:t>
            </a:r>
          </a:p>
          <a:p>
            <a:r>
              <a:rPr lang="en-US" dirty="0"/>
              <a:t>Developed in response to:</a:t>
            </a:r>
          </a:p>
          <a:p>
            <a:pPr lvl="1"/>
            <a:r>
              <a:rPr lang="en-US" dirty="0"/>
              <a:t>Need for simplified configuration (orchestration)</a:t>
            </a:r>
          </a:p>
          <a:p>
            <a:pPr lvl="1"/>
            <a:r>
              <a:rPr lang="en-US" dirty="0"/>
              <a:t>Cloud application addition/migration</a:t>
            </a:r>
          </a:p>
          <a:p>
            <a:pPr lvl="1"/>
            <a:r>
              <a:rPr lang="en-US" dirty="0"/>
              <a:t>Desire for greater network visibility</a:t>
            </a:r>
          </a:p>
          <a:p>
            <a:pPr lvl="1"/>
            <a:r>
              <a:rPr lang="en-US" dirty="0"/>
              <a:t>Growth in importance of digital assets drives business continuity requirements</a:t>
            </a:r>
          </a:p>
          <a:p>
            <a:r>
              <a:rPr lang="en-US" dirty="0"/>
              <a:t>Offers ability to create hybrid of private and VPN</a:t>
            </a:r>
          </a:p>
          <a:p>
            <a:pPr lvl="1"/>
            <a:r>
              <a:rPr lang="en-US" dirty="0"/>
              <a:t>Most SD WAN implementations use internet VPNs and ditch any remaining MPLS</a:t>
            </a:r>
          </a:p>
          <a:p>
            <a:pPr lvl="1"/>
            <a:r>
              <a:rPr lang="en-US" dirty="0"/>
              <a:t>Use of multiple internet service providers provides for business continuity</a:t>
            </a:r>
          </a:p>
        </p:txBody>
      </p:sp>
    </p:spTree>
    <p:extLst>
      <p:ext uri="{BB962C8B-B14F-4D97-AF65-F5344CB8AC3E}">
        <p14:creationId xmlns:p14="http://schemas.microsoft.com/office/powerpoint/2010/main" val="16997732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47E9B-BB27-174C-98C1-05C9F1795D5C}"/>
              </a:ext>
            </a:extLst>
          </p:cNvPr>
          <p:cNvSpPr>
            <a:spLocks noGrp="1"/>
          </p:cNvSpPr>
          <p:nvPr>
            <p:ph idx="1"/>
          </p:nvPr>
        </p:nvSpPr>
        <p:spPr>
          <a:xfrm>
            <a:off x="8686800" y="2095500"/>
            <a:ext cx="7924800" cy="1066800"/>
          </a:xfrm>
        </p:spPr>
        <p:txBody>
          <a:bodyPr>
            <a:normAutofit fontScale="85000" lnSpcReduction="20000"/>
          </a:bodyPr>
          <a:lstStyle/>
          <a:p>
            <a:r>
              <a:rPr lang="en-US" sz="4800"/>
              <a:t>Centralized software control (overlay) </a:t>
            </a:r>
          </a:p>
        </p:txBody>
      </p:sp>
      <p:sp>
        <p:nvSpPr>
          <p:cNvPr id="3" name="Slide Number Placeholder 2">
            <a:extLst>
              <a:ext uri="{FF2B5EF4-FFF2-40B4-BE49-F238E27FC236}">
                <a16:creationId xmlns:a16="http://schemas.microsoft.com/office/drawing/2014/main" id="{D73F9146-FF0B-7B44-83EC-0A9B251260AA}"/>
              </a:ext>
            </a:extLst>
          </p:cNvPr>
          <p:cNvSpPr>
            <a:spLocks noGrp="1"/>
          </p:cNvSpPr>
          <p:nvPr>
            <p:ph type="sldNum" sz="quarter" idx="12"/>
          </p:nvPr>
        </p:nvSpPr>
        <p:spPr/>
        <p:txBody>
          <a:bodyPr/>
          <a:lstStyle/>
          <a:p>
            <a:fld id="{E12D0507-9F86-7A45-BE8E-43760B9F92AA}" type="slidenum">
              <a:rPr lang="en-US" smtClean="0"/>
              <a:pPr/>
              <a:t>148</a:t>
            </a:fld>
            <a:endParaRPr lang="en-US"/>
          </a:p>
        </p:txBody>
      </p:sp>
      <p:sp>
        <p:nvSpPr>
          <p:cNvPr id="4" name="Title 3">
            <a:extLst>
              <a:ext uri="{FF2B5EF4-FFF2-40B4-BE49-F238E27FC236}">
                <a16:creationId xmlns:a16="http://schemas.microsoft.com/office/drawing/2014/main" id="{50F61A01-D6CA-1B47-BAA7-69ACCC921AA8}"/>
              </a:ext>
            </a:extLst>
          </p:cNvPr>
          <p:cNvSpPr>
            <a:spLocks noGrp="1"/>
          </p:cNvSpPr>
          <p:nvPr>
            <p:ph type="title"/>
          </p:nvPr>
        </p:nvSpPr>
        <p:spPr>
          <a:xfrm>
            <a:off x="914400" y="266700"/>
            <a:ext cx="16516350" cy="1371600"/>
          </a:xfrm>
        </p:spPr>
        <p:txBody>
          <a:bodyPr>
            <a:normAutofit fontScale="90000"/>
          </a:bodyPr>
          <a:lstStyle/>
          <a:p>
            <a:r>
              <a:rPr lang="en-US"/>
              <a:t>Software Defined Wide Area Networking - Concept</a:t>
            </a:r>
          </a:p>
        </p:txBody>
      </p:sp>
      <p:pic>
        <p:nvPicPr>
          <p:cNvPr id="6" name="Picture 5" descr="Screen of a cell phone&#10;&#10;Description automatically generated">
            <a:extLst>
              <a:ext uri="{FF2B5EF4-FFF2-40B4-BE49-F238E27FC236}">
                <a16:creationId xmlns:a16="http://schemas.microsoft.com/office/drawing/2014/main" id="{70D76DD4-3629-D44E-B1C2-9E223C0911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273800" y="1638300"/>
            <a:ext cx="2235200" cy="32512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27781673-48A0-BA44-B6C9-02238F5CA40D}"/>
              </a:ext>
            </a:extLst>
          </p:cNvPr>
          <p:cNvPicPr>
            <a:picLocks noChangeAspect="1"/>
          </p:cNvPicPr>
          <p:nvPr/>
        </p:nvPicPr>
        <p:blipFill>
          <a:blip r:embed="rId3"/>
          <a:stretch>
            <a:fillRect/>
          </a:stretch>
        </p:blipFill>
        <p:spPr>
          <a:xfrm>
            <a:off x="1371600" y="4533900"/>
            <a:ext cx="10972800" cy="5692140"/>
          </a:xfrm>
          <a:prstGeom prst="rect">
            <a:avLst/>
          </a:prstGeom>
        </p:spPr>
      </p:pic>
      <p:sp>
        <p:nvSpPr>
          <p:cNvPr id="10" name="TextBox 9">
            <a:extLst>
              <a:ext uri="{FF2B5EF4-FFF2-40B4-BE49-F238E27FC236}">
                <a16:creationId xmlns:a16="http://schemas.microsoft.com/office/drawing/2014/main" id="{7CD1BD3C-9C62-304A-B1DA-43849B34627E}"/>
              </a:ext>
            </a:extLst>
          </p:cNvPr>
          <p:cNvSpPr txBox="1"/>
          <p:nvPr/>
        </p:nvSpPr>
        <p:spPr>
          <a:xfrm>
            <a:off x="12111207" y="6013729"/>
            <a:ext cx="5692071" cy="1323439"/>
          </a:xfrm>
          <a:prstGeom prst="rect">
            <a:avLst/>
          </a:prstGeom>
          <a:noFill/>
        </p:spPr>
        <p:txBody>
          <a:bodyPr wrap="none" rtlCol="0">
            <a:spAutoFit/>
          </a:bodyPr>
          <a:lstStyle/>
          <a:p>
            <a:r>
              <a:rPr lang="en-US" sz="4000" b="1"/>
              <a:t>Multiple routes/networks</a:t>
            </a:r>
          </a:p>
          <a:p>
            <a:r>
              <a:rPr lang="en-US" sz="4000" b="1"/>
              <a:t>(underlay)</a:t>
            </a:r>
          </a:p>
        </p:txBody>
      </p:sp>
    </p:spTree>
    <p:extLst>
      <p:ext uri="{BB962C8B-B14F-4D97-AF65-F5344CB8AC3E}">
        <p14:creationId xmlns:p14="http://schemas.microsoft.com/office/powerpoint/2010/main" val="16378539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B862-6ADE-CD71-6E1E-57247774D9AB}"/>
              </a:ext>
            </a:extLst>
          </p:cNvPr>
          <p:cNvSpPr>
            <a:spLocks noGrp="1"/>
          </p:cNvSpPr>
          <p:nvPr>
            <p:ph type="title"/>
          </p:nvPr>
        </p:nvSpPr>
        <p:spPr/>
        <p:txBody>
          <a:bodyPr/>
          <a:lstStyle/>
          <a:p>
            <a:r>
              <a:rPr lang="en-US" dirty="0"/>
              <a:t>Firewall companies</a:t>
            </a:r>
          </a:p>
        </p:txBody>
      </p:sp>
      <p:sp>
        <p:nvSpPr>
          <p:cNvPr id="3" name="Content Placeholder 2">
            <a:extLst>
              <a:ext uri="{FF2B5EF4-FFF2-40B4-BE49-F238E27FC236}">
                <a16:creationId xmlns:a16="http://schemas.microsoft.com/office/drawing/2014/main" id="{F17B4210-06F1-82AB-B187-80F0A7DD09DD}"/>
              </a:ext>
            </a:extLst>
          </p:cNvPr>
          <p:cNvSpPr>
            <a:spLocks noGrp="1"/>
          </p:cNvSpPr>
          <p:nvPr>
            <p:ph idx="1"/>
          </p:nvPr>
        </p:nvSpPr>
        <p:spPr>
          <a:xfrm>
            <a:off x="1257300" y="2193131"/>
            <a:ext cx="6717119" cy="6967198"/>
          </a:xfrm>
        </p:spPr>
        <p:txBody>
          <a:bodyPr/>
          <a:lstStyle/>
          <a:p>
            <a:pPr marL="742950" indent="-742950">
              <a:buFont typeface="+mj-lt"/>
              <a:buAutoNum type="arabicPeriod"/>
            </a:pPr>
            <a:r>
              <a:rPr lang="en-US" dirty="0"/>
              <a:t>Cisco Meraki</a:t>
            </a:r>
          </a:p>
          <a:p>
            <a:pPr marL="742950" indent="-742950">
              <a:buFont typeface="+mj-lt"/>
              <a:buAutoNum type="arabicPeriod"/>
            </a:pPr>
            <a:r>
              <a:rPr lang="en-US" dirty="0"/>
              <a:t>Palo Alto</a:t>
            </a:r>
          </a:p>
          <a:p>
            <a:pPr marL="742950" indent="-742950">
              <a:buFont typeface="+mj-lt"/>
              <a:buAutoNum type="arabicPeriod"/>
            </a:pPr>
            <a:r>
              <a:rPr lang="en-US" dirty="0" err="1"/>
              <a:t>Sonicwall</a:t>
            </a:r>
            <a:endParaRPr lang="en-US" dirty="0"/>
          </a:p>
          <a:p>
            <a:pPr marL="742950" indent="-742950">
              <a:buFont typeface="+mj-lt"/>
              <a:buAutoNum type="arabicPeriod"/>
            </a:pPr>
            <a:r>
              <a:rPr lang="en-US" dirty="0"/>
              <a:t>Sophos</a:t>
            </a:r>
          </a:p>
          <a:p>
            <a:pPr marL="742950" indent="-742950">
              <a:buFont typeface="+mj-lt"/>
              <a:buAutoNum type="arabicPeriod"/>
            </a:pPr>
            <a:r>
              <a:rPr lang="en-US" dirty="0"/>
              <a:t>Fortinet</a:t>
            </a:r>
          </a:p>
          <a:p>
            <a:pPr marL="742950" indent="-742950">
              <a:buFont typeface="+mj-lt"/>
              <a:buAutoNum type="arabicPeriod"/>
            </a:pPr>
            <a:r>
              <a:rPr lang="en-US" dirty="0"/>
              <a:t>Checkpoint</a:t>
            </a:r>
          </a:p>
          <a:p>
            <a:pPr marL="0" indent="0">
              <a:buNone/>
            </a:pPr>
            <a:endParaRPr lang="en-US" dirty="0"/>
          </a:p>
          <a:p>
            <a:pPr marL="0" indent="0">
              <a:buNone/>
            </a:pPr>
            <a:r>
              <a:rPr lang="en-US" dirty="0"/>
              <a:t>$400M, 4 branches</a:t>
            </a:r>
          </a:p>
        </p:txBody>
      </p:sp>
      <p:sp>
        <p:nvSpPr>
          <p:cNvPr id="4" name="Content Placeholder 2">
            <a:extLst>
              <a:ext uri="{FF2B5EF4-FFF2-40B4-BE49-F238E27FC236}">
                <a16:creationId xmlns:a16="http://schemas.microsoft.com/office/drawing/2014/main" id="{3F9AE172-FAFA-5495-F7F6-81697DA39F99}"/>
              </a:ext>
            </a:extLst>
          </p:cNvPr>
          <p:cNvSpPr txBox="1">
            <a:spLocks/>
          </p:cNvSpPr>
          <p:nvPr/>
        </p:nvSpPr>
        <p:spPr>
          <a:xfrm>
            <a:off x="8551235" y="2214396"/>
            <a:ext cx="6717119" cy="696719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dirty="0"/>
              <a:t>Find the product you think the bank should 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Save a URL to the solution/product page.</a:t>
            </a:r>
          </a:p>
        </p:txBody>
      </p:sp>
    </p:spTree>
    <p:extLst>
      <p:ext uri="{BB962C8B-B14F-4D97-AF65-F5344CB8AC3E}">
        <p14:creationId xmlns:p14="http://schemas.microsoft.com/office/powerpoint/2010/main" val="390370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39" y="589794"/>
            <a:ext cx="15773400" cy="1988345"/>
          </a:xfrm>
        </p:spPr>
        <p:txBody>
          <a:bodyPr/>
          <a:lstStyle/>
          <a:p>
            <a:r>
              <a:rPr lang="en-US" dirty="0"/>
              <a:t>Remember the Information Security Triad </a:t>
            </a:r>
            <a:br>
              <a:rPr lang="en-US" dirty="0"/>
            </a:br>
            <a:r>
              <a:rPr lang="en-US" dirty="0"/>
              <a:t>from ITEC?</a:t>
            </a:r>
          </a:p>
        </p:txBody>
      </p:sp>
      <p:sp>
        <p:nvSpPr>
          <p:cNvPr id="4" name="Slide Number Placeholder 3"/>
          <p:cNvSpPr>
            <a:spLocks noGrp="1"/>
          </p:cNvSpPr>
          <p:nvPr>
            <p:ph type="sldNum" sz="quarter" idx="10"/>
          </p:nvPr>
        </p:nvSpPr>
        <p:spPr bwMode="auto">
          <a:prstGeom prst="rect">
            <a:avLst/>
          </a:prstGeom>
          <a:noFill/>
          <a:ln w="9525">
            <a:noFill/>
            <a:miter lim="800000"/>
            <a:headEnd/>
            <a:tailEnd/>
          </a:ln>
          <a:effectLst/>
        </p:spPr>
        <p:txBody>
          <a:bodyPr vert="horz" wrap="square" lIns="137160" tIns="68580" rIns="137160" bIns="68580" numCol="1" rtlCol="0" anchor="t" anchorCtr="0" compatLnSpc="1">
            <a:prstTxWarp prst="textNoShape">
              <a:avLst/>
            </a:prstTxWarp>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fld id="{76E8DCF4-EBDD-4FE1-8465-FD383573D554}" type="slidenum">
              <a:rPr lang="en-US" smtClean="0"/>
              <a:pPr/>
              <a:t>15</a:t>
            </a:fld>
            <a:endParaRPr lang="en-US"/>
          </a:p>
        </p:txBody>
      </p:sp>
      <p:grpSp>
        <p:nvGrpSpPr>
          <p:cNvPr id="8" name="Group 7">
            <a:extLst>
              <a:ext uri="{FF2B5EF4-FFF2-40B4-BE49-F238E27FC236}">
                <a16:creationId xmlns:a16="http://schemas.microsoft.com/office/drawing/2014/main" id="{121D1BEB-C2B0-2446-AF3E-57BA25B50602}"/>
              </a:ext>
            </a:extLst>
          </p:cNvPr>
          <p:cNvGrpSpPr/>
          <p:nvPr/>
        </p:nvGrpSpPr>
        <p:grpSpPr>
          <a:xfrm>
            <a:off x="4713402" y="2743851"/>
            <a:ext cx="6701037" cy="5740273"/>
            <a:chOff x="3336325" y="1813177"/>
            <a:chExt cx="5078241" cy="4610761"/>
          </a:xfrm>
        </p:grpSpPr>
        <p:pic>
          <p:nvPicPr>
            <p:cNvPr id="9" name="Picture 2">
              <a:extLst>
                <a:ext uri="{FF2B5EF4-FFF2-40B4-BE49-F238E27FC236}">
                  <a16:creationId xmlns:a16="http://schemas.microsoft.com/office/drawing/2014/main" id="{00285721-CBB3-3E46-86EB-245B0D232063}"/>
                </a:ext>
              </a:extLst>
            </p:cNvPr>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6325" y="1813177"/>
              <a:ext cx="5078241" cy="4610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6ADE5E8-6884-A44A-A51E-842133DE42E7}"/>
                </a:ext>
              </a:extLst>
            </p:cNvPr>
            <p:cNvSpPr txBox="1"/>
            <p:nvPr/>
          </p:nvSpPr>
          <p:spPr>
            <a:xfrm rot="17970630">
              <a:off x="3425219" y="4240469"/>
              <a:ext cx="1864426" cy="463691"/>
            </a:xfrm>
            <a:prstGeom prst="rect">
              <a:avLst/>
            </a:prstGeom>
            <a:noFill/>
          </p:spPr>
          <p:txBody>
            <a:bodyPr wrap="none" lIns="0" tIns="0" rIns="0" bIns="0" rtlCol="0">
              <a:noAutofit/>
            </a:bodyPr>
            <a:lstStyle/>
            <a:p>
              <a:pPr algn="l"/>
              <a:r>
                <a:rPr lang="en-US" sz="2800" b="1">
                  <a:solidFill>
                    <a:schemeClr val="accent1">
                      <a:lumMod val="75000"/>
                    </a:schemeClr>
                  </a:solidFill>
                </a:rPr>
                <a:t>Confidentiality</a:t>
              </a:r>
            </a:p>
          </p:txBody>
        </p:sp>
        <p:sp>
          <p:nvSpPr>
            <p:cNvPr id="11" name="TextBox 10">
              <a:extLst>
                <a:ext uri="{FF2B5EF4-FFF2-40B4-BE49-F238E27FC236}">
                  <a16:creationId xmlns:a16="http://schemas.microsoft.com/office/drawing/2014/main" id="{24597E6A-5198-E74E-B1AE-DE5E70A84854}"/>
                </a:ext>
              </a:extLst>
            </p:cNvPr>
            <p:cNvSpPr txBox="1"/>
            <p:nvPr/>
          </p:nvSpPr>
          <p:spPr>
            <a:xfrm rot="3750580">
              <a:off x="6044440" y="3711074"/>
              <a:ext cx="1864426" cy="574155"/>
            </a:xfrm>
            <a:prstGeom prst="rect">
              <a:avLst/>
            </a:prstGeom>
            <a:noFill/>
          </p:spPr>
          <p:txBody>
            <a:bodyPr wrap="none" lIns="0" tIns="0" rIns="0" bIns="0" rtlCol="0">
              <a:noAutofit/>
            </a:bodyPr>
            <a:lstStyle/>
            <a:p>
              <a:pPr algn="l"/>
              <a:r>
                <a:rPr lang="en-US" sz="2800" b="1">
                  <a:solidFill>
                    <a:schemeClr val="tx2">
                      <a:lumMod val="60000"/>
                      <a:lumOff val="40000"/>
                    </a:schemeClr>
                  </a:solidFill>
                </a:rPr>
                <a:t>Integrity</a:t>
              </a:r>
            </a:p>
          </p:txBody>
        </p:sp>
        <p:sp>
          <p:nvSpPr>
            <p:cNvPr id="12" name="TextBox 11">
              <a:extLst>
                <a:ext uri="{FF2B5EF4-FFF2-40B4-BE49-F238E27FC236}">
                  <a16:creationId xmlns:a16="http://schemas.microsoft.com/office/drawing/2014/main" id="{D213702E-254A-8F4E-8A1A-82A79FFDFA6A}"/>
                </a:ext>
              </a:extLst>
            </p:cNvPr>
            <p:cNvSpPr txBox="1"/>
            <p:nvPr/>
          </p:nvSpPr>
          <p:spPr>
            <a:xfrm>
              <a:off x="5163787" y="5846208"/>
              <a:ext cx="1864426" cy="463691"/>
            </a:xfrm>
            <a:prstGeom prst="rect">
              <a:avLst/>
            </a:prstGeom>
            <a:noFill/>
          </p:spPr>
          <p:txBody>
            <a:bodyPr wrap="none" lIns="0" tIns="0" rIns="0" bIns="0" rtlCol="0">
              <a:noAutofit/>
            </a:bodyPr>
            <a:lstStyle/>
            <a:p>
              <a:pPr algn="l"/>
              <a:r>
                <a:rPr lang="en-US" sz="2800" b="1">
                  <a:solidFill>
                    <a:schemeClr val="bg1"/>
                  </a:solidFill>
                </a:rPr>
                <a:t>Availability</a:t>
              </a:r>
            </a:p>
          </p:txBody>
        </p:sp>
      </p:grpSp>
    </p:spTree>
    <p:custDataLst>
      <p:tags r:id="rId1"/>
    </p:custDataLst>
    <p:extLst>
      <p:ext uri="{BB962C8B-B14F-4D97-AF65-F5344CB8AC3E}">
        <p14:creationId xmlns:p14="http://schemas.microsoft.com/office/powerpoint/2010/main" val="7846170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5" name="Line 3"/>
          <p:cNvSpPr>
            <a:spLocks noChangeShapeType="1"/>
          </p:cNvSpPr>
          <p:nvPr/>
        </p:nvSpPr>
        <p:spPr bwMode="auto">
          <a:xfrm>
            <a:off x="5272091" y="7593807"/>
            <a:ext cx="7484270" cy="0"/>
          </a:xfrm>
          <a:prstGeom prst="line">
            <a:avLst/>
          </a:prstGeom>
          <a:noFill/>
          <a:ln w="38100">
            <a:solidFill>
              <a:schemeClr val="tx1"/>
            </a:solidFill>
            <a:round/>
            <a:headEnd/>
            <a:tailEnd/>
          </a:ln>
          <a:effectLst/>
        </p:spPr>
        <p:txBody>
          <a:bodyPr wrap="none" anchor="ctr"/>
          <a:lstStyle/>
          <a:p>
            <a:endParaRPr lang="en-US" sz="2700"/>
          </a:p>
        </p:txBody>
      </p:sp>
      <p:sp>
        <p:nvSpPr>
          <p:cNvPr id="17" name="Cloud"/>
          <p:cNvSpPr>
            <a:spLocks noChangeAspect="1" noEditPoints="1" noChangeArrowheads="1"/>
          </p:cNvSpPr>
          <p:nvPr/>
        </p:nvSpPr>
        <p:spPr bwMode="auto">
          <a:xfrm>
            <a:off x="3429000" y="6272215"/>
            <a:ext cx="4114800" cy="27574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4">
              <a:lumMod val="40000"/>
              <a:lumOff val="6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137160" tIns="68580" rIns="137160" bIns="68580" numCol="1" anchor="t" anchorCtr="0" compatLnSpc="1">
            <a:prstTxWarp prst="textNoShape">
              <a:avLst/>
            </a:prstTxWarp>
          </a:bodyPr>
          <a:lstStyle/>
          <a:p>
            <a:endParaRPr lang="en-US" sz="2700"/>
          </a:p>
        </p:txBody>
      </p:sp>
      <p:sp>
        <p:nvSpPr>
          <p:cNvPr id="2050" name="Cloud"/>
          <p:cNvSpPr>
            <a:spLocks noChangeAspect="1" noEditPoints="1" noChangeArrowheads="1"/>
          </p:cNvSpPr>
          <p:nvPr/>
        </p:nvSpPr>
        <p:spPr bwMode="auto">
          <a:xfrm>
            <a:off x="10515600" y="6048377"/>
            <a:ext cx="4114800" cy="27574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2">
              <a:lumMod val="60000"/>
              <a:lumOff val="4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137160" tIns="68580" rIns="137160" bIns="68580" numCol="1" anchor="t" anchorCtr="0" compatLnSpc="1">
            <a:prstTxWarp prst="textNoShape">
              <a:avLst/>
            </a:prstTxWarp>
          </a:bodyPr>
          <a:lstStyle/>
          <a:p>
            <a:endParaRPr lang="en-US" sz="2700"/>
          </a:p>
        </p:txBody>
      </p:sp>
      <p:sp>
        <p:nvSpPr>
          <p:cNvPr id="1887238" name="Text Box 6"/>
          <p:cNvSpPr txBox="1">
            <a:spLocks noChangeArrowheads="1"/>
          </p:cNvSpPr>
          <p:nvPr/>
        </p:nvSpPr>
        <p:spPr bwMode="auto">
          <a:xfrm>
            <a:off x="11656220" y="7239003"/>
            <a:ext cx="1850186" cy="738664"/>
          </a:xfrm>
          <a:prstGeom prst="rect">
            <a:avLst/>
          </a:prstGeom>
          <a:noFill/>
          <a:ln w="28575" algn="ctr">
            <a:noFill/>
            <a:miter lim="800000"/>
            <a:headEnd/>
            <a:tailEnd/>
          </a:ln>
          <a:effectLst/>
        </p:spPr>
        <p:txBody>
          <a:bodyPr wrap="none">
            <a:spAutoFit/>
          </a:bodyPr>
          <a:lstStyle/>
          <a:p>
            <a:pPr>
              <a:buClrTx/>
              <a:buSzTx/>
              <a:buFontTx/>
              <a:buNone/>
            </a:pPr>
            <a:r>
              <a:rPr lang="en-US" sz="4200" b="1">
                <a:latin typeface="Helvetica Neue Condensed" panose="02000503000000020004" pitchFamily="2" charset="0"/>
                <a:ea typeface="Helvetica Neue Condensed" panose="02000503000000020004" pitchFamily="2" charset="0"/>
                <a:cs typeface="Helvetica Neue Condensed" panose="02000503000000020004" pitchFamily="2" charset="0"/>
              </a:rPr>
              <a:t>internet</a:t>
            </a:r>
          </a:p>
        </p:txBody>
      </p:sp>
      <p:sp>
        <p:nvSpPr>
          <p:cNvPr id="1887242" name="Text Box 10"/>
          <p:cNvSpPr txBox="1">
            <a:spLocks noChangeArrowheads="1"/>
          </p:cNvSpPr>
          <p:nvPr/>
        </p:nvSpPr>
        <p:spPr bwMode="auto">
          <a:xfrm>
            <a:off x="4324354" y="6967540"/>
            <a:ext cx="2323713" cy="1384995"/>
          </a:xfrm>
          <a:prstGeom prst="rect">
            <a:avLst/>
          </a:prstGeom>
          <a:noFill/>
          <a:ln w="28575" algn="ctr">
            <a:noFill/>
            <a:miter lim="800000"/>
            <a:headEnd/>
            <a:tailEnd/>
          </a:ln>
          <a:effectLst/>
        </p:spPr>
        <p:txBody>
          <a:bodyPr wrap="none">
            <a:spAutoFit/>
          </a:bodyPr>
          <a:lstStyle/>
          <a:p>
            <a:pPr>
              <a:buClrTx/>
              <a:buSzTx/>
              <a:buFontTx/>
              <a:buNone/>
            </a:pPr>
            <a:r>
              <a:rPr lang="en-US" sz="4200" b="1">
                <a:latin typeface="Helvetica Neue Condensed" panose="02000503000000020004" pitchFamily="2" charset="0"/>
                <a:ea typeface="Helvetica Neue Condensed" panose="02000503000000020004" pitchFamily="2" charset="0"/>
                <a:cs typeface="Helvetica Neue Condensed" panose="02000503000000020004" pitchFamily="2" charset="0"/>
              </a:rPr>
              <a:t>Protected</a:t>
            </a:r>
            <a:br>
              <a:rPr lang="en-US" sz="42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latin typeface="Helvetica Neue Condensed" panose="02000503000000020004" pitchFamily="2" charset="0"/>
                <a:ea typeface="Helvetica Neue Condensed" panose="02000503000000020004" pitchFamily="2" charset="0"/>
                <a:cs typeface="Helvetica Neue Condensed" panose="02000503000000020004" pitchFamily="2" charset="0"/>
              </a:rPr>
              <a:t>Network</a:t>
            </a:r>
          </a:p>
        </p:txBody>
      </p:sp>
      <p:sp>
        <p:nvSpPr>
          <p:cNvPr id="1887243" name="AutoShape 11"/>
          <p:cNvSpPr>
            <a:spLocks noChangeArrowheads="1"/>
          </p:cNvSpPr>
          <p:nvPr/>
        </p:nvSpPr>
        <p:spPr bwMode="auto">
          <a:xfrm flipH="1">
            <a:off x="11782427" y="6512720"/>
            <a:ext cx="1607345" cy="5595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lgn="ctr">
            <a:solidFill>
              <a:schemeClr val="tx1"/>
            </a:solidFill>
            <a:miter lim="800000"/>
            <a:headEnd/>
            <a:tailEnd/>
          </a:ln>
          <a:effectLst/>
        </p:spPr>
        <p:txBody>
          <a:bodyPr wrap="none" anchor="ctr"/>
          <a:lstStyle/>
          <a:p>
            <a:endParaRPr lang="en-US" sz="2700"/>
          </a:p>
        </p:txBody>
      </p:sp>
      <p:sp>
        <p:nvSpPr>
          <p:cNvPr id="1887244" name="AutoShape 12"/>
          <p:cNvSpPr>
            <a:spLocks noChangeArrowheads="1"/>
          </p:cNvSpPr>
          <p:nvPr/>
        </p:nvSpPr>
        <p:spPr bwMode="auto">
          <a:xfrm flipH="1">
            <a:off x="11769327" y="6528674"/>
            <a:ext cx="1607345" cy="5595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28575" algn="ctr">
            <a:solidFill>
              <a:schemeClr val="tx1"/>
            </a:solidFill>
            <a:miter lim="800000"/>
            <a:headEnd/>
            <a:tailEnd/>
          </a:ln>
          <a:effectLst/>
        </p:spPr>
        <p:txBody>
          <a:bodyPr wrap="none" anchor="ctr"/>
          <a:lstStyle/>
          <a:p>
            <a:endParaRPr lang="en-US" sz="2700"/>
          </a:p>
        </p:txBody>
      </p:sp>
      <p:sp>
        <p:nvSpPr>
          <p:cNvPr id="1887250" name="Rectangle 18"/>
          <p:cNvSpPr>
            <a:spLocks noGrp="1" noChangeArrowheads="1"/>
          </p:cNvSpPr>
          <p:nvPr>
            <p:ph type="title"/>
          </p:nvPr>
        </p:nvSpPr>
        <p:spPr/>
        <p:txBody>
          <a:bodyPr/>
          <a:lstStyle/>
          <a:p>
            <a:r>
              <a:rPr lang="en-US"/>
              <a:t>Firewall Definition</a:t>
            </a:r>
          </a:p>
        </p:txBody>
      </p:sp>
      <p:sp>
        <p:nvSpPr>
          <p:cNvPr id="2" name="Slide Number Placeholder 1"/>
          <p:cNvSpPr>
            <a:spLocks noGrp="1"/>
          </p:cNvSpPr>
          <p:nvPr>
            <p:ph type="sldNum" sz="quarter" idx="12"/>
          </p:nvPr>
        </p:nvSpPr>
        <p:spPr/>
        <p:txBody>
          <a:bodyPr/>
          <a:lstStyle/>
          <a:p>
            <a:fld id="{52B67DA5-9DD9-4BCA-8370-9CA784C1DE92}" type="slidenum">
              <a:rPr lang="en-US" smtClean="0"/>
              <a:pPr/>
              <a:t>150</a:t>
            </a:fld>
            <a:endParaRPr lang="en-US"/>
          </a:p>
        </p:txBody>
      </p:sp>
      <p:sp>
        <p:nvSpPr>
          <p:cNvPr id="1887246" name="Text Box 14"/>
          <p:cNvSpPr txBox="1">
            <a:spLocks noChangeArrowheads="1"/>
          </p:cNvSpPr>
          <p:nvPr/>
        </p:nvSpPr>
        <p:spPr bwMode="auto">
          <a:xfrm>
            <a:off x="3700465" y="2020198"/>
            <a:ext cx="10086223" cy="3970318"/>
          </a:xfrm>
          <a:prstGeom prst="rect">
            <a:avLst/>
          </a:prstGeom>
          <a:noFill/>
          <a:ln w="28575" algn="ctr">
            <a:noFill/>
            <a:miter lim="800000"/>
            <a:headEnd/>
            <a:tailEnd/>
          </a:ln>
          <a:effectLst/>
        </p:spPr>
        <p:txBody>
          <a:bodyPr wrap="none">
            <a:spAutoFit/>
          </a:bodyPr>
          <a:lstStyle/>
          <a:p>
            <a:pPr algn="ctr">
              <a:buClrTx/>
              <a:buSzTx/>
              <a:buFontTx/>
              <a:buNone/>
            </a:pP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 device that connects a trusted network</a:t>
            </a:r>
            <a:b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or device to an </a:t>
            </a:r>
            <a:r>
              <a:rPr lang="en-US" sz="4200" b="1" err="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untrusted</a:t>
            </a: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network.</a:t>
            </a:r>
            <a:b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 firewall protects the trusted network or</a:t>
            </a:r>
            <a:b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device while providing restricted connectivity</a:t>
            </a:r>
            <a:b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 and from the </a:t>
            </a:r>
            <a:r>
              <a:rPr lang="en-US" sz="4200" b="1" err="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untrusted</a:t>
            </a: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network,</a:t>
            </a:r>
            <a:b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200" b="1">
                <a:solidFill>
                  <a:srgbClr val="33333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according to a security policy</a:t>
            </a:r>
          </a:p>
        </p:txBody>
      </p:sp>
      <p:sp>
        <p:nvSpPr>
          <p:cNvPr id="1887247" name="AutoShape 15"/>
          <p:cNvSpPr>
            <a:spLocks noChangeArrowheads="1"/>
          </p:cNvSpPr>
          <p:nvPr/>
        </p:nvSpPr>
        <p:spPr bwMode="auto">
          <a:xfrm>
            <a:off x="4907757" y="6527007"/>
            <a:ext cx="1607343" cy="5595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lgn="ctr">
            <a:solidFill>
              <a:schemeClr val="tx1"/>
            </a:solidFill>
            <a:miter lim="800000"/>
            <a:headEnd/>
            <a:tailEnd/>
          </a:ln>
          <a:effectLst/>
        </p:spPr>
        <p:txBody>
          <a:bodyPr wrap="none" anchor="ctr"/>
          <a:lstStyle/>
          <a:p>
            <a:endParaRPr lang="en-US" sz="2700"/>
          </a:p>
        </p:txBody>
      </p:sp>
      <p:sp>
        <p:nvSpPr>
          <p:cNvPr id="1887248" name="AutoShape 16"/>
          <p:cNvSpPr>
            <a:spLocks noChangeArrowheads="1"/>
          </p:cNvSpPr>
          <p:nvPr/>
        </p:nvSpPr>
        <p:spPr bwMode="auto">
          <a:xfrm>
            <a:off x="4900709" y="6543443"/>
            <a:ext cx="1607343" cy="5595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28575" algn="ctr">
            <a:solidFill>
              <a:schemeClr val="tx1"/>
            </a:solidFill>
            <a:miter lim="800000"/>
            <a:headEnd/>
            <a:tailEnd/>
          </a:ln>
          <a:effectLst/>
        </p:spPr>
        <p:txBody>
          <a:bodyPr wrap="none" anchor="ctr"/>
          <a:lstStyle/>
          <a:p>
            <a:endParaRPr lang="en-US" sz="2700"/>
          </a:p>
        </p:txBody>
      </p:sp>
      <p:pic>
        <p:nvPicPr>
          <p:cNvPr id="15" name="Graphic 14" descr="Full Brick Wall with solid fill">
            <a:extLst>
              <a:ext uri="{FF2B5EF4-FFF2-40B4-BE49-F238E27FC236}">
                <a16:creationId xmlns:a16="http://schemas.microsoft.com/office/drawing/2014/main" id="{1562A4A3-2630-3640-AFBB-9423AB4CD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7867" y="5396969"/>
            <a:ext cx="3294403" cy="4526136"/>
          </a:xfrm>
          <a:prstGeom prst="rect">
            <a:avLst/>
          </a:prstGeom>
        </p:spPr>
      </p:pic>
    </p:spTree>
    <p:custDataLst>
      <p:tags r:id="rId1"/>
    </p:custDataLst>
    <p:extLst>
      <p:ext uri="{BB962C8B-B14F-4D97-AF65-F5344CB8AC3E}">
        <p14:creationId xmlns:p14="http://schemas.microsoft.com/office/powerpoint/2010/main" val="1250735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7247"/>
                                        </p:tgtEl>
                                        <p:attrNameLst>
                                          <p:attrName>style.visibility</p:attrName>
                                        </p:attrNameLst>
                                      </p:cBhvr>
                                      <p:to>
                                        <p:strVal val="visible"/>
                                      </p:to>
                                    </p:set>
                                    <p:animEffect transition="in" filter="fade">
                                      <p:cBhvr>
                                        <p:cTn id="7" dur="2000"/>
                                        <p:tgtEl>
                                          <p:spTgt spid="1887247"/>
                                        </p:tgtEl>
                                      </p:cBhvr>
                                    </p:animEffect>
                                  </p:childTnLst>
                                </p:cTn>
                              </p:par>
                            </p:childTnLst>
                          </p:cTn>
                        </p:par>
                        <p:par>
                          <p:cTn id="8" fill="hold">
                            <p:stCondLst>
                              <p:cond delay="2000"/>
                            </p:stCondLst>
                            <p:childTnLst>
                              <p:par>
                                <p:cTn id="9" presetID="63" presetClass="path" presetSubtype="0" accel="50000" decel="50000" fill="hold" grpId="1" nodeType="afterEffect">
                                  <p:stCondLst>
                                    <p:cond delay="0"/>
                                  </p:stCondLst>
                                  <p:childTnLst>
                                    <p:animMotion origin="layout" path="M 3.33333E-6 -1.11111E-6 L 0.18663 -1.11111E-6 " pathEditMode="relative" rAng="0" ptsTypes="AA">
                                      <p:cBhvr>
                                        <p:cTn id="10" dur="2000" fill="hold"/>
                                        <p:tgtEl>
                                          <p:spTgt spid="1887247"/>
                                        </p:tgtEl>
                                        <p:attrNameLst>
                                          <p:attrName>ppt_x</p:attrName>
                                          <p:attrName>ppt_y</p:attrName>
                                        </p:attrNameLst>
                                      </p:cBhvr>
                                      <p:rCtr x="93" y="0"/>
                                    </p:animMotion>
                                  </p:childTnLst>
                                </p:cTn>
                              </p:par>
                            </p:childTnLst>
                          </p:cTn>
                        </p:par>
                        <p:par>
                          <p:cTn id="11" fill="hold">
                            <p:stCondLst>
                              <p:cond delay="4000"/>
                            </p:stCondLst>
                            <p:childTnLst>
                              <p:par>
                                <p:cTn id="12" presetID="35" presetClass="exit" presetSubtype="0" fill="hold" grpId="2" nodeType="afterEffect">
                                  <p:stCondLst>
                                    <p:cond delay="0"/>
                                  </p:stCondLst>
                                  <p:childTnLst>
                                    <p:animEffect transition="out" filter="fade">
                                      <p:cBhvr>
                                        <p:cTn id="13" dur="2000"/>
                                        <p:tgtEl>
                                          <p:spTgt spid="1887247"/>
                                        </p:tgtEl>
                                      </p:cBhvr>
                                    </p:animEffect>
                                    <p:anim calcmode="lin" valueType="num">
                                      <p:cBhvr>
                                        <p:cTn id="14" dur="2000"/>
                                        <p:tgtEl>
                                          <p:spTgt spid="1887247"/>
                                        </p:tgtEl>
                                        <p:attrNameLst>
                                          <p:attrName>style.rotation</p:attrName>
                                        </p:attrNameLst>
                                      </p:cBhvr>
                                      <p:tavLst>
                                        <p:tav tm="0">
                                          <p:val>
                                            <p:fltVal val="0"/>
                                          </p:val>
                                        </p:tav>
                                        <p:tav tm="100000">
                                          <p:val>
                                            <p:fltVal val="720"/>
                                          </p:val>
                                        </p:tav>
                                      </p:tavLst>
                                    </p:anim>
                                    <p:anim calcmode="lin" valueType="num">
                                      <p:cBhvr>
                                        <p:cTn id="15" dur="2000"/>
                                        <p:tgtEl>
                                          <p:spTgt spid="1887247"/>
                                        </p:tgtEl>
                                        <p:attrNameLst>
                                          <p:attrName>ppt_h</p:attrName>
                                        </p:attrNameLst>
                                      </p:cBhvr>
                                      <p:tavLst>
                                        <p:tav tm="0">
                                          <p:val>
                                            <p:strVal val="ppt_h"/>
                                          </p:val>
                                        </p:tav>
                                        <p:tav tm="100000">
                                          <p:val>
                                            <p:fltVal val="0"/>
                                          </p:val>
                                        </p:tav>
                                      </p:tavLst>
                                    </p:anim>
                                    <p:anim calcmode="lin" valueType="num">
                                      <p:cBhvr>
                                        <p:cTn id="16" dur="2000"/>
                                        <p:tgtEl>
                                          <p:spTgt spid="1887247"/>
                                        </p:tgtEl>
                                        <p:attrNameLst>
                                          <p:attrName>ppt_w</p:attrName>
                                        </p:attrNameLst>
                                      </p:cBhvr>
                                      <p:tavLst>
                                        <p:tav tm="0">
                                          <p:val>
                                            <p:strVal val="ppt_w"/>
                                          </p:val>
                                        </p:tav>
                                        <p:tav tm="100000">
                                          <p:val>
                                            <p:fltVal val="0"/>
                                          </p:val>
                                        </p:tav>
                                      </p:tavLst>
                                    </p:anim>
                                    <p:set>
                                      <p:cBhvr>
                                        <p:cTn id="17" dur="1" fill="hold">
                                          <p:stCondLst>
                                            <p:cond delay="1999"/>
                                          </p:stCondLst>
                                        </p:cTn>
                                        <p:tgtEl>
                                          <p:spTgt spid="1887247"/>
                                        </p:tgtEl>
                                        <p:attrNameLst>
                                          <p:attrName>style.visibility</p:attrName>
                                        </p:attrNameLst>
                                      </p:cBhvr>
                                      <p:to>
                                        <p:strVal val="hidden"/>
                                      </p:to>
                                    </p:se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887248"/>
                                        </p:tgtEl>
                                        <p:attrNameLst>
                                          <p:attrName>style.visibility</p:attrName>
                                        </p:attrNameLst>
                                      </p:cBhvr>
                                      <p:to>
                                        <p:strVal val="visible"/>
                                      </p:to>
                                    </p:set>
                                    <p:animEffect transition="in" filter="fade">
                                      <p:cBhvr>
                                        <p:cTn id="21" dur="2000"/>
                                        <p:tgtEl>
                                          <p:spTgt spid="1887248"/>
                                        </p:tgtEl>
                                      </p:cBhvr>
                                    </p:animEffect>
                                  </p:childTnLst>
                                </p:cTn>
                              </p:par>
                            </p:childTnLst>
                          </p:cTn>
                        </p:par>
                        <p:par>
                          <p:cTn id="22" fill="hold">
                            <p:stCondLst>
                              <p:cond delay="8000"/>
                            </p:stCondLst>
                            <p:childTnLst>
                              <p:par>
                                <p:cTn id="23" presetID="63" presetClass="path" presetSubtype="0" accel="50000" decel="50000" fill="hold" grpId="1" nodeType="afterEffect">
                                  <p:stCondLst>
                                    <p:cond delay="0"/>
                                  </p:stCondLst>
                                  <p:childTnLst>
                                    <p:animMotion origin="layout" path="M -2.36111E-6 -1.60494E-6 L 0.5033 -1.60494E-6 " pathEditMode="relative" rAng="0" ptsTypes="AA">
                                      <p:cBhvr>
                                        <p:cTn id="24" dur="2000" fill="hold"/>
                                        <p:tgtEl>
                                          <p:spTgt spid="1887248"/>
                                        </p:tgtEl>
                                        <p:attrNameLst>
                                          <p:attrName>ppt_x</p:attrName>
                                          <p:attrName>ppt_y</p:attrName>
                                        </p:attrNameLst>
                                      </p:cBhvr>
                                      <p:rCtr x="25165" y="0"/>
                                    </p:animMotion>
                                  </p:childTnLst>
                                </p:cTn>
                              </p:par>
                            </p:childTnLst>
                          </p:cTn>
                        </p:par>
                        <p:par>
                          <p:cTn id="25" fill="hold">
                            <p:stCondLst>
                              <p:cond delay="10000"/>
                            </p:stCondLst>
                            <p:childTnLst>
                              <p:par>
                                <p:cTn id="26" presetID="10" presetClass="exit" presetSubtype="0" fill="hold" grpId="2" nodeType="afterEffect">
                                  <p:stCondLst>
                                    <p:cond delay="0"/>
                                  </p:stCondLst>
                                  <p:childTnLst>
                                    <p:animEffect transition="out" filter="fade">
                                      <p:cBhvr>
                                        <p:cTn id="27" dur="2000"/>
                                        <p:tgtEl>
                                          <p:spTgt spid="1887248"/>
                                        </p:tgtEl>
                                      </p:cBhvr>
                                    </p:animEffect>
                                    <p:set>
                                      <p:cBhvr>
                                        <p:cTn id="28" dur="1" fill="hold">
                                          <p:stCondLst>
                                            <p:cond delay="1999"/>
                                          </p:stCondLst>
                                        </p:cTn>
                                        <p:tgtEl>
                                          <p:spTgt spid="1887248"/>
                                        </p:tgtEl>
                                        <p:attrNameLst>
                                          <p:attrName>style.visibility</p:attrName>
                                        </p:attrNameLst>
                                      </p:cBhvr>
                                      <p:to>
                                        <p:strVal val="hidden"/>
                                      </p:to>
                                    </p:set>
                                  </p:childTnLst>
                                </p:cTn>
                              </p:par>
                            </p:childTnLst>
                          </p:cTn>
                        </p:par>
                        <p:par>
                          <p:cTn id="29" fill="hold">
                            <p:stCondLst>
                              <p:cond delay="12000"/>
                            </p:stCondLst>
                            <p:childTnLst>
                              <p:par>
                                <p:cTn id="30" presetID="10" presetClass="entr" presetSubtype="0" fill="hold" grpId="0" nodeType="afterEffect">
                                  <p:stCondLst>
                                    <p:cond delay="0"/>
                                  </p:stCondLst>
                                  <p:childTnLst>
                                    <p:set>
                                      <p:cBhvr>
                                        <p:cTn id="31" dur="1" fill="hold">
                                          <p:stCondLst>
                                            <p:cond delay="0"/>
                                          </p:stCondLst>
                                        </p:cTn>
                                        <p:tgtEl>
                                          <p:spTgt spid="1887243"/>
                                        </p:tgtEl>
                                        <p:attrNameLst>
                                          <p:attrName>style.visibility</p:attrName>
                                        </p:attrNameLst>
                                      </p:cBhvr>
                                      <p:to>
                                        <p:strVal val="visible"/>
                                      </p:to>
                                    </p:set>
                                    <p:animEffect transition="in" filter="fade">
                                      <p:cBhvr>
                                        <p:cTn id="32" dur="2000"/>
                                        <p:tgtEl>
                                          <p:spTgt spid="1887243"/>
                                        </p:tgtEl>
                                      </p:cBhvr>
                                    </p:animEffect>
                                  </p:childTnLst>
                                </p:cTn>
                              </p:par>
                            </p:childTnLst>
                          </p:cTn>
                        </p:par>
                        <p:par>
                          <p:cTn id="33" fill="hold">
                            <p:stCondLst>
                              <p:cond delay="14000"/>
                            </p:stCondLst>
                            <p:childTnLst>
                              <p:par>
                                <p:cTn id="34" presetID="35" presetClass="path" presetSubtype="0" accel="50000" decel="50000" fill="hold" grpId="1" nodeType="afterEffect">
                                  <p:stCondLst>
                                    <p:cond delay="0"/>
                                  </p:stCondLst>
                                  <p:childTnLst>
                                    <p:animMotion origin="layout" path="M -3.33333E-6 1.48148E-6 L -0.20451 1.48148E-6 " pathEditMode="relative" rAng="0" ptsTypes="AA">
                                      <p:cBhvr>
                                        <p:cTn id="35" dur="2000" fill="hold"/>
                                        <p:tgtEl>
                                          <p:spTgt spid="1887243"/>
                                        </p:tgtEl>
                                        <p:attrNameLst>
                                          <p:attrName>ppt_x</p:attrName>
                                          <p:attrName>ppt_y</p:attrName>
                                        </p:attrNameLst>
                                      </p:cBhvr>
                                      <p:rCtr x="-102" y="0"/>
                                    </p:animMotion>
                                  </p:childTnLst>
                                </p:cTn>
                              </p:par>
                            </p:childTnLst>
                          </p:cTn>
                        </p:par>
                        <p:par>
                          <p:cTn id="36" fill="hold">
                            <p:stCondLst>
                              <p:cond delay="16000"/>
                            </p:stCondLst>
                            <p:childTnLst>
                              <p:par>
                                <p:cTn id="37" presetID="35" presetClass="exit" presetSubtype="0" fill="hold" grpId="2" nodeType="afterEffect">
                                  <p:stCondLst>
                                    <p:cond delay="0"/>
                                  </p:stCondLst>
                                  <p:childTnLst>
                                    <p:animEffect transition="out" filter="fade">
                                      <p:cBhvr>
                                        <p:cTn id="38" dur="2000"/>
                                        <p:tgtEl>
                                          <p:spTgt spid="1887243"/>
                                        </p:tgtEl>
                                      </p:cBhvr>
                                    </p:animEffect>
                                    <p:anim calcmode="lin" valueType="num">
                                      <p:cBhvr>
                                        <p:cTn id="39" dur="2000"/>
                                        <p:tgtEl>
                                          <p:spTgt spid="1887243"/>
                                        </p:tgtEl>
                                        <p:attrNameLst>
                                          <p:attrName>style.rotation</p:attrName>
                                        </p:attrNameLst>
                                      </p:cBhvr>
                                      <p:tavLst>
                                        <p:tav tm="0">
                                          <p:val>
                                            <p:fltVal val="0"/>
                                          </p:val>
                                        </p:tav>
                                        <p:tav tm="100000">
                                          <p:val>
                                            <p:fltVal val="720"/>
                                          </p:val>
                                        </p:tav>
                                      </p:tavLst>
                                    </p:anim>
                                    <p:anim calcmode="lin" valueType="num">
                                      <p:cBhvr>
                                        <p:cTn id="40" dur="2000"/>
                                        <p:tgtEl>
                                          <p:spTgt spid="1887243"/>
                                        </p:tgtEl>
                                        <p:attrNameLst>
                                          <p:attrName>ppt_h</p:attrName>
                                        </p:attrNameLst>
                                      </p:cBhvr>
                                      <p:tavLst>
                                        <p:tav tm="0">
                                          <p:val>
                                            <p:strVal val="ppt_h"/>
                                          </p:val>
                                        </p:tav>
                                        <p:tav tm="100000">
                                          <p:val>
                                            <p:fltVal val="0"/>
                                          </p:val>
                                        </p:tav>
                                      </p:tavLst>
                                    </p:anim>
                                    <p:anim calcmode="lin" valueType="num">
                                      <p:cBhvr>
                                        <p:cTn id="41" dur="2000"/>
                                        <p:tgtEl>
                                          <p:spTgt spid="1887243"/>
                                        </p:tgtEl>
                                        <p:attrNameLst>
                                          <p:attrName>ppt_w</p:attrName>
                                        </p:attrNameLst>
                                      </p:cBhvr>
                                      <p:tavLst>
                                        <p:tav tm="0">
                                          <p:val>
                                            <p:strVal val="ppt_w"/>
                                          </p:val>
                                        </p:tav>
                                        <p:tav tm="100000">
                                          <p:val>
                                            <p:fltVal val="0"/>
                                          </p:val>
                                        </p:tav>
                                      </p:tavLst>
                                    </p:anim>
                                    <p:set>
                                      <p:cBhvr>
                                        <p:cTn id="42" dur="1" fill="hold">
                                          <p:stCondLst>
                                            <p:cond delay="1999"/>
                                          </p:stCondLst>
                                        </p:cTn>
                                        <p:tgtEl>
                                          <p:spTgt spid="1887243"/>
                                        </p:tgtEl>
                                        <p:attrNameLst>
                                          <p:attrName>style.visibility</p:attrName>
                                        </p:attrNameLst>
                                      </p:cBhvr>
                                      <p:to>
                                        <p:strVal val="hidden"/>
                                      </p:to>
                                    </p:set>
                                  </p:childTnLst>
                                </p:cTn>
                              </p:par>
                            </p:childTnLst>
                          </p:cTn>
                        </p:par>
                        <p:par>
                          <p:cTn id="43" fill="hold">
                            <p:stCondLst>
                              <p:cond delay="18000"/>
                            </p:stCondLst>
                            <p:childTnLst>
                              <p:par>
                                <p:cTn id="44" presetID="10" presetClass="entr" presetSubtype="0" fill="hold" grpId="0" nodeType="afterEffect">
                                  <p:stCondLst>
                                    <p:cond delay="0"/>
                                  </p:stCondLst>
                                  <p:childTnLst>
                                    <p:set>
                                      <p:cBhvr>
                                        <p:cTn id="45" dur="1" fill="hold">
                                          <p:stCondLst>
                                            <p:cond delay="0"/>
                                          </p:stCondLst>
                                        </p:cTn>
                                        <p:tgtEl>
                                          <p:spTgt spid="1887244"/>
                                        </p:tgtEl>
                                        <p:attrNameLst>
                                          <p:attrName>style.visibility</p:attrName>
                                        </p:attrNameLst>
                                      </p:cBhvr>
                                      <p:to>
                                        <p:strVal val="visible"/>
                                      </p:to>
                                    </p:set>
                                    <p:animEffect transition="in" filter="fade">
                                      <p:cBhvr>
                                        <p:cTn id="46" dur="2000"/>
                                        <p:tgtEl>
                                          <p:spTgt spid="1887244"/>
                                        </p:tgtEl>
                                      </p:cBhvr>
                                    </p:animEffect>
                                  </p:childTnLst>
                                </p:cTn>
                              </p:par>
                            </p:childTnLst>
                          </p:cTn>
                        </p:par>
                        <p:par>
                          <p:cTn id="47" fill="hold">
                            <p:stCondLst>
                              <p:cond delay="20000"/>
                            </p:stCondLst>
                            <p:childTnLst>
                              <p:par>
                                <p:cTn id="48" presetID="35" presetClass="path" presetSubtype="0" accel="50000" decel="50000" fill="hold" grpId="1" nodeType="afterEffect">
                                  <p:stCondLst>
                                    <p:cond delay="0"/>
                                  </p:stCondLst>
                                  <p:childTnLst>
                                    <p:animMotion origin="layout" path="M 1.11022E-16 -2.71605E-6 L -0.5033 0.00155 " pathEditMode="relative" rAng="0" ptsTypes="AA">
                                      <p:cBhvr>
                                        <p:cTn id="49" dur="2000" fill="hold"/>
                                        <p:tgtEl>
                                          <p:spTgt spid="1887244"/>
                                        </p:tgtEl>
                                        <p:attrNameLst>
                                          <p:attrName>ppt_x</p:attrName>
                                          <p:attrName>ppt_y</p:attrName>
                                        </p:attrNameLst>
                                      </p:cBhvr>
                                      <p:rCtr x="-25165" y="77"/>
                                    </p:animMotion>
                                  </p:childTnLst>
                                </p:cTn>
                              </p:par>
                            </p:childTnLst>
                          </p:cTn>
                        </p:par>
                        <p:par>
                          <p:cTn id="50" fill="hold">
                            <p:stCondLst>
                              <p:cond delay="22000"/>
                            </p:stCondLst>
                            <p:childTnLst>
                              <p:par>
                                <p:cTn id="51" presetID="10" presetClass="exit" presetSubtype="0" fill="hold" grpId="2" nodeType="afterEffect">
                                  <p:stCondLst>
                                    <p:cond delay="0"/>
                                  </p:stCondLst>
                                  <p:childTnLst>
                                    <p:animEffect transition="out" filter="fade">
                                      <p:cBhvr>
                                        <p:cTn id="52" dur="2000"/>
                                        <p:tgtEl>
                                          <p:spTgt spid="1887244"/>
                                        </p:tgtEl>
                                      </p:cBhvr>
                                    </p:animEffect>
                                    <p:set>
                                      <p:cBhvr>
                                        <p:cTn id="53" dur="1" fill="hold">
                                          <p:stCondLst>
                                            <p:cond delay="1999"/>
                                          </p:stCondLst>
                                        </p:cTn>
                                        <p:tgtEl>
                                          <p:spTgt spid="1887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7243" grpId="0" animBg="1"/>
      <p:bldP spid="1887243" grpId="1" animBg="1"/>
      <p:bldP spid="1887243" grpId="2" animBg="1"/>
      <p:bldP spid="1887244" grpId="0" animBg="1"/>
      <p:bldP spid="1887244" grpId="1" animBg="1"/>
      <p:bldP spid="1887244" grpId="2" animBg="1"/>
      <p:bldP spid="1887247" grpId="0" animBg="1"/>
      <p:bldP spid="1887247" grpId="1" animBg="1"/>
      <p:bldP spid="1887247" grpId="2" animBg="1"/>
      <p:bldP spid="1887248" grpId="0" animBg="1"/>
      <p:bldP spid="1887248" grpId="1" animBg="1"/>
      <p:bldP spid="1887248" grpId="2"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p:txBody>
          <a:bodyPr/>
          <a:lstStyle/>
          <a:p>
            <a:r>
              <a:rPr lang="en-US"/>
              <a:t>Firewall Options</a:t>
            </a:r>
          </a:p>
        </p:txBody>
      </p:sp>
      <p:sp>
        <p:nvSpPr>
          <p:cNvPr id="2" name="Slide Number Placeholder 1"/>
          <p:cNvSpPr>
            <a:spLocks noGrp="1"/>
          </p:cNvSpPr>
          <p:nvPr>
            <p:ph type="sldNum" sz="quarter" idx="12"/>
          </p:nvPr>
        </p:nvSpPr>
        <p:spPr/>
        <p:txBody>
          <a:bodyPr/>
          <a:lstStyle/>
          <a:p>
            <a:fld id="{52B67DA5-9DD9-4BCA-8370-9CA784C1DE92}" type="slidenum">
              <a:rPr lang="en-US" smtClean="0"/>
              <a:pPr/>
              <a:t>151</a:t>
            </a:fld>
            <a:endParaRPr lang="en-US"/>
          </a:p>
        </p:txBody>
      </p:sp>
      <p:sp>
        <p:nvSpPr>
          <p:cNvPr id="1889283" name="AutoShape 3"/>
          <p:cNvSpPr>
            <a:spLocks noChangeArrowheads="1"/>
          </p:cNvSpPr>
          <p:nvPr/>
        </p:nvSpPr>
        <p:spPr bwMode="auto">
          <a:xfrm rot="-2410132">
            <a:off x="1847850" y="3499903"/>
            <a:ext cx="8212932" cy="1908453"/>
          </a:xfrm>
          <a:prstGeom prst="rightArrow">
            <a:avLst>
              <a:gd name="adj1" fmla="val 62556"/>
              <a:gd name="adj2" fmla="val 78151"/>
            </a:avLst>
          </a:prstGeom>
          <a:solidFill>
            <a:schemeClr val="accent1">
              <a:lumMod val="40000"/>
              <a:lumOff val="60000"/>
            </a:schemeClr>
          </a:solidFill>
          <a:ln w="57150" algn="ctr">
            <a:solidFill>
              <a:srgbClr val="336699"/>
            </a:solidFill>
            <a:miter lim="800000"/>
            <a:headEnd/>
            <a:tailEnd/>
          </a:ln>
          <a:effectLst/>
        </p:spPr>
        <p:txBody>
          <a:bodyPr anchor="ctr">
            <a:spAutoFit/>
          </a:bodyPr>
          <a:lstStyle/>
          <a:p>
            <a:r>
              <a:rPr lang="en-US" sz="3600"/>
              <a:t>Increasing level of protection and cost</a:t>
            </a:r>
          </a:p>
        </p:txBody>
      </p:sp>
      <p:sp>
        <p:nvSpPr>
          <p:cNvPr id="1889284" name="Text Box 4"/>
          <p:cNvSpPr txBox="1">
            <a:spLocks noChangeArrowheads="1"/>
          </p:cNvSpPr>
          <p:nvPr/>
        </p:nvSpPr>
        <p:spPr bwMode="auto">
          <a:xfrm>
            <a:off x="3083722" y="7581902"/>
            <a:ext cx="5714641" cy="1477328"/>
          </a:xfrm>
          <a:prstGeom prst="rect">
            <a:avLst/>
          </a:prstGeom>
          <a:noFill/>
          <a:ln w="28575" algn="ctr">
            <a:noFill/>
            <a:miter lim="800000"/>
            <a:headEnd/>
            <a:tailEnd/>
          </a:ln>
          <a:effectLst/>
        </p:spPr>
        <p:txBody>
          <a:bodyPr wrap="none" anchorCtr="1">
            <a:spAutoFit/>
          </a:bodyPr>
          <a:lstStyle/>
          <a:p>
            <a:pPr algn="l">
              <a:buClr>
                <a:schemeClr val="tx1"/>
              </a:buClr>
            </a:pPr>
            <a:r>
              <a:rPr lang="en-US" sz="3000" i="1">
                <a:solidFill>
                  <a:srgbClr val="E23A30"/>
                </a:solidFill>
              </a:rPr>
              <a:t>Packet filters</a:t>
            </a:r>
          </a:p>
          <a:p>
            <a:pPr marL="342900" indent="-342900">
              <a:buClr>
                <a:schemeClr val="tx1"/>
              </a:buClr>
              <a:buSzPct val="75000"/>
              <a:buFont typeface="Wingdings" pitchFamily="2" charset="2"/>
              <a:buChar char="l"/>
            </a:pPr>
            <a:r>
              <a:rPr lang="en-US" sz="3000"/>
              <a:t> Network Layer</a:t>
            </a:r>
          </a:p>
          <a:p>
            <a:pPr marL="342900" indent="-342900">
              <a:buClr>
                <a:schemeClr val="tx1"/>
              </a:buClr>
              <a:buSzPct val="75000"/>
              <a:buFont typeface="Wingdings" pitchFamily="2" charset="2"/>
              <a:buChar char="l"/>
            </a:pPr>
            <a:r>
              <a:rPr lang="en-US" sz="3000"/>
              <a:t> Typically implemented in routers</a:t>
            </a:r>
          </a:p>
        </p:txBody>
      </p:sp>
      <p:sp>
        <p:nvSpPr>
          <p:cNvPr id="1889285" name="Text Box 5"/>
          <p:cNvSpPr txBox="1">
            <a:spLocks noChangeArrowheads="1"/>
          </p:cNvSpPr>
          <p:nvPr/>
        </p:nvSpPr>
        <p:spPr bwMode="auto">
          <a:xfrm>
            <a:off x="5900965" y="5427957"/>
            <a:ext cx="6354945" cy="1477328"/>
          </a:xfrm>
          <a:prstGeom prst="rect">
            <a:avLst/>
          </a:prstGeom>
          <a:noFill/>
          <a:ln w="28575" algn="ctr">
            <a:noFill/>
            <a:miter lim="800000"/>
            <a:headEnd/>
            <a:tailEnd/>
          </a:ln>
          <a:effectLst/>
        </p:spPr>
        <p:txBody>
          <a:bodyPr wrap="none" anchorCtr="1">
            <a:spAutoFit/>
          </a:bodyPr>
          <a:lstStyle/>
          <a:p>
            <a:pPr algn="l"/>
            <a:r>
              <a:rPr lang="en-US" sz="3000" i="1" err="1">
                <a:solidFill>
                  <a:srgbClr val="E23A30"/>
                </a:solidFill>
              </a:rPr>
              <a:t>Stateful</a:t>
            </a:r>
            <a:r>
              <a:rPr lang="en-US" sz="3000" i="1">
                <a:solidFill>
                  <a:srgbClr val="E23A30"/>
                </a:solidFill>
              </a:rPr>
              <a:t> inspection</a:t>
            </a:r>
          </a:p>
          <a:p>
            <a:pPr marL="342900" indent="-342900">
              <a:buClr>
                <a:schemeClr val="tx1"/>
              </a:buClr>
              <a:buSzPct val="75000"/>
              <a:buFont typeface="Wingdings" pitchFamily="2" charset="2"/>
              <a:buChar char="l"/>
            </a:pPr>
            <a:r>
              <a:rPr lang="en-US" sz="3000"/>
              <a:t> Multi-layer</a:t>
            </a:r>
          </a:p>
          <a:p>
            <a:pPr marL="342900" indent="-342900">
              <a:buClr>
                <a:schemeClr val="tx1"/>
              </a:buClr>
              <a:buSzPct val="75000"/>
              <a:buFont typeface="Wingdings" pitchFamily="2" charset="2"/>
              <a:buChar char="l"/>
            </a:pPr>
            <a:r>
              <a:rPr lang="en-US" sz="3000"/>
              <a:t> Deep analysis of packet relationships</a:t>
            </a:r>
          </a:p>
        </p:txBody>
      </p:sp>
      <p:sp>
        <p:nvSpPr>
          <p:cNvPr id="1889286" name="Text Box 6"/>
          <p:cNvSpPr txBox="1">
            <a:spLocks noChangeArrowheads="1"/>
          </p:cNvSpPr>
          <p:nvPr/>
        </p:nvSpPr>
        <p:spPr bwMode="auto">
          <a:xfrm>
            <a:off x="9106773" y="2863842"/>
            <a:ext cx="5616602" cy="1938992"/>
          </a:xfrm>
          <a:prstGeom prst="rect">
            <a:avLst/>
          </a:prstGeom>
          <a:noFill/>
          <a:ln w="28575" algn="ctr">
            <a:noFill/>
            <a:miter lim="800000"/>
            <a:headEnd/>
            <a:tailEnd/>
          </a:ln>
          <a:effectLst/>
        </p:spPr>
        <p:txBody>
          <a:bodyPr wrap="none" anchorCtr="1">
            <a:spAutoFit/>
          </a:bodyPr>
          <a:lstStyle/>
          <a:p>
            <a:pPr algn="l"/>
            <a:r>
              <a:rPr lang="en-US" sz="3000" i="1">
                <a:solidFill>
                  <a:srgbClr val="E23A30"/>
                </a:solidFill>
              </a:rPr>
              <a:t>Application-level</a:t>
            </a:r>
            <a:r>
              <a:rPr lang="en-US" sz="3000" i="1">
                <a:solidFill>
                  <a:srgbClr val="CC0000"/>
                </a:solidFill>
              </a:rPr>
              <a:t> gateways</a:t>
            </a:r>
          </a:p>
          <a:p>
            <a:pPr marL="342900" indent="-342900">
              <a:buClr>
                <a:schemeClr val="tx1"/>
              </a:buClr>
              <a:buSzPct val="75000"/>
              <a:buFont typeface="Wingdings" pitchFamily="2" charset="2"/>
              <a:buChar char="l"/>
            </a:pPr>
            <a:r>
              <a:rPr lang="en-US" sz="3000">
                <a:solidFill>
                  <a:srgbClr val="5F5F5F"/>
                </a:solidFill>
              </a:rPr>
              <a:t> </a:t>
            </a:r>
            <a:r>
              <a:rPr lang="en-US" sz="3000"/>
              <a:t>Proxy servers</a:t>
            </a:r>
          </a:p>
          <a:p>
            <a:pPr marL="342900" indent="-342900">
              <a:buClr>
                <a:schemeClr val="tx1"/>
              </a:buClr>
              <a:buSzPct val="75000"/>
              <a:buFont typeface="Wingdings" pitchFamily="2" charset="2"/>
              <a:buChar char="l"/>
            </a:pPr>
            <a:r>
              <a:rPr lang="en-US" sz="3000"/>
              <a:t> Application specific</a:t>
            </a:r>
          </a:p>
          <a:p>
            <a:pPr marL="342900" indent="-342900">
              <a:buClr>
                <a:schemeClr val="tx1"/>
              </a:buClr>
              <a:buSzPct val="75000"/>
              <a:buFont typeface="Wingdings" pitchFamily="2" charset="2"/>
              <a:buChar char="l"/>
            </a:pPr>
            <a:r>
              <a:rPr lang="en-US" sz="3000"/>
              <a:t> Can provide user authentication</a:t>
            </a:r>
          </a:p>
        </p:txBody>
      </p:sp>
      <p:sp>
        <p:nvSpPr>
          <p:cNvPr id="1889287" name="AutoShape 7"/>
          <p:cNvSpPr>
            <a:spLocks noChangeArrowheads="1"/>
          </p:cNvSpPr>
          <p:nvPr/>
        </p:nvSpPr>
        <p:spPr bwMode="auto">
          <a:xfrm rot="-2410132">
            <a:off x="8315325" y="6266916"/>
            <a:ext cx="8212932" cy="1908453"/>
          </a:xfrm>
          <a:prstGeom prst="rightArrow">
            <a:avLst>
              <a:gd name="adj1" fmla="val 62556"/>
              <a:gd name="adj2" fmla="val 78151"/>
            </a:avLst>
          </a:prstGeom>
          <a:solidFill>
            <a:schemeClr val="accent1">
              <a:lumMod val="40000"/>
              <a:lumOff val="60000"/>
            </a:schemeClr>
          </a:solidFill>
          <a:ln w="57150" algn="ctr">
            <a:solidFill>
              <a:srgbClr val="336699"/>
            </a:solidFill>
            <a:miter lim="800000"/>
            <a:headEnd/>
            <a:tailEnd/>
          </a:ln>
          <a:effectLst/>
        </p:spPr>
        <p:txBody>
          <a:bodyPr anchor="ctr">
            <a:spAutoFit/>
          </a:bodyPr>
          <a:lstStyle/>
          <a:p>
            <a:r>
              <a:rPr lang="en-US" sz="3600"/>
              <a:t>Increasing level of protection and cost</a:t>
            </a:r>
          </a:p>
        </p:txBody>
      </p:sp>
    </p:spTree>
    <p:custDataLst>
      <p:tags r:id="rId1"/>
    </p:custDataLst>
    <p:extLst>
      <p:ext uri="{BB962C8B-B14F-4D97-AF65-F5344CB8AC3E}">
        <p14:creationId xmlns:p14="http://schemas.microsoft.com/office/powerpoint/2010/main" val="209459950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AA08373-4D95-F842-A58F-939A42471DDF}"/>
              </a:ext>
            </a:extLst>
          </p:cNvPr>
          <p:cNvCxnSpPr>
            <a:cxnSpLocks/>
          </p:cNvCxnSpPr>
          <p:nvPr/>
        </p:nvCxnSpPr>
        <p:spPr>
          <a:xfrm>
            <a:off x="5027472" y="7890107"/>
            <a:ext cx="6689787"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201A74-18FD-BA47-9D45-0984875382DA}"/>
              </a:ext>
            </a:extLst>
          </p:cNvPr>
          <p:cNvSpPr>
            <a:spLocks noGrp="1"/>
          </p:cNvSpPr>
          <p:nvPr>
            <p:ph type="title"/>
          </p:nvPr>
        </p:nvSpPr>
        <p:spPr/>
        <p:txBody>
          <a:bodyPr/>
          <a:lstStyle/>
          <a:p>
            <a:r>
              <a:rPr lang="en-US"/>
              <a:t>Packet Filter</a:t>
            </a:r>
          </a:p>
        </p:txBody>
      </p:sp>
      <p:sp>
        <p:nvSpPr>
          <p:cNvPr id="3" name="Content Placeholder 2">
            <a:extLst>
              <a:ext uri="{FF2B5EF4-FFF2-40B4-BE49-F238E27FC236}">
                <a16:creationId xmlns:a16="http://schemas.microsoft.com/office/drawing/2014/main" id="{9D362091-D56B-A045-A9CD-A7570E38FF23}"/>
              </a:ext>
            </a:extLst>
          </p:cNvPr>
          <p:cNvSpPr>
            <a:spLocks noGrp="1"/>
          </p:cNvSpPr>
          <p:nvPr>
            <p:ph idx="1"/>
          </p:nvPr>
        </p:nvSpPr>
        <p:spPr/>
        <p:txBody>
          <a:bodyPr/>
          <a:lstStyle/>
          <a:p>
            <a:r>
              <a:rPr lang="en-US"/>
              <a:t>Simple, powerful protection</a:t>
            </a:r>
          </a:p>
          <a:p>
            <a:r>
              <a:rPr lang="en-US"/>
              <a:t>Filter packets based on rules</a:t>
            </a:r>
          </a:p>
          <a:p>
            <a:pPr lvl="1"/>
            <a:r>
              <a:rPr lang="en-US"/>
              <a:t>Access Control List (ACL) in Cisco terminology</a:t>
            </a:r>
          </a:p>
          <a:p>
            <a:pPr lvl="1"/>
            <a:endParaRPr lang="en-US"/>
          </a:p>
          <a:p>
            <a:endParaRPr lang="en-US"/>
          </a:p>
        </p:txBody>
      </p:sp>
      <p:sp>
        <p:nvSpPr>
          <p:cNvPr id="4" name="Rectangle 3">
            <a:extLst>
              <a:ext uri="{FF2B5EF4-FFF2-40B4-BE49-F238E27FC236}">
                <a16:creationId xmlns:a16="http://schemas.microsoft.com/office/drawing/2014/main" id="{1D73B346-C1F5-1C45-9F92-DDD326ACA9EF}"/>
              </a:ext>
            </a:extLst>
          </p:cNvPr>
          <p:cNvSpPr/>
          <p:nvPr/>
        </p:nvSpPr>
        <p:spPr>
          <a:xfrm rot="2560605">
            <a:off x="7301412" y="6662516"/>
            <a:ext cx="2710608" cy="247385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83F4B8-AC61-3A49-ADF3-72CCF3127654}"/>
              </a:ext>
            </a:extLst>
          </p:cNvPr>
          <p:cNvSpPr txBox="1"/>
          <p:nvPr/>
        </p:nvSpPr>
        <p:spPr>
          <a:xfrm>
            <a:off x="8062139" y="7351498"/>
            <a:ext cx="1196161" cy="1077218"/>
          </a:xfrm>
          <a:prstGeom prst="rect">
            <a:avLst/>
          </a:prstGeom>
          <a:noFill/>
        </p:spPr>
        <p:txBody>
          <a:bodyPr wrap="none" rtlCol="0">
            <a:spAutoFit/>
          </a:bodyPr>
          <a:lstStyle/>
          <a:p>
            <a:pPr algn="ctr"/>
            <a:r>
              <a:rPr lang="en-US" sz="32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Check</a:t>
            </a:r>
          </a:p>
          <a:p>
            <a:pPr algn="ctr"/>
            <a:r>
              <a:rPr lang="en-US" sz="32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ACL</a:t>
            </a:r>
          </a:p>
        </p:txBody>
      </p:sp>
      <p:sp>
        <p:nvSpPr>
          <p:cNvPr id="6" name="Rectangle 5">
            <a:extLst>
              <a:ext uri="{FF2B5EF4-FFF2-40B4-BE49-F238E27FC236}">
                <a16:creationId xmlns:a16="http://schemas.microsoft.com/office/drawing/2014/main" id="{8057A478-51BC-D540-914B-F89E71066B4A}"/>
              </a:ext>
            </a:extLst>
          </p:cNvPr>
          <p:cNvSpPr/>
          <p:nvPr/>
        </p:nvSpPr>
        <p:spPr>
          <a:xfrm>
            <a:off x="11694755" y="7549345"/>
            <a:ext cx="1485900" cy="6815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Helvetica Neue Condensed" panose="02000503000000020004" pitchFamily="2" charset="0"/>
                <a:ea typeface="Helvetica Neue Condensed" panose="02000503000000020004" pitchFamily="2" charset="0"/>
                <a:cs typeface="Helvetica Neue Condensed" panose="02000503000000020004" pitchFamily="2" charset="0"/>
              </a:rPr>
              <a:t>Deny</a:t>
            </a:r>
          </a:p>
        </p:txBody>
      </p:sp>
      <p:sp>
        <p:nvSpPr>
          <p:cNvPr id="8" name="Rectangle 7">
            <a:extLst>
              <a:ext uri="{FF2B5EF4-FFF2-40B4-BE49-F238E27FC236}">
                <a16:creationId xmlns:a16="http://schemas.microsoft.com/office/drawing/2014/main" id="{FD222D1A-C50C-CF46-9F29-33CE65C9B790}"/>
              </a:ext>
            </a:extLst>
          </p:cNvPr>
          <p:cNvSpPr/>
          <p:nvPr/>
        </p:nvSpPr>
        <p:spPr>
          <a:xfrm>
            <a:off x="3541572" y="7549345"/>
            <a:ext cx="1485900" cy="6815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Helvetica Neue Condensed" panose="02000503000000020004" pitchFamily="2" charset="0"/>
                <a:ea typeface="Helvetica Neue Condensed" panose="02000503000000020004" pitchFamily="2" charset="0"/>
                <a:cs typeface="Helvetica Neue Condensed" panose="02000503000000020004" pitchFamily="2" charset="0"/>
              </a:rPr>
              <a:t>Permit</a:t>
            </a:r>
          </a:p>
        </p:txBody>
      </p:sp>
      <p:sp>
        <p:nvSpPr>
          <p:cNvPr id="11" name="Rectangle 10">
            <a:extLst>
              <a:ext uri="{FF2B5EF4-FFF2-40B4-BE49-F238E27FC236}">
                <a16:creationId xmlns:a16="http://schemas.microsoft.com/office/drawing/2014/main" id="{B0C8AF2E-4D9C-CC42-A0FE-91DC68AF419F}"/>
              </a:ext>
            </a:extLst>
          </p:cNvPr>
          <p:cNvSpPr/>
          <p:nvPr/>
        </p:nvSpPr>
        <p:spPr>
          <a:xfrm>
            <a:off x="6445366" y="4636194"/>
            <a:ext cx="4114800" cy="116586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IP Packet</a:t>
            </a:r>
          </a:p>
        </p:txBody>
      </p:sp>
    </p:spTree>
    <p:extLst>
      <p:ext uri="{BB962C8B-B14F-4D97-AF65-F5344CB8AC3E}">
        <p14:creationId xmlns:p14="http://schemas.microsoft.com/office/powerpoint/2010/main" val="7212418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1746" name="Rectangle 2"/>
          <p:cNvSpPr>
            <a:spLocks noGrp="1" noChangeArrowheads="1"/>
          </p:cNvSpPr>
          <p:nvPr>
            <p:ph type="title"/>
          </p:nvPr>
        </p:nvSpPr>
        <p:spPr/>
        <p:txBody>
          <a:bodyPr/>
          <a:lstStyle/>
          <a:p>
            <a:r>
              <a:rPr lang="en-US" err="1"/>
              <a:t>Stateful</a:t>
            </a:r>
            <a:r>
              <a:rPr lang="en-US"/>
              <a:t> Inspection Firewall</a:t>
            </a:r>
          </a:p>
        </p:txBody>
      </p:sp>
      <p:sp>
        <p:nvSpPr>
          <p:cNvPr id="3231747" name="Rectangle 3"/>
          <p:cNvSpPr>
            <a:spLocks noGrp="1" noChangeArrowheads="1"/>
          </p:cNvSpPr>
          <p:nvPr>
            <p:ph idx="1"/>
          </p:nvPr>
        </p:nvSpPr>
        <p:spPr/>
        <p:txBody>
          <a:bodyPr/>
          <a:lstStyle/>
          <a:p>
            <a:r>
              <a:rPr lang="en-US"/>
              <a:t>Stateful inspection</a:t>
            </a:r>
          </a:p>
          <a:p>
            <a:r>
              <a:rPr lang="en-US"/>
              <a:t>Application Layer unaware</a:t>
            </a:r>
          </a:p>
          <a:p>
            <a:r>
              <a:rPr lang="en-US"/>
              <a:t>Monitors flow of TCP</a:t>
            </a:r>
          </a:p>
          <a:p>
            <a:r>
              <a:rPr lang="en-US"/>
              <a:t>UDP tracking</a:t>
            </a:r>
          </a:p>
          <a:p>
            <a:endParaRPr lang="en-US"/>
          </a:p>
          <a:p>
            <a:pPr marL="0" indent="0">
              <a:buNone/>
            </a:pPr>
            <a:endParaRPr lang="en-US"/>
          </a:p>
          <a:p>
            <a:endParaRPr lang="en-US"/>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153</a:t>
            </a:fld>
            <a:endParaRPr lang="en-US"/>
          </a:p>
        </p:txBody>
      </p:sp>
      <p:pic>
        <p:nvPicPr>
          <p:cNvPr id="6" name="Graphic 5" descr="Full Brick Wall with solid fill">
            <a:extLst>
              <a:ext uri="{FF2B5EF4-FFF2-40B4-BE49-F238E27FC236}">
                <a16:creationId xmlns:a16="http://schemas.microsoft.com/office/drawing/2014/main" id="{5B45FB10-B015-9A44-9411-240BCB828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41087" y="3567733"/>
            <a:ext cx="3294403" cy="4526136"/>
          </a:xfrm>
          <a:prstGeom prst="rect">
            <a:avLst/>
          </a:prstGeom>
        </p:spPr>
      </p:pic>
      <p:sp>
        <p:nvSpPr>
          <p:cNvPr id="3" name="TextBox 2">
            <a:extLst>
              <a:ext uri="{FF2B5EF4-FFF2-40B4-BE49-F238E27FC236}">
                <a16:creationId xmlns:a16="http://schemas.microsoft.com/office/drawing/2014/main" id="{3EE852A5-A4C6-8B45-A850-B19E8737F5CC}"/>
              </a:ext>
            </a:extLst>
          </p:cNvPr>
          <p:cNvSpPr txBox="1"/>
          <p:nvPr/>
        </p:nvSpPr>
        <p:spPr>
          <a:xfrm>
            <a:off x="5760720" y="5263664"/>
            <a:ext cx="4580367" cy="1200329"/>
          </a:xfrm>
          <a:prstGeom prst="rect">
            <a:avLst/>
          </a:prstGeom>
          <a:noFill/>
        </p:spPr>
        <p:txBody>
          <a:bodyPr wrap="square" rtlCol="0">
            <a:spAutoFit/>
          </a:bodyPr>
          <a:lstStyle/>
          <a:p>
            <a:r>
              <a:rPr lang="en-US" sz="3600" b="1">
                <a:solidFill>
                  <a:srgbClr val="00B05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Allow</a:t>
            </a:r>
            <a:r>
              <a:rPr lang="en-US" sz="3600" b="1">
                <a:latin typeface="Helvetica Neue Condensed" panose="02000503000000020004" pitchFamily="2" charset="0"/>
                <a:ea typeface="Helvetica Neue Condensed" panose="02000503000000020004" pitchFamily="2" charset="0"/>
                <a:cs typeface="Helvetica Neue Condensed" panose="02000503000000020004" pitchFamily="2" charset="0"/>
              </a:rPr>
              <a:t> outbound Port 80 connections</a:t>
            </a:r>
          </a:p>
        </p:txBody>
      </p:sp>
      <p:sp>
        <p:nvSpPr>
          <p:cNvPr id="8" name="TextBox 7">
            <a:extLst>
              <a:ext uri="{FF2B5EF4-FFF2-40B4-BE49-F238E27FC236}">
                <a16:creationId xmlns:a16="http://schemas.microsoft.com/office/drawing/2014/main" id="{41B66C67-7871-1D4B-A6B8-A3913278CC5D}"/>
              </a:ext>
            </a:extLst>
          </p:cNvPr>
          <p:cNvSpPr txBox="1"/>
          <p:nvPr/>
        </p:nvSpPr>
        <p:spPr>
          <a:xfrm>
            <a:off x="13635490" y="5143500"/>
            <a:ext cx="4580367" cy="1200329"/>
          </a:xfrm>
          <a:prstGeom prst="rect">
            <a:avLst/>
          </a:prstGeom>
          <a:noFill/>
        </p:spPr>
        <p:txBody>
          <a:bodyPr wrap="square" rtlCol="0">
            <a:spAutoFit/>
          </a:bodyPr>
          <a:lstStyle/>
          <a:p>
            <a:r>
              <a:rPr lang="en-US" sz="3600" b="1">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Block </a:t>
            </a:r>
            <a:r>
              <a:rPr lang="en-US" sz="3600" b="1">
                <a:latin typeface="Helvetica Neue Condensed" panose="02000503000000020004" pitchFamily="2" charset="0"/>
                <a:ea typeface="Helvetica Neue Condensed" panose="02000503000000020004" pitchFamily="2" charset="0"/>
                <a:cs typeface="Helvetica Neue Condensed" panose="02000503000000020004" pitchFamily="2" charset="0"/>
              </a:rPr>
              <a:t>outbound Port 80 connections</a:t>
            </a:r>
          </a:p>
        </p:txBody>
      </p:sp>
      <p:graphicFrame>
        <p:nvGraphicFramePr>
          <p:cNvPr id="4" name="Table 4">
            <a:extLst>
              <a:ext uri="{FF2B5EF4-FFF2-40B4-BE49-F238E27FC236}">
                <a16:creationId xmlns:a16="http://schemas.microsoft.com/office/drawing/2014/main" id="{A789D735-96EB-EC46-8156-D33F3623D206}"/>
              </a:ext>
            </a:extLst>
          </p:cNvPr>
          <p:cNvGraphicFramePr>
            <a:graphicFrameLocks noGrp="1"/>
          </p:cNvGraphicFramePr>
          <p:nvPr>
            <p:extLst>
              <p:ext uri="{D42A27DB-BD31-4B8C-83A1-F6EECF244321}">
                <p14:modId xmlns:p14="http://schemas.microsoft.com/office/powerpoint/2010/main" val="3346656368"/>
              </p:ext>
            </p:extLst>
          </p:nvPr>
        </p:nvGraphicFramePr>
        <p:xfrm>
          <a:off x="849877" y="7726680"/>
          <a:ext cx="9491212" cy="1920240"/>
        </p:xfrm>
        <a:graphic>
          <a:graphicData uri="http://schemas.openxmlformats.org/drawingml/2006/table">
            <a:tbl>
              <a:tblPr firstRow="1" bandRow="1">
                <a:tableStyleId>{5C22544A-7EE6-4342-B048-85BDC9FD1C3A}</a:tableStyleId>
              </a:tblPr>
              <a:tblGrid>
                <a:gridCol w="2372803">
                  <a:extLst>
                    <a:ext uri="{9D8B030D-6E8A-4147-A177-3AD203B41FA5}">
                      <a16:colId xmlns:a16="http://schemas.microsoft.com/office/drawing/2014/main" val="2546297615"/>
                    </a:ext>
                  </a:extLst>
                </a:gridCol>
                <a:gridCol w="2372803">
                  <a:extLst>
                    <a:ext uri="{9D8B030D-6E8A-4147-A177-3AD203B41FA5}">
                      <a16:colId xmlns:a16="http://schemas.microsoft.com/office/drawing/2014/main" val="739857490"/>
                    </a:ext>
                  </a:extLst>
                </a:gridCol>
                <a:gridCol w="2372803">
                  <a:extLst>
                    <a:ext uri="{9D8B030D-6E8A-4147-A177-3AD203B41FA5}">
                      <a16:colId xmlns:a16="http://schemas.microsoft.com/office/drawing/2014/main" val="3251538630"/>
                    </a:ext>
                  </a:extLst>
                </a:gridCol>
                <a:gridCol w="2372803">
                  <a:extLst>
                    <a:ext uri="{9D8B030D-6E8A-4147-A177-3AD203B41FA5}">
                      <a16:colId xmlns:a16="http://schemas.microsoft.com/office/drawing/2014/main" val="1991156899"/>
                    </a:ext>
                  </a:extLst>
                </a:gridCol>
              </a:tblGrid>
              <a:tr h="370840">
                <a:tc>
                  <a:txBody>
                    <a:bodyPr/>
                    <a:lstStyle/>
                    <a:p>
                      <a:pPr algn="ctr"/>
                      <a:r>
                        <a:rPr lang="en-US"/>
                        <a:t>Source IP</a:t>
                      </a:r>
                    </a:p>
                  </a:txBody>
                  <a:tcPr anchor="ctr"/>
                </a:tc>
                <a:tc>
                  <a:txBody>
                    <a:bodyPr/>
                    <a:lstStyle/>
                    <a:p>
                      <a:pPr algn="ctr"/>
                      <a:r>
                        <a:rPr lang="en-US"/>
                        <a:t>Source Port</a:t>
                      </a:r>
                    </a:p>
                  </a:txBody>
                  <a:tcPr anchor="ctr"/>
                </a:tc>
                <a:tc>
                  <a:txBody>
                    <a:bodyPr/>
                    <a:lstStyle/>
                    <a:p>
                      <a:pPr algn="ctr"/>
                      <a:r>
                        <a:rPr lang="en-US"/>
                        <a:t>Destination IP</a:t>
                      </a:r>
                    </a:p>
                  </a:txBody>
                  <a:tcPr anchor="ctr"/>
                </a:tc>
                <a:tc>
                  <a:txBody>
                    <a:bodyPr/>
                    <a:lstStyle/>
                    <a:p>
                      <a:pPr algn="ctr"/>
                      <a:r>
                        <a:rPr lang="en-US"/>
                        <a:t>Destination Port</a:t>
                      </a:r>
                    </a:p>
                  </a:txBody>
                  <a:tcPr anchor="ctr"/>
                </a:tc>
                <a:extLst>
                  <a:ext uri="{0D108BD9-81ED-4DB2-BD59-A6C34878D82A}">
                    <a16:rowId xmlns:a16="http://schemas.microsoft.com/office/drawing/2014/main" val="16635074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330839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04995507"/>
                  </a:ext>
                </a:extLst>
              </a:tr>
            </a:tbl>
          </a:graphicData>
        </a:graphic>
      </p:graphicFrame>
      <p:sp>
        <p:nvSpPr>
          <p:cNvPr id="5" name="TextBox 4">
            <a:extLst>
              <a:ext uri="{FF2B5EF4-FFF2-40B4-BE49-F238E27FC236}">
                <a16:creationId xmlns:a16="http://schemas.microsoft.com/office/drawing/2014/main" id="{B729C6B4-2ABB-A14D-9A26-551D52ED7C61}"/>
              </a:ext>
            </a:extLst>
          </p:cNvPr>
          <p:cNvSpPr txBox="1"/>
          <p:nvPr/>
        </p:nvSpPr>
        <p:spPr>
          <a:xfrm>
            <a:off x="849877" y="6948292"/>
            <a:ext cx="3692036" cy="646331"/>
          </a:xfrm>
          <a:prstGeom prst="rect">
            <a:avLst/>
          </a:prstGeom>
          <a:noFill/>
        </p:spPr>
        <p:txBody>
          <a:bodyPr wrap="none" rtlCol="0">
            <a:spAutoFit/>
          </a:bodyPr>
          <a:lstStyle/>
          <a:p>
            <a:r>
              <a:rPr lang="en-US" sz="3600" b="1">
                <a:latin typeface="Helvetica Neue Condensed" panose="02000503000000020004" pitchFamily="2" charset="0"/>
                <a:ea typeface="Helvetica Neue Condensed" panose="02000503000000020004" pitchFamily="2" charset="0"/>
                <a:cs typeface="Helvetica Neue Condensed" panose="02000503000000020004" pitchFamily="2" charset="0"/>
              </a:rPr>
              <a:t>Active Connections</a:t>
            </a:r>
          </a:p>
        </p:txBody>
      </p:sp>
    </p:spTree>
    <p:custDataLst>
      <p:tags r:id="rId1"/>
    </p:custDataLst>
    <p:extLst>
      <p:ext uri="{BB962C8B-B14F-4D97-AF65-F5344CB8AC3E}">
        <p14:creationId xmlns:p14="http://schemas.microsoft.com/office/powerpoint/2010/main" val="24255598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42" name="Rectangle 2"/>
          <p:cNvSpPr>
            <a:spLocks noGrp="1" noChangeArrowheads="1"/>
          </p:cNvSpPr>
          <p:nvPr>
            <p:ph type="title"/>
          </p:nvPr>
        </p:nvSpPr>
        <p:spPr/>
        <p:txBody>
          <a:bodyPr/>
          <a:lstStyle/>
          <a:p>
            <a:r>
              <a:rPr lang="en-US"/>
              <a:t>Application Layer Inspection</a:t>
            </a:r>
          </a:p>
        </p:txBody>
      </p:sp>
      <p:sp>
        <p:nvSpPr>
          <p:cNvPr id="3235843" name="Rectangle 3"/>
          <p:cNvSpPr>
            <a:spLocks noGrp="1" noChangeArrowheads="1"/>
          </p:cNvSpPr>
          <p:nvPr>
            <p:ph idx="1"/>
          </p:nvPr>
        </p:nvSpPr>
        <p:spPr/>
        <p:txBody>
          <a:bodyPr/>
          <a:lstStyle/>
          <a:p>
            <a:r>
              <a:rPr lang="en-US"/>
              <a:t>Also known as application-level gateway</a:t>
            </a:r>
          </a:p>
          <a:p>
            <a:r>
              <a:rPr lang="en-US"/>
              <a:t>Typically occurs in application-specific device</a:t>
            </a:r>
          </a:p>
          <a:p>
            <a:r>
              <a:rPr lang="en-US"/>
              <a:t>Examples</a:t>
            </a:r>
          </a:p>
          <a:p>
            <a:pPr lvl="1"/>
            <a:r>
              <a:rPr lang="en-US"/>
              <a:t>Email antivirus</a:t>
            </a:r>
          </a:p>
          <a:p>
            <a:pPr lvl="1"/>
            <a:r>
              <a:rPr lang="en-US"/>
              <a:t>Content filtering</a:t>
            </a:r>
          </a:p>
          <a:p>
            <a:r>
              <a:rPr lang="en-US"/>
              <a:t>Originally standalone devices based on the application</a:t>
            </a:r>
          </a:p>
          <a:p>
            <a:r>
              <a:rPr lang="en-US"/>
              <a:t>Today part of a multi-featured firewall</a:t>
            </a:r>
          </a:p>
          <a:p>
            <a:r>
              <a:rPr lang="en-US"/>
              <a:t>May be physical device on site or hosted in the cloud</a:t>
            </a:r>
          </a:p>
          <a:p>
            <a:endParaRPr lang="en-US"/>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154</a:t>
            </a:fld>
            <a:endParaRPr lang="en-US"/>
          </a:p>
        </p:txBody>
      </p:sp>
    </p:spTree>
    <p:custDataLst>
      <p:tags r:id="rId1"/>
    </p:custDataLst>
    <p:extLst>
      <p:ext uri="{BB962C8B-B14F-4D97-AF65-F5344CB8AC3E}">
        <p14:creationId xmlns:p14="http://schemas.microsoft.com/office/powerpoint/2010/main" val="133136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4034" name="Rectangle 2"/>
          <p:cNvSpPr>
            <a:spLocks noGrp="1" noChangeArrowheads="1"/>
          </p:cNvSpPr>
          <p:nvPr>
            <p:ph type="title"/>
          </p:nvPr>
        </p:nvSpPr>
        <p:spPr/>
        <p:txBody>
          <a:bodyPr/>
          <a:lstStyle/>
          <a:p>
            <a:r>
              <a:rPr lang="en-US"/>
              <a:t>Prudent Policy</a:t>
            </a:r>
          </a:p>
        </p:txBody>
      </p:sp>
      <p:sp>
        <p:nvSpPr>
          <p:cNvPr id="3244035" name="Rectangle 3"/>
          <p:cNvSpPr>
            <a:spLocks noGrp="1" noChangeArrowheads="1"/>
          </p:cNvSpPr>
          <p:nvPr>
            <p:ph idx="1"/>
          </p:nvPr>
        </p:nvSpPr>
        <p:spPr/>
        <p:txBody>
          <a:bodyPr/>
          <a:lstStyle/>
          <a:p>
            <a:r>
              <a:rPr lang="en-US"/>
              <a:t>Easier to identify what is allowed than what is not</a:t>
            </a:r>
          </a:p>
          <a:p>
            <a:r>
              <a:rPr lang="en-US"/>
              <a:t>Clearly identify what is supported</a:t>
            </a:r>
          </a:p>
          <a:p>
            <a:pPr lvl="1"/>
            <a:r>
              <a:rPr lang="en-US"/>
              <a:t>Security policy</a:t>
            </a:r>
          </a:p>
          <a:p>
            <a:pPr lvl="1"/>
            <a:r>
              <a:rPr lang="en-US"/>
              <a:t>Applications supported by business</a:t>
            </a:r>
          </a:p>
          <a:p>
            <a:pPr lvl="2"/>
            <a:r>
              <a:rPr lang="en-US"/>
              <a:t>To customers</a:t>
            </a:r>
          </a:p>
          <a:p>
            <a:pPr lvl="2"/>
            <a:r>
              <a:rPr lang="en-US"/>
              <a:t>To vendors</a:t>
            </a:r>
          </a:p>
          <a:p>
            <a:r>
              <a:rPr lang="en-US"/>
              <a:t>Block everything else!</a:t>
            </a:r>
          </a:p>
        </p:txBody>
      </p:sp>
      <p:pic>
        <p:nvPicPr>
          <p:cNvPr id="4491266" name="Picture 2" descr="http://farm4.static.flickr.com/3135/2870445268_661f7cb1d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8200" y="5029200"/>
            <a:ext cx="6986988" cy="44577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p:cNvSpPr>
            <a:spLocks noGrp="1"/>
          </p:cNvSpPr>
          <p:nvPr>
            <p:ph type="sldNum" sz="quarter" idx="10"/>
          </p:nvPr>
        </p:nvSpPr>
        <p:spPr/>
        <p:txBody>
          <a:bodyPr/>
          <a:lstStyle/>
          <a:p>
            <a:fld id="{76E8DCF4-EBDD-4FE1-8465-FD383573D554}" type="slidenum">
              <a:rPr lang="en-US" smtClean="0"/>
              <a:pPr/>
              <a:t>155</a:t>
            </a:fld>
            <a:endParaRPr lang="en-US"/>
          </a:p>
        </p:txBody>
      </p:sp>
    </p:spTree>
    <p:custDataLst>
      <p:tags r:id="rId1"/>
    </p:custDataLst>
    <p:extLst>
      <p:ext uri="{BB962C8B-B14F-4D97-AF65-F5344CB8AC3E}">
        <p14:creationId xmlns:p14="http://schemas.microsoft.com/office/powerpoint/2010/main" val="41924494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82" name="Rectangle 2"/>
          <p:cNvSpPr>
            <a:spLocks noGrp="1" noChangeArrowheads="1"/>
          </p:cNvSpPr>
          <p:nvPr>
            <p:ph type="title"/>
          </p:nvPr>
        </p:nvSpPr>
        <p:spPr/>
        <p:txBody>
          <a:bodyPr/>
          <a:lstStyle/>
          <a:p>
            <a:r>
              <a:rPr lang="en-US"/>
              <a:t>Block the Not So Obvious</a:t>
            </a:r>
          </a:p>
        </p:txBody>
      </p:sp>
      <p:sp>
        <p:nvSpPr>
          <p:cNvPr id="3246083" name="Rectangle 3"/>
          <p:cNvSpPr>
            <a:spLocks noGrp="1" noChangeArrowheads="1"/>
          </p:cNvSpPr>
          <p:nvPr>
            <p:ph idx="1"/>
          </p:nvPr>
        </p:nvSpPr>
        <p:spPr/>
        <p:txBody>
          <a:bodyPr/>
          <a:lstStyle/>
          <a:p>
            <a:r>
              <a:rPr lang="en-US"/>
              <a:t>From outside</a:t>
            </a:r>
          </a:p>
          <a:p>
            <a:pPr lvl="1"/>
            <a:r>
              <a:rPr lang="en-US"/>
              <a:t>Source address should not be yours, private, unallocated, or broadcast</a:t>
            </a:r>
          </a:p>
          <a:p>
            <a:r>
              <a:rPr lang="en-US"/>
              <a:t>From inside</a:t>
            </a:r>
          </a:p>
          <a:p>
            <a:pPr lvl="1"/>
            <a:r>
              <a:rPr lang="en-US"/>
              <a:t>Source address should be your allocated block, period</a:t>
            </a:r>
          </a:p>
          <a:p>
            <a:r>
              <a:rPr lang="en-US"/>
              <a:t>Others</a:t>
            </a:r>
          </a:p>
          <a:p>
            <a:pPr lvl="1"/>
            <a:r>
              <a:rPr lang="en-US"/>
              <a:t>Block source routed frames</a:t>
            </a:r>
          </a:p>
        </p:txBody>
      </p:sp>
      <p:pic>
        <p:nvPicPr>
          <p:cNvPr id="4489218" name="Picture 2" descr="http://www.tipsfor.us/wp-content/uploads/2008/02/blink_firewall_rule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88461" y="5651944"/>
            <a:ext cx="6515100" cy="443027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fld id="{76E8DCF4-EBDD-4FE1-8465-FD383573D554}" type="slidenum">
              <a:rPr lang="en-US" smtClean="0"/>
              <a:pPr/>
              <a:t>156</a:t>
            </a:fld>
            <a:endParaRPr lang="en-US"/>
          </a:p>
        </p:txBody>
      </p:sp>
    </p:spTree>
    <p:custDataLst>
      <p:tags r:id="rId1"/>
    </p:custDataLst>
    <p:extLst>
      <p:ext uri="{BB962C8B-B14F-4D97-AF65-F5344CB8AC3E}">
        <p14:creationId xmlns:p14="http://schemas.microsoft.com/office/powerpoint/2010/main" val="6476669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4" name="Rectangle 6"/>
          <p:cNvSpPr>
            <a:spLocks noGrp="1" noChangeArrowheads="1"/>
          </p:cNvSpPr>
          <p:nvPr>
            <p:ph type="title"/>
          </p:nvPr>
        </p:nvSpPr>
        <p:spPr/>
        <p:txBody>
          <a:bodyPr/>
          <a:lstStyle/>
          <a:p>
            <a:r>
              <a:rPr lang="en-US"/>
              <a:t>Demilitarized Zone (DMZ)</a:t>
            </a:r>
          </a:p>
        </p:txBody>
      </p:sp>
      <p:sp>
        <p:nvSpPr>
          <p:cNvPr id="1891335" name="Rectangle 7"/>
          <p:cNvSpPr>
            <a:spLocks noGrp="1" noChangeArrowheads="1"/>
          </p:cNvSpPr>
          <p:nvPr>
            <p:ph idx="1"/>
          </p:nvPr>
        </p:nvSpPr>
        <p:spPr/>
        <p:txBody>
          <a:bodyPr/>
          <a:lstStyle/>
          <a:p>
            <a:r>
              <a:rPr lang="en-US"/>
              <a:t>Part of a network that allows controlled access from the Internet</a:t>
            </a:r>
          </a:p>
          <a:p>
            <a:pPr lvl="1"/>
            <a:r>
              <a:rPr lang="en-US"/>
              <a:t>More controlled than open access</a:t>
            </a:r>
          </a:p>
          <a:p>
            <a:pPr lvl="1"/>
            <a:r>
              <a:rPr lang="en-US"/>
              <a:t>Less controlled than private network</a:t>
            </a:r>
          </a:p>
          <a:p>
            <a:r>
              <a:rPr lang="en-US"/>
              <a:t>Web servers and mail servers often placed here</a:t>
            </a:r>
          </a:p>
          <a:p>
            <a:pPr lvl="1"/>
            <a:r>
              <a:rPr lang="en-US"/>
              <a:t>Referred to as sacrificial </a:t>
            </a:r>
            <a:br>
              <a:rPr lang="en-US"/>
            </a:br>
            <a:r>
              <a:rPr lang="en-US"/>
              <a:t>servers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157</a:t>
            </a:fld>
            <a:endParaRPr lang="en-US"/>
          </a:p>
        </p:txBody>
      </p:sp>
      <p:pic>
        <p:nvPicPr>
          <p:cNvPr id="4" name="Graphic 3" descr="Soldier female with solid fill">
            <a:extLst>
              <a:ext uri="{FF2B5EF4-FFF2-40B4-BE49-F238E27FC236}">
                <a16:creationId xmlns:a16="http://schemas.microsoft.com/office/drawing/2014/main" id="{D360E1B3-1A07-3B4A-B1E5-57E2D4CA5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9420" y="6747669"/>
            <a:ext cx="2692400" cy="2692400"/>
          </a:xfrm>
          <a:prstGeom prst="rect">
            <a:avLst/>
          </a:prstGeom>
        </p:spPr>
      </p:pic>
      <p:pic>
        <p:nvPicPr>
          <p:cNvPr id="6" name="Graphic 5" descr="Soldier male outline">
            <a:extLst>
              <a:ext uri="{FF2B5EF4-FFF2-40B4-BE49-F238E27FC236}">
                <a16:creationId xmlns:a16="http://schemas.microsoft.com/office/drawing/2014/main" id="{6CFBD85D-90C8-0D43-90FC-70C29A18F2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76940" y="6842126"/>
            <a:ext cx="2692400" cy="2692400"/>
          </a:xfrm>
          <a:prstGeom prst="rect">
            <a:avLst/>
          </a:prstGeom>
        </p:spPr>
      </p:pic>
      <p:pic>
        <p:nvPicPr>
          <p:cNvPr id="10" name="Graphic 9" descr="Full Brick Wall with solid fill">
            <a:extLst>
              <a:ext uri="{FF2B5EF4-FFF2-40B4-BE49-F238E27FC236}">
                <a16:creationId xmlns:a16="http://schemas.microsoft.com/office/drawing/2014/main" id="{8EFF3AA2-04FB-CD49-8A09-BEC1A748C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24420" y="5958206"/>
            <a:ext cx="4460240" cy="4460240"/>
          </a:xfrm>
          <a:prstGeom prst="rect">
            <a:avLst/>
          </a:prstGeom>
        </p:spPr>
      </p:pic>
    </p:spTree>
    <p:custDataLst>
      <p:tags r:id="rId1"/>
    </p:custDataLst>
    <p:extLst>
      <p:ext uri="{BB962C8B-B14F-4D97-AF65-F5344CB8AC3E}">
        <p14:creationId xmlns:p14="http://schemas.microsoft.com/office/powerpoint/2010/main" val="327612765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199F-A819-4C05-A8BD-E1B4E463705C}"/>
              </a:ext>
            </a:extLst>
          </p:cNvPr>
          <p:cNvSpPr>
            <a:spLocks noGrp="1"/>
          </p:cNvSpPr>
          <p:nvPr>
            <p:ph type="title"/>
          </p:nvPr>
        </p:nvSpPr>
        <p:spPr/>
        <p:txBody>
          <a:bodyPr/>
          <a:lstStyle/>
          <a:p>
            <a:r>
              <a:rPr lang="en-US"/>
              <a:t>Security Zones</a:t>
            </a:r>
          </a:p>
        </p:txBody>
      </p:sp>
      <p:sp>
        <p:nvSpPr>
          <p:cNvPr id="4" name="Content Placeholder 3">
            <a:extLst>
              <a:ext uri="{FF2B5EF4-FFF2-40B4-BE49-F238E27FC236}">
                <a16:creationId xmlns:a16="http://schemas.microsoft.com/office/drawing/2014/main" id="{99398F5D-0DCD-4DF2-9F91-ECA0D9A1813C}"/>
              </a:ext>
            </a:extLst>
          </p:cNvPr>
          <p:cNvSpPr>
            <a:spLocks noGrp="1"/>
          </p:cNvSpPr>
          <p:nvPr>
            <p:ph idx="1"/>
          </p:nvPr>
        </p:nvSpPr>
        <p:spPr/>
        <p:txBody>
          <a:bodyPr>
            <a:normAutofit lnSpcReduction="10000"/>
          </a:bodyPr>
          <a:lstStyle/>
          <a:p>
            <a:r>
              <a:rPr lang="en-US"/>
              <a:t>Demilitarized zones are used as a buffer between the trusted (internal) network and the untrusted network (Internet)</a:t>
            </a:r>
          </a:p>
          <a:p>
            <a:r>
              <a:rPr lang="en-US"/>
              <a:t>Internal network maybe further segmented into security zones, segmentation based on:</a:t>
            </a:r>
          </a:p>
          <a:p>
            <a:pPr lvl="1"/>
            <a:r>
              <a:rPr lang="en-US"/>
              <a:t>Application (voice versus data)</a:t>
            </a:r>
          </a:p>
          <a:p>
            <a:pPr lvl="1"/>
            <a:r>
              <a:rPr lang="en-US"/>
              <a:t>Function (teller versus wire transfer)</a:t>
            </a:r>
          </a:p>
          <a:p>
            <a:pPr lvl="1"/>
            <a:r>
              <a:rPr lang="en-US"/>
              <a:t>Wired versus wireless (may include segmenting internal and guest network)</a:t>
            </a:r>
          </a:p>
          <a:p>
            <a:r>
              <a:rPr lang="en-US"/>
              <a:t>A variety of technologies can be used:</a:t>
            </a:r>
          </a:p>
          <a:p>
            <a:pPr lvl="1"/>
            <a:r>
              <a:rPr lang="en-US"/>
              <a:t>Physical device/network separation</a:t>
            </a:r>
          </a:p>
          <a:p>
            <a:pPr lvl="1"/>
            <a:r>
              <a:rPr lang="en-US"/>
              <a:t>Logical separation (VLANs) </a:t>
            </a:r>
          </a:p>
          <a:p>
            <a:pPr lvl="1"/>
            <a:r>
              <a:rPr lang="en-US"/>
              <a:t>Firewalls may be used between zones</a:t>
            </a:r>
          </a:p>
          <a:p>
            <a:pPr lvl="1"/>
            <a:endParaRPr lang="en-US"/>
          </a:p>
        </p:txBody>
      </p:sp>
      <p:sp>
        <p:nvSpPr>
          <p:cNvPr id="3" name="Slide Number Placeholder 2">
            <a:extLst>
              <a:ext uri="{FF2B5EF4-FFF2-40B4-BE49-F238E27FC236}">
                <a16:creationId xmlns:a16="http://schemas.microsoft.com/office/drawing/2014/main" id="{5100A687-5D09-4B28-AAB8-35817171C6B0}"/>
              </a:ext>
            </a:extLst>
          </p:cNvPr>
          <p:cNvSpPr>
            <a:spLocks noGrp="1"/>
          </p:cNvSpPr>
          <p:nvPr>
            <p:ph type="sldNum" sz="quarter" idx="10"/>
          </p:nvPr>
        </p:nvSpPr>
        <p:spPr/>
        <p:txBody>
          <a:bodyPr/>
          <a:lstStyle/>
          <a:p>
            <a:fld id="{52B67DA5-9DD9-4BCA-8370-9CA784C1DE92}" type="slidenum">
              <a:rPr lang="en-US" smtClean="0"/>
              <a:pPr/>
              <a:t>158</a:t>
            </a:fld>
            <a:endParaRPr lang="en-US"/>
          </a:p>
        </p:txBody>
      </p:sp>
      <p:pic>
        <p:nvPicPr>
          <p:cNvPr id="7" name="Graphic 6" descr="Bio-hazard outline">
            <a:extLst>
              <a:ext uri="{FF2B5EF4-FFF2-40B4-BE49-F238E27FC236}">
                <a16:creationId xmlns:a16="http://schemas.microsoft.com/office/drawing/2014/main" id="{CC29F8EB-2581-824D-8853-54D817F13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25741" y="6650650"/>
            <a:ext cx="2877820" cy="2877820"/>
          </a:xfrm>
          <a:prstGeom prst="rect">
            <a:avLst/>
          </a:prstGeom>
        </p:spPr>
      </p:pic>
    </p:spTree>
    <p:extLst>
      <p:ext uri="{BB962C8B-B14F-4D97-AF65-F5344CB8AC3E}">
        <p14:creationId xmlns:p14="http://schemas.microsoft.com/office/powerpoint/2010/main" val="6516670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A2EF-8E01-964E-8E0F-DA312B3D4339}"/>
              </a:ext>
            </a:extLst>
          </p:cNvPr>
          <p:cNvSpPr>
            <a:spLocks noGrp="1"/>
          </p:cNvSpPr>
          <p:nvPr>
            <p:ph type="title"/>
          </p:nvPr>
        </p:nvSpPr>
        <p:spPr/>
        <p:txBody>
          <a:bodyPr/>
          <a:lstStyle/>
          <a:p>
            <a:r>
              <a:rPr lang="en-US" dirty="0"/>
              <a:t>Firewall Reality Check 2026</a:t>
            </a:r>
          </a:p>
        </p:txBody>
      </p:sp>
      <p:sp>
        <p:nvSpPr>
          <p:cNvPr id="3" name="Content Placeholder 2">
            <a:extLst>
              <a:ext uri="{FF2B5EF4-FFF2-40B4-BE49-F238E27FC236}">
                <a16:creationId xmlns:a16="http://schemas.microsoft.com/office/drawing/2014/main" id="{BDE12FE6-466D-1448-BFB3-E3B637D69284}"/>
              </a:ext>
            </a:extLst>
          </p:cNvPr>
          <p:cNvSpPr>
            <a:spLocks noGrp="1"/>
          </p:cNvSpPr>
          <p:nvPr>
            <p:ph idx="1"/>
          </p:nvPr>
        </p:nvSpPr>
        <p:spPr/>
        <p:txBody>
          <a:bodyPr/>
          <a:lstStyle/>
          <a:p>
            <a:r>
              <a:rPr lang="en-US" dirty="0"/>
              <a:t>Multifunction capabilities now the norm</a:t>
            </a:r>
          </a:p>
          <a:p>
            <a:pPr lvl="1"/>
            <a:r>
              <a:rPr lang="en-US" dirty="0"/>
              <a:t>Unified Threat Management (UTM)</a:t>
            </a:r>
          </a:p>
          <a:p>
            <a:r>
              <a:rPr lang="en-US" dirty="0"/>
              <a:t>Implemented in hardware or software</a:t>
            </a:r>
          </a:p>
          <a:p>
            <a:r>
              <a:rPr lang="en-US" dirty="0"/>
              <a:t>On premises or hosted</a:t>
            </a:r>
          </a:p>
          <a:p>
            <a:r>
              <a:rPr lang="en-US" dirty="0"/>
              <a:t>Usually, comes with ongoing threat update/monitoring service</a:t>
            </a:r>
          </a:p>
          <a:p>
            <a:r>
              <a:rPr lang="en-US" dirty="0"/>
              <a:t>Online portal provides clean view of incident logs</a:t>
            </a:r>
          </a:p>
          <a:p>
            <a:r>
              <a:rPr lang="en-US" dirty="0"/>
              <a:t>Maybe a managed service </a:t>
            </a:r>
          </a:p>
        </p:txBody>
      </p:sp>
    </p:spTree>
    <p:extLst>
      <p:ext uri="{BB962C8B-B14F-4D97-AF65-F5344CB8AC3E}">
        <p14:creationId xmlns:p14="http://schemas.microsoft.com/office/powerpoint/2010/main" val="392913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A1B647-9EA8-42C2-88C4-12A227BED2CB}"/>
              </a:ext>
            </a:extLst>
          </p:cNvPr>
          <p:cNvSpPr>
            <a:spLocks noGrp="1"/>
          </p:cNvSpPr>
          <p:nvPr>
            <p:ph type="title"/>
          </p:nvPr>
        </p:nvSpPr>
        <p:spPr/>
        <p:txBody>
          <a:bodyPr/>
          <a:lstStyle/>
          <a:p>
            <a:r>
              <a:rPr lang="en-US"/>
              <a:t>Information Security Program</a:t>
            </a:r>
          </a:p>
        </p:txBody>
      </p:sp>
      <p:sp>
        <p:nvSpPr>
          <p:cNvPr id="10" name="Content Placeholder 9">
            <a:extLst>
              <a:ext uri="{FF2B5EF4-FFF2-40B4-BE49-F238E27FC236}">
                <a16:creationId xmlns:a16="http://schemas.microsoft.com/office/drawing/2014/main" id="{D109B0C4-C9A8-47F7-B721-7892F2FC1EC1}"/>
              </a:ext>
            </a:extLst>
          </p:cNvPr>
          <p:cNvSpPr>
            <a:spLocks noGrp="1"/>
          </p:cNvSpPr>
          <p:nvPr>
            <p:ph idx="1"/>
          </p:nvPr>
        </p:nvSpPr>
        <p:spPr/>
        <p:txBody>
          <a:bodyPr/>
          <a:lstStyle/>
          <a:p>
            <a:r>
              <a:rPr lang="en-US"/>
              <a:t>Part 364 Appendix B states each institution must:</a:t>
            </a:r>
          </a:p>
          <a:p>
            <a:pPr lvl="1"/>
            <a:r>
              <a:rPr lang="en-US"/>
              <a:t>Design its information security program to control the identified risks</a:t>
            </a:r>
          </a:p>
          <a:p>
            <a:pPr lvl="1"/>
            <a:r>
              <a:rPr lang="en-US"/>
              <a:t>Consider whether the following security measures are appropriate for the institution and, if so, adopt those measures the institution concludes are appropriate</a:t>
            </a:r>
          </a:p>
          <a:p>
            <a:pPr lvl="1"/>
            <a:endParaRPr lang="en-US"/>
          </a:p>
          <a:p>
            <a:r>
              <a:rPr lang="en-US"/>
              <a:t>Complexity of the Information Security program will vary based on:</a:t>
            </a:r>
          </a:p>
          <a:p>
            <a:pPr lvl="1"/>
            <a:r>
              <a:rPr lang="en-US"/>
              <a:t>Sensitivity of the information</a:t>
            </a:r>
          </a:p>
          <a:p>
            <a:pPr lvl="1"/>
            <a:r>
              <a:rPr lang="en-US"/>
              <a:t>Scope of institution services</a:t>
            </a:r>
          </a:p>
          <a:p>
            <a:pPr lvl="1"/>
            <a:r>
              <a:rPr lang="en-US"/>
              <a:t>Size of the institution</a:t>
            </a:r>
          </a:p>
          <a:p>
            <a:pPr lvl="1"/>
            <a:endParaRPr lang="en-US"/>
          </a:p>
        </p:txBody>
      </p:sp>
      <p:sp>
        <p:nvSpPr>
          <p:cNvPr id="6" name="Slide Number Placeholder 5">
            <a:extLst>
              <a:ext uri="{FF2B5EF4-FFF2-40B4-BE49-F238E27FC236}">
                <a16:creationId xmlns:a16="http://schemas.microsoft.com/office/drawing/2014/main" id="{F4DD3EC3-80B9-47A8-995E-C8906B933A4F}"/>
              </a:ext>
            </a:extLst>
          </p:cNvPr>
          <p:cNvSpPr>
            <a:spLocks noGrp="1"/>
          </p:cNvSpPr>
          <p:nvPr>
            <p:ph type="sldNum" sz="quarter" idx="10"/>
          </p:nvPr>
        </p:nvSpPr>
        <p:spPr>
          <a:prstGeom prst="rect">
            <a:avLst/>
          </a:prstGeom>
        </p:spPr>
        <p:txBody>
          <a:bodyPr/>
          <a:lstStyle/>
          <a:p>
            <a:fld id="{883B8A5F-FA89-44A6-8CAF-38AEABA5848F}" type="slidenum">
              <a:rPr lang="en-US" smtClean="0"/>
              <a:pPr/>
              <a:t>16</a:t>
            </a:fld>
            <a:endParaRPr lang="en-US"/>
          </a:p>
        </p:txBody>
      </p:sp>
    </p:spTree>
    <p:extLst>
      <p:ext uri="{BB962C8B-B14F-4D97-AF65-F5344CB8AC3E}">
        <p14:creationId xmlns:p14="http://schemas.microsoft.com/office/powerpoint/2010/main" val="11569772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77EA-553C-0740-A21C-0C690356E694}"/>
              </a:ext>
            </a:extLst>
          </p:cNvPr>
          <p:cNvSpPr>
            <a:spLocks noGrp="1"/>
          </p:cNvSpPr>
          <p:nvPr>
            <p:ph type="title"/>
          </p:nvPr>
        </p:nvSpPr>
        <p:spPr/>
        <p:txBody>
          <a:bodyPr/>
          <a:lstStyle/>
          <a:p>
            <a:r>
              <a:rPr lang="en-US"/>
              <a:t>Increased Detection Capabilities</a:t>
            </a:r>
          </a:p>
        </p:txBody>
      </p:sp>
      <p:pic>
        <p:nvPicPr>
          <p:cNvPr id="5" name="Picture 4" descr="Icon&#10;&#10;Description automatically generated">
            <a:extLst>
              <a:ext uri="{FF2B5EF4-FFF2-40B4-BE49-F238E27FC236}">
                <a16:creationId xmlns:a16="http://schemas.microsoft.com/office/drawing/2014/main" id="{4B5C67AB-E8FF-B74D-8DF7-D58C1A6F2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30196" y="4291065"/>
            <a:ext cx="4170389" cy="3478104"/>
          </a:xfrm>
          <a:prstGeom prst="rect">
            <a:avLst/>
          </a:prstGeom>
        </p:spPr>
      </p:pic>
      <p:sp>
        <p:nvSpPr>
          <p:cNvPr id="6" name="TextBox 5">
            <a:extLst>
              <a:ext uri="{FF2B5EF4-FFF2-40B4-BE49-F238E27FC236}">
                <a16:creationId xmlns:a16="http://schemas.microsoft.com/office/drawing/2014/main" id="{CF613FAA-1D05-9647-B5C4-C7D7029DC0E4}"/>
              </a:ext>
            </a:extLst>
          </p:cNvPr>
          <p:cNvSpPr txBox="1"/>
          <p:nvPr/>
        </p:nvSpPr>
        <p:spPr>
          <a:xfrm>
            <a:off x="8373879" y="2233665"/>
            <a:ext cx="9571221" cy="1371600"/>
          </a:xfrm>
          <a:prstGeom prst="rect">
            <a:avLst/>
          </a:prstGeom>
          <a:noFill/>
        </p:spPr>
        <p:txBody>
          <a:bodyPr wrap="none" lIns="0" tIns="0" rIns="0" bIns="0" rtlCol="0">
            <a:noAutofit/>
          </a:bodyPr>
          <a:lstStyle/>
          <a:p>
            <a:pPr algn="ctr"/>
            <a:r>
              <a:rPr lang="en-US" sz="4200" b="1">
                <a:latin typeface="Helvetica Neue" panose="02000503000000020004" pitchFamily="2" charset="0"/>
                <a:ea typeface="Helvetica Neue" panose="02000503000000020004" pitchFamily="2" charset="0"/>
                <a:cs typeface="Helvetica Neue" panose="02000503000000020004" pitchFamily="2" charset="0"/>
              </a:rPr>
              <a:t>Cloud based threat identification</a:t>
            </a:r>
          </a:p>
          <a:p>
            <a:pPr algn="ctr"/>
            <a:r>
              <a:rPr lang="en-US" sz="4200" b="1">
                <a:latin typeface="Helvetica Neue" panose="02000503000000020004" pitchFamily="2" charset="0"/>
                <a:ea typeface="Helvetica Neue" panose="02000503000000020004" pitchFamily="2" charset="0"/>
                <a:cs typeface="Helvetica Neue" panose="02000503000000020004" pitchFamily="2" charset="0"/>
              </a:rPr>
              <a:t>Machine Learning/Artificial Intelligence </a:t>
            </a:r>
          </a:p>
        </p:txBody>
      </p:sp>
      <p:pic>
        <p:nvPicPr>
          <p:cNvPr id="7" name="Picture 6">
            <a:extLst>
              <a:ext uri="{FF2B5EF4-FFF2-40B4-BE49-F238E27FC236}">
                <a16:creationId xmlns:a16="http://schemas.microsoft.com/office/drawing/2014/main" id="{B348121D-09E4-584D-9071-1851665DCE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318" y="3047028"/>
            <a:ext cx="6964611" cy="5223459"/>
          </a:xfrm>
          <a:prstGeom prst="rect">
            <a:avLst/>
          </a:prstGeom>
        </p:spPr>
      </p:pic>
      <p:sp>
        <p:nvSpPr>
          <p:cNvPr id="8" name="Striped Right Arrow 7">
            <a:extLst>
              <a:ext uri="{FF2B5EF4-FFF2-40B4-BE49-F238E27FC236}">
                <a16:creationId xmlns:a16="http://schemas.microsoft.com/office/drawing/2014/main" id="{541F2400-D6D8-924E-ABC6-4D290C69C495}"/>
              </a:ext>
            </a:extLst>
          </p:cNvPr>
          <p:cNvSpPr/>
          <p:nvPr/>
        </p:nvSpPr>
        <p:spPr>
          <a:xfrm>
            <a:off x="6294812" y="5002923"/>
            <a:ext cx="2263514" cy="131166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 name="Graphic 3" descr="Cloud outline">
            <a:extLst>
              <a:ext uri="{FF2B5EF4-FFF2-40B4-BE49-F238E27FC236}">
                <a16:creationId xmlns:a16="http://schemas.microsoft.com/office/drawing/2014/main" id="{ECD432E3-7245-3C4B-973E-0F32FE7386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16779" y="1244507"/>
            <a:ext cx="9571221" cy="9571221"/>
          </a:xfrm>
          <a:prstGeom prst="rect">
            <a:avLst/>
          </a:prstGeom>
        </p:spPr>
      </p:pic>
      <p:sp>
        <p:nvSpPr>
          <p:cNvPr id="9" name="TextBox 8">
            <a:extLst>
              <a:ext uri="{FF2B5EF4-FFF2-40B4-BE49-F238E27FC236}">
                <a16:creationId xmlns:a16="http://schemas.microsoft.com/office/drawing/2014/main" id="{A8D298B6-1422-494F-A314-BEAB6C02F661}"/>
              </a:ext>
            </a:extLst>
          </p:cNvPr>
          <p:cNvSpPr txBox="1"/>
          <p:nvPr/>
        </p:nvSpPr>
        <p:spPr>
          <a:xfrm>
            <a:off x="952634" y="7892236"/>
            <a:ext cx="4940168" cy="1371600"/>
          </a:xfrm>
          <a:prstGeom prst="rect">
            <a:avLst/>
          </a:prstGeom>
          <a:noFill/>
        </p:spPr>
        <p:txBody>
          <a:bodyPr wrap="none" lIns="0" tIns="0" rIns="0" bIns="0" rtlCol="0">
            <a:noAutofit/>
          </a:bodyPr>
          <a:lstStyle/>
          <a:p>
            <a:pPr algn="ctr"/>
            <a:r>
              <a:rPr lang="en-US" sz="4200" b="1">
                <a:latin typeface="Helvetica Neue" panose="02000503000000020004" pitchFamily="2" charset="0"/>
                <a:ea typeface="Helvetica Neue" panose="02000503000000020004" pitchFamily="2" charset="0"/>
                <a:cs typeface="Helvetica Neue" panose="02000503000000020004" pitchFamily="2" charset="0"/>
              </a:rPr>
              <a:t>UTM/Firewall</a:t>
            </a:r>
          </a:p>
          <a:p>
            <a:pPr algn="ctr"/>
            <a:endParaRPr lang="en-US" sz="4200" b="1">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08425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61A01-D6CA-1B47-BAA7-69ACCC921AA8}"/>
              </a:ext>
            </a:extLst>
          </p:cNvPr>
          <p:cNvSpPr>
            <a:spLocks noGrp="1"/>
          </p:cNvSpPr>
          <p:nvPr>
            <p:ph type="title"/>
          </p:nvPr>
        </p:nvSpPr>
        <p:spPr/>
        <p:txBody>
          <a:bodyPr>
            <a:normAutofit/>
          </a:bodyPr>
          <a:lstStyle/>
          <a:p>
            <a:br>
              <a:rPr lang="en-US"/>
            </a:br>
            <a:r>
              <a:rPr lang="en-US"/>
              <a:t>Virtual Network Services</a:t>
            </a:r>
          </a:p>
        </p:txBody>
      </p:sp>
      <p:sp>
        <p:nvSpPr>
          <p:cNvPr id="2" name="Content Placeholder 1">
            <a:extLst>
              <a:ext uri="{FF2B5EF4-FFF2-40B4-BE49-F238E27FC236}">
                <a16:creationId xmlns:a16="http://schemas.microsoft.com/office/drawing/2014/main" id="{79447E9B-BB27-174C-98C1-05C9F1795D5C}"/>
              </a:ext>
            </a:extLst>
          </p:cNvPr>
          <p:cNvSpPr>
            <a:spLocks noGrp="1"/>
          </p:cNvSpPr>
          <p:nvPr>
            <p:ph idx="1"/>
          </p:nvPr>
        </p:nvSpPr>
        <p:spPr>
          <a:xfrm>
            <a:off x="9296400" y="2193131"/>
            <a:ext cx="7734299" cy="6967198"/>
          </a:xfrm>
        </p:spPr>
        <p:txBody>
          <a:bodyPr>
            <a:normAutofit/>
          </a:bodyPr>
          <a:lstStyle/>
          <a:p>
            <a:r>
              <a:rPr lang="en-US" sz="4800"/>
              <a:t>Virtualization can be applied to network functions (VNF)</a:t>
            </a:r>
          </a:p>
          <a:p>
            <a:r>
              <a:rPr lang="en-US" sz="4800"/>
              <a:t>VNS offers a wide range of capabilities</a:t>
            </a:r>
          </a:p>
          <a:p>
            <a:r>
              <a:rPr lang="en-US" sz="4800"/>
              <a:t>Hosted and/or on premises</a:t>
            </a:r>
          </a:p>
          <a:p>
            <a:r>
              <a:rPr lang="en-US" sz="4800"/>
              <a:t>Flexible, scalable and cost-effective</a:t>
            </a:r>
          </a:p>
        </p:txBody>
      </p:sp>
      <p:sp>
        <p:nvSpPr>
          <p:cNvPr id="3" name="Slide Number Placeholder 2">
            <a:extLst>
              <a:ext uri="{FF2B5EF4-FFF2-40B4-BE49-F238E27FC236}">
                <a16:creationId xmlns:a16="http://schemas.microsoft.com/office/drawing/2014/main" id="{D73F9146-FF0B-7B44-83EC-0A9B251260AA}"/>
              </a:ext>
            </a:extLst>
          </p:cNvPr>
          <p:cNvSpPr>
            <a:spLocks noGrp="1"/>
          </p:cNvSpPr>
          <p:nvPr>
            <p:ph type="sldNum" sz="quarter" idx="12"/>
          </p:nvPr>
        </p:nvSpPr>
        <p:spPr/>
        <p:txBody>
          <a:bodyPr/>
          <a:lstStyle/>
          <a:p>
            <a:fld id="{E12D0507-9F86-7A45-BE8E-43760B9F92AA}" type="slidenum">
              <a:rPr lang="en-US" smtClean="0"/>
              <a:pPr/>
              <a:t>161</a:t>
            </a:fld>
            <a:endParaRPr lang="en-US"/>
          </a:p>
        </p:txBody>
      </p:sp>
      <p:grpSp>
        <p:nvGrpSpPr>
          <p:cNvPr id="7" name="Group 6">
            <a:extLst>
              <a:ext uri="{FF2B5EF4-FFF2-40B4-BE49-F238E27FC236}">
                <a16:creationId xmlns:a16="http://schemas.microsoft.com/office/drawing/2014/main" id="{418FEA0F-3E10-3844-8A2D-532FD1D3C156}"/>
              </a:ext>
            </a:extLst>
          </p:cNvPr>
          <p:cNvGrpSpPr/>
          <p:nvPr/>
        </p:nvGrpSpPr>
        <p:grpSpPr>
          <a:xfrm>
            <a:off x="304802" y="2552701"/>
            <a:ext cx="8686799" cy="5608320"/>
            <a:chOff x="4070131" y="1657350"/>
            <a:chExt cx="4616669" cy="2667000"/>
          </a:xfrm>
        </p:grpSpPr>
        <p:grpSp>
          <p:nvGrpSpPr>
            <p:cNvPr id="8" name="Group 7">
              <a:extLst>
                <a:ext uri="{FF2B5EF4-FFF2-40B4-BE49-F238E27FC236}">
                  <a16:creationId xmlns:a16="http://schemas.microsoft.com/office/drawing/2014/main" id="{BE51860C-2139-5047-B29F-5FAE0E9E62C4}"/>
                </a:ext>
              </a:extLst>
            </p:cNvPr>
            <p:cNvGrpSpPr/>
            <p:nvPr/>
          </p:nvGrpSpPr>
          <p:grpSpPr>
            <a:xfrm>
              <a:off x="4495800" y="3714750"/>
              <a:ext cx="3733800" cy="609600"/>
              <a:chOff x="838200" y="3409950"/>
              <a:chExt cx="2057400" cy="609600"/>
            </a:xfrm>
          </p:grpSpPr>
          <p:sp>
            <p:nvSpPr>
              <p:cNvPr id="30" name="Rectangle 29">
                <a:extLst>
                  <a:ext uri="{FF2B5EF4-FFF2-40B4-BE49-F238E27FC236}">
                    <a16:creationId xmlns:a16="http://schemas.microsoft.com/office/drawing/2014/main" id="{E3C0A49A-BE30-B045-B5F5-5E16E53624C9}"/>
                  </a:ext>
                </a:extLst>
              </p:cNvPr>
              <p:cNvSpPr/>
              <p:nvPr/>
            </p:nvSpPr>
            <p:spPr>
              <a:xfrm>
                <a:off x="838200" y="3409950"/>
                <a:ext cx="2057400" cy="609600"/>
              </a:xfrm>
              <a:prstGeom prst="rect">
                <a:avLst/>
              </a:prstGeom>
              <a:solidFill>
                <a:schemeClr val="accent1">
                  <a:lumMod val="5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TextBox 30">
                <a:extLst>
                  <a:ext uri="{FF2B5EF4-FFF2-40B4-BE49-F238E27FC236}">
                    <a16:creationId xmlns:a16="http://schemas.microsoft.com/office/drawing/2014/main" id="{B94310AE-0E7D-3648-8427-4C619B8630C9}"/>
                  </a:ext>
                </a:extLst>
              </p:cNvPr>
              <p:cNvSpPr txBox="1"/>
              <p:nvPr/>
            </p:nvSpPr>
            <p:spPr>
              <a:xfrm>
                <a:off x="1561507" y="3486150"/>
                <a:ext cx="605734" cy="307358"/>
              </a:xfrm>
              <a:prstGeom prst="rect">
                <a:avLst/>
              </a:prstGeom>
              <a:noFill/>
            </p:spPr>
            <p:txBody>
              <a:bodyPr wrap="none" rtlCol="0">
                <a:spAutoFit/>
              </a:bodyPr>
              <a:lstStyle/>
              <a:p>
                <a:r>
                  <a:rPr lang="en-US" sz="3600" b="1">
                    <a:solidFill>
                      <a:schemeClr val="bg1"/>
                    </a:solidFill>
                  </a:rPr>
                  <a:t>Hardware</a:t>
                </a:r>
              </a:p>
            </p:txBody>
          </p:sp>
        </p:grpSp>
        <p:grpSp>
          <p:nvGrpSpPr>
            <p:cNvPr id="9" name="Group 8">
              <a:extLst>
                <a:ext uri="{FF2B5EF4-FFF2-40B4-BE49-F238E27FC236}">
                  <a16:creationId xmlns:a16="http://schemas.microsoft.com/office/drawing/2014/main" id="{22FDFA5A-52BF-DF4E-A4C5-8D8C452E9659}"/>
                </a:ext>
              </a:extLst>
            </p:cNvPr>
            <p:cNvGrpSpPr/>
            <p:nvPr/>
          </p:nvGrpSpPr>
          <p:grpSpPr>
            <a:xfrm>
              <a:off x="4495800" y="3105150"/>
              <a:ext cx="3733800" cy="609600"/>
              <a:chOff x="838200" y="3409950"/>
              <a:chExt cx="2057400" cy="609600"/>
            </a:xfrm>
            <a:solidFill>
              <a:schemeClr val="accent2">
                <a:lumMod val="75000"/>
              </a:schemeClr>
            </a:solidFill>
          </p:grpSpPr>
          <p:sp>
            <p:nvSpPr>
              <p:cNvPr id="28" name="Rectangle 27">
                <a:extLst>
                  <a:ext uri="{FF2B5EF4-FFF2-40B4-BE49-F238E27FC236}">
                    <a16:creationId xmlns:a16="http://schemas.microsoft.com/office/drawing/2014/main" id="{BE3CDD10-02CA-AE44-94E3-8506A4621A2A}"/>
                  </a:ext>
                </a:extLst>
              </p:cNvPr>
              <p:cNvSpPr/>
              <p:nvPr/>
            </p:nvSpPr>
            <p:spPr>
              <a:xfrm>
                <a:off x="838200" y="3409950"/>
                <a:ext cx="2057400" cy="609600"/>
              </a:xfrm>
              <a:prstGeom prst="rect">
                <a:avLst/>
              </a:prstGeom>
              <a:grp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sp>
            <p:nvSpPr>
              <p:cNvPr id="29" name="TextBox 28">
                <a:extLst>
                  <a:ext uri="{FF2B5EF4-FFF2-40B4-BE49-F238E27FC236}">
                    <a16:creationId xmlns:a16="http://schemas.microsoft.com/office/drawing/2014/main" id="{B5F8DE63-88A2-8F44-ACFB-561343D0419B}"/>
                  </a:ext>
                </a:extLst>
              </p:cNvPr>
              <p:cNvSpPr txBox="1"/>
              <p:nvPr/>
            </p:nvSpPr>
            <p:spPr>
              <a:xfrm>
                <a:off x="1510004" y="3486150"/>
                <a:ext cx="665051" cy="307358"/>
              </a:xfrm>
              <a:prstGeom prst="rect">
                <a:avLst/>
              </a:prstGeom>
              <a:grpFill/>
            </p:spPr>
            <p:txBody>
              <a:bodyPr wrap="none" rtlCol="0">
                <a:spAutoFit/>
              </a:bodyPr>
              <a:lstStyle/>
              <a:p>
                <a:r>
                  <a:rPr lang="en-US" sz="3600" b="1">
                    <a:solidFill>
                      <a:schemeClr val="bg1"/>
                    </a:solidFill>
                  </a:rPr>
                  <a:t>Hypervisor</a:t>
                </a:r>
              </a:p>
            </p:txBody>
          </p:sp>
        </p:grpSp>
        <p:grpSp>
          <p:nvGrpSpPr>
            <p:cNvPr id="10" name="Group 9">
              <a:extLst>
                <a:ext uri="{FF2B5EF4-FFF2-40B4-BE49-F238E27FC236}">
                  <a16:creationId xmlns:a16="http://schemas.microsoft.com/office/drawing/2014/main" id="{55F225E4-9C56-5C44-98F9-C4B269A6A0EF}"/>
                </a:ext>
              </a:extLst>
            </p:cNvPr>
            <p:cNvGrpSpPr/>
            <p:nvPr/>
          </p:nvGrpSpPr>
          <p:grpSpPr>
            <a:xfrm>
              <a:off x="4070131" y="1657350"/>
              <a:ext cx="1371600" cy="1187012"/>
              <a:chOff x="4070131" y="1657350"/>
              <a:chExt cx="1371600" cy="1187012"/>
            </a:xfrm>
          </p:grpSpPr>
          <p:sp>
            <p:nvSpPr>
              <p:cNvPr id="26" name="Rectangle 25">
                <a:extLst>
                  <a:ext uri="{FF2B5EF4-FFF2-40B4-BE49-F238E27FC236}">
                    <a16:creationId xmlns:a16="http://schemas.microsoft.com/office/drawing/2014/main" id="{397F3C82-C6D0-AB4C-B68A-2909C4AD782F}"/>
                  </a:ext>
                </a:extLst>
              </p:cNvPr>
              <p:cNvSpPr/>
              <p:nvPr/>
            </p:nvSpPr>
            <p:spPr>
              <a:xfrm>
                <a:off x="4070131" y="2234762"/>
                <a:ext cx="1371600" cy="609600"/>
              </a:xfrm>
              <a:prstGeom prst="rect">
                <a:avLst/>
              </a:prstGeom>
              <a:solidFill>
                <a:schemeClr val="accent1">
                  <a:lumMod val="60000"/>
                  <a:lumOff val="4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Rectangle 26">
                <a:extLst>
                  <a:ext uri="{FF2B5EF4-FFF2-40B4-BE49-F238E27FC236}">
                    <a16:creationId xmlns:a16="http://schemas.microsoft.com/office/drawing/2014/main" id="{8B6A28C2-CCF0-AF4F-8F1E-FA2A51D9A1B9}"/>
                  </a:ext>
                </a:extLst>
              </p:cNvPr>
              <p:cNvSpPr/>
              <p:nvPr/>
            </p:nvSpPr>
            <p:spPr>
              <a:xfrm>
                <a:off x="4070131" y="1657350"/>
                <a:ext cx="1371600" cy="609600"/>
              </a:xfrm>
              <a:prstGeom prst="rect">
                <a:avLst/>
              </a:prstGeom>
              <a:solidFill>
                <a:schemeClr val="accent1">
                  <a:lumMod val="40000"/>
                  <a:lumOff val="6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1" name="Group 10">
              <a:extLst>
                <a:ext uri="{FF2B5EF4-FFF2-40B4-BE49-F238E27FC236}">
                  <a16:creationId xmlns:a16="http://schemas.microsoft.com/office/drawing/2014/main" id="{30CE7DE2-D050-D64F-A6AF-BF266EE7EF46}"/>
                </a:ext>
              </a:extLst>
            </p:cNvPr>
            <p:cNvGrpSpPr/>
            <p:nvPr/>
          </p:nvGrpSpPr>
          <p:grpSpPr>
            <a:xfrm>
              <a:off x="5638800" y="1657350"/>
              <a:ext cx="1371600" cy="1187012"/>
              <a:chOff x="4070131" y="1657350"/>
              <a:chExt cx="1371600" cy="1187012"/>
            </a:xfrm>
          </p:grpSpPr>
          <p:sp>
            <p:nvSpPr>
              <p:cNvPr id="24" name="Rectangle 23">
                <a:extLst>
                  <a:ext uri="{FF2B5EF4-FFF2-40B4-BE49-F238E27FC236}">
                    <a16:creationId xmlns:a16="http://schemas.microsoft.com/office/drawing/2014/main" id="{826B8FFF-A7C5-B244-8403-D0E2C0962189}"/>
                  </a:ext>
                </a:extLst>
              </p:cNvPr>
              <p:cNvSpPr/>
              <p:nvPr/>
            </p:nvSpPr>
            <p:spPr>
              <a:xfrm>
                <a:off x="4070131" y="2234762"/>
                <a:ext cx="1371600" cy="609600"/>
              </a:xfrm>
              <a:prstGeom prst="rect">
                <a:avLst/>
              </a:prstGeom>
              <a:solidFill>
                <a:schemeClr val="accent1">
                  <a:lumMod val="60000"/>
                  <a:lumOff val="4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Rectangle 24">
                <a:extLst>
                  <a:ext uri="{FF2B5EF4-FFF2-40B4-BE49-F238E27FC236}">
                    <a16:creationId xmlns:a16="http://schemas.microsoft.com/office/drawing/2014/main" id="{9C2B0A1D-B69F-3442-8919-19BC050B0C8A}"/>
                  </a:ext>
                </a:extLst>
              </p:cNvPr>
              <p:cNvSpPr/>
              <p:nvPr/>
            </p:nvSpPr>
            <p:spPr>
              <a:xfrm>
                <a:off x="4070131" y="1657350"/>
                <a:ext cx="1371600" cy="609600"/>
              </a:xfrm>
              <a:prstGeom prst="rect">
                <a:avLst/>
              </a:prstGeom>
              <a:solidFill>
                <a:schemeClr val="accent1">
                  <a:lumMod val="40000"/>
                  <a:lumOff val="6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2" name="Group 11">
              <a:extLst>
                <a:ext uri="{FF2B5EF4-FFF2-40B4-BE49-F238E27FC236}">
                  <a16:creationId xmlns:a16="http://schemas.microsoft.com/office/drawing/2014/main" id="{849A392A-532B-8741-9625-54739E16B94E}"/>
                </a:ext>
              </a:extLst>
            </p:cNvPr>
            <p:cNvGrpSpPr/>
            <p:nvPr/>
          </p:nvGrpSpPr>
          <p:grpSpPr>
            <a:xfrm>
              <a:off x="7315200" y="1657350"/>
              <a:ext cx="1371600" cy="1187012"/>
              <a:chOff x="4070131" y="1657350"/>
              <a:chExt cx="1371600" cy="1187012"/>
            </a:xfrm>
          </p:grpSpPr>
          <p:sp>
            <p:nvSpPr>
              <p:cNvPr id="22" name="Rectangle 21">
                <a:extLst>
                  <a:ext uri="{FF2B5EF4-FFF2-40B4-BE49-F238E27FC236}">
                    <a16:creationId xmlns:a16="http://schemas.microsoft.com/office/drawing/2014/main" id="{F8E47D92-2AA9-4E4D-AEEF-9213271DA222}"/>
                  </a:ext>
                </a:extLst>
              </p:cNvPr>
              <p:cNvSpPr/>
              <p:nvPr/>
            </p:nvSpPr>
            <p:spPr>
              <a:xfrm>
                <a:off x="4070131" y="2234762"/>
                <a:ext cx="1371600" cy="609600"/>
              </a:xfrm>
              <a:prstGeom prst="rect">
                <a:avLst/>
              </a:prstGeom>
              <a:solidFill>
                <a:schemeClr val="accent1">
                  <a:lumMod val="60000"/>
                  <a:lumOff val="4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Rectangle 22">
                <a:extLst>
                  <a:ext uri="{FF2B5EF4-FFF2-40B4-BE49-F238E27FC236}">
                    <a16:creationId xmlns:a16="http://schemas.microsoft.com/office/drawing/2014/main" id="{320CE24B-4BD4-C54C-811D-B8A4D487ECA9}"/>
                  </a:ext>
                </a:extLst>
              </p:cNvPr>
              <p:cNvSpPr/>
              <p:nvPr/>
            </p:nvSpPr>
            <p:spPr>
              <a:xfrm>
                <a:off x="4070131" y="1657350"/>
                <a:ext cx="1371600" cy="609600"/>
              </a:xfrm>
              <a:prstGeom prst="rect">
                <a:avLst/>
              </a:prstGeom>
              <a:solidFill>
                <a:schemeClr val="accent1">
                  <a:lumMod val="40000"/>
                  <a:lumOff val="60000"/>
                </a:schemeClr>
              </a:solidFill>
              <a:ln>
                <a:noFill/>
              </a:ln>
            </p:spPr>
            <p:style>
              <a:lnRef idx="1">
                <a:schemeClr val="accent1"/>
              </a:lnRef>
              <a:fillRef idx="1">
                <a:schemeClr val="accent1"/>
              </a:fillRef>
              <a:effectRef idx="0">
                <a:schemeClr val="accent1"/>
              </a:effectRef>
              <a:fontRef idx="minor">
                <a:schemeClr val="lt1"/>
              </a:fontRef>
            </p:style>
            <p:txBody>
              <a:bodyPr rtlCol="0" anchor="ctr"/>
              <a:lstStyle/>
              <a:p>
                <a:pPr algn="ctr"/>
                <a:endParaRPr lang="en-US" sz="3600"/>
              </a:p>
            </p:txBody>
          </p:sp>
        </p:grpSp>
        <p:cxnSp>
          <p:nvCxnSpPr>
            <p:cNvPr id="13" name="Straight Arrow Connector 12">
              <a:extLst>
                <a:ext uri="{FF2B5EF4-FFF2-40B4-BE49-F238E27FC236}">
                  <a16:creationId xmlns:a16="http://schemas.microsoft.com/office/drawing/2014/main" id="{895F64C3-6E21-A943-A555-AC4A0191C4F3}"/>
                </a:ext>
              </a:extLst>
            </p:cNvPr>
            <p:cNvCxnSpPr>
              <a:cxnSpLocks/>
              <a:stCxn id="26" idx="2"/>
            </p:cNvCxnSpPr>
            <p:nvPr/>
          </p:nvCxnSpPr>
          <p:spPr>
            <a:xfrm>
              <a:off x="4755931" y="2844362"/>
              <a:ext cx="349470" cy="293054"/>
            </a:xfrm>
            <a:prstGeom prst="straightConnector1">
              <a:avLst/>
            </a:prstGeom>
            <a:ln w="38100" cap="sq">
              <a:solidFill>
                <a:schemeClr val="accent2">
                  <a:lumMod val="75000"/>
                </a:schemeClr>
              </a:solidFill>
              <a:headEnd type="triangle"/>
              <a:tailEnd type="triangle"/>
            </a:ln>
          </p:spPr>
          <p:style>
            <a:lnRef idx="1">
              <a:schemeClr val="accent1"/>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9EA783E5-DF84-EC43-BC01-E31024F865FC}"/>
                </a:ext>
              </a:extLst>
            </p:cNvPr>
            <p:cNvCxnSpPr>
              <a:cxnSpLocks/>
            </p:cNvCxnSpPr>
            <p:nvPr/>
          </p:nvCxnSpPr>
          <p:spPr>
            <a:xfrm>
              <a:off x="6324600" y="2808937"/>
              <a:ext cx="0" cy="340225"/>
            </a:xfrm>
            <a:prstGeom prst="straightConnector1">
              <a:avLst/>
            </a:prstGeom>
            <a:ln w="38100" cap="sq">
              <a:solidFill>
                <a:schemeClr val="accent2">
                  <a:lumMod val="75000"/>
                </a:schemeClr>
              </a:solidFill>
              <a:headEnd type="triangle"/>
              <a:tailEnd type="triangle"/>
            </a:ln>
          </p:spPr>
          <p:style>
            <a:lnRef idx="1">
              <a:schemeClr val="accent1"/>
            </a:lnRef>
            <a:fillRef idx="1">
              <a:schemeClr val="accent1"/>
            </a:fillRef>
            <a:effectRef idx="0">
              <a:schemeClr val="accent1"/>
            </a:effectRef>
            <a:fontRef idx="minor">
              <a:schemeClr val="lt1"/>
            </a:fontRef>
          </p:style>
        </p:cxnSp>
        <p:cxnSp>
          <p:nvCxnSpPr>
            <p:cNvPr id="15" name="Straight Arrow Connector 14">
              <a:extLst>
                <a:ext uri="{FF2B5EF4-FFF2-40B4-BE49-F238E27FC236}">
                  <a16:creationId xmlns:a16="http://schemas.microsoft.com/office/drawing/2014/main" id="{45E45E3C-49B4-F642-8488-00B489041AF0}"/>
                </a:ext>
              </a:extLst>
            </p:cNvPr>
            <p:cNvCxnSpPr>
              <a:cxnSpLocks/>
            </p:cNvCxnSpPr>
            <p:nvPr/>
          </p:nvCxnSpPr>
          <p:spPr>
            <a:xfrm flipH="1">
              <a:off x="7718679" y="2832694"/>
              <a:ext cx="282321" cy="272456"/>
            </a:xfrm>
            <a:prstGeom prst="straightConnector1">
              <a:avLst/>
            </a:prstGeom>
            <a:ln w="38100" cap="sq">
              <a:solidFill>
                <a:schemeClr val="accent2">
                  <a:lumMod val="75000"/>
                </a:schemeClr>
              </a:solidFill>
              <a:headEnd type="triangle"/>
              <a:tailEnd type="triangle"/>
            </a:ln>
          </p:spPr>
          <p:style>
            <a:lnRef idx="1">
              <a:schemeClr val="accent1"/>
            </a:lnRef>
            <a:fillRef idx="1">
              <a:schemeClr val="accent1"/>
            </a:fillRef>
            <a:effectRef idx="0">
              <a:schemeClr val="accent1"/>
            </a:effectRef>
            <a:fontRef idx="minor">
              <a:schemeClr val="lt1"/>
            </a:fontRef>
          </p:style>
        </p:cxnSp>
        <p:sp>
          <p:nvSpPr>
            <p:cNvPr id="16" name="TextBox 15">
              <a:extLst>
                <a:ext uri="{FF2B5EF4-FFF2-40B4-BE49-F238E27FC236}">
                  <a16:creationId xmlns:a16="http://schemas.microsoft.com/office/drawing/2014/main" id="{106AAA89-2747-664E-9D2A-227E1A7A72CA}"/>
                </a:ext>
              </a:extLst>
            </p:cNvPr>
            <p:cNvSpPr txBox="1"/>
            <p:nvPr/>
          </p:nvSpPr>
          <p:spPr>
            <a:xfrm>
              <a:off x="4580038" y="2354818"/>
              <a:ext cx="380131" cy="307358"/>
            </a:xfrm>
            <a:prstGeom prst="rect">
              <a:avLst/>
            </a:prstGeom>
            <a:noFill/>
          </p:spPr>
          <p:txBody>
            <a:bodyPr wrap="none" rtlCol="0">
              <a:spAutoFit/>
            </a:bodyPr>
            <a:lstStyle/>
            <a:p>
              <a:r>
                <a:rPr lang="en-US" sz="3600" b="1">
                  <a:solidFill>
                    <a:schemeClr val="bg1"/>
                  </a:solidFill>
                </a:rPr>
                <a:t>OS</a:t>
              </a:r>
            </a:p>
          </p:txBody>
        </p:sp>
        <p:sp>
          <p:nvSpPr>
            <p:cNvPr id="17" name="TextBox 16">
              <a:extLst>
                <a:ext uri="{FF2B5EF4-FFF2-40B4-BE49-F238E27FC236}">
                  <a16:creationId xmlns:a16="http://schemas.microsoft.com/office/drawing/2014/main" id="{42FA272A-ACED-D246-BC64-C71C9615EC68}"/>
                </a:ext>
              </a:extLst>
            </p:cNvPr>
            <p:cNvSpPr txBox="1"/>
            <p:nvPr/>
          </p:nvSpPr>
          <p:spPr>
            <a:xfrm>
              <a:off x="6096000" y="2343150"/>
              <a:ext cx="380131" cy="307358"/>
            </a:xfrm>
            <a:prstGeom prst="rect">
              <a:avLst/>
            </a:prstGeom>
            <a:noFill/>
          </p:spPr>
          <p:txBody>
            <a:bodyPr wrap="none" rtlCol="0">
              <a:spAutoFit/>
            </a:bodyPr>
            <a:lstStyle/>
            <a:p>
              <a:r>
                <a:rPr lang="en-US" sz="3600" b="1">
                  <a:solidFill>
                    <a:schemeClr val="bg1"/>
                  </a:solidFill>
                </a:rPr>
                <a:t>OS</a:t>
              </a:r>
            </a:p>
          </p:txBody>
        </p:sp>
        <p:sp>
          <p:nvSpPr>
            <p:cNvPr id="18" name="TextBox 17">
              <a:extLst>
                <a:ext uri="{FF2B5EF4-FFF2-40B4-BE49-F238E27FC236}">
                  <a16:creationId xmlns:a16="http://schemas.microsoft.com/office/drawing/2014/main" id="{A1EA78E1-5C7C-9342-958C-A5F1B64B33F0}"/>
                </a:ext>
              </a:extLst>
            </p:cNvPr>
            <p:cNvSpPr txBox="1"/>
            <p:nvPr/>
          </p:nvSpPr>
          <p:spPr>
            <a:xfrm>
              <a:off x="7780438" y="2343150"/>
              <a:ext cx="380131" cy="307358"/>
            </a:xfrm>
            <a:prstGeom prst="rect">
              <a:avLst/>
            </a:prstGeom>
            <a:noFill/>
          </p:spPr>
          <p:txBody>
            <a:bodyPr wrap="none" rtlCol="0">
              <a:spAutoFit/>
            </a:bodyPr>
            <a:lstStyle/>
            <a:p>
              <a:r>
                <a:rPr lang="en-US" sz="3600" b="1">
                  <a:solidFill>
                    <a:schemeClr val="bg1"/>
                  </a:solidFill>
                </a:rPr>
                <a:t>OS</a:t>
              </a:r>
            </a:p>
          </p:txBody>
        </p:sp>
        <p:sp>
          <p:nvSpPr>
            <p:cNvPr id="19" name="TextBox 18">
              <a:extLst>
                <a:ext uri="{FF2B5EF4-FFF2-40B4-BE49-F238E27FC236}">
                  <a16:creationId xmlns:a16="http://schemas.microsoft.com/office/drawing/2014/main" id="{84677D97-628A-2343-AC06-400D142111EF}"/>
                </a:ext>
              </a:extLst>
            </p:cNvPr>
            <p:cNvSpPr txBox="1"/>
            <p:nvPr/>
          </p:nvSpPr>
          <p:spPr>
            <a:xfrm>
              <a:off x="4232118" y="1809750"/>
              <a:ext cx="890368" cy="307358"/>
            </a:xfrm>
            <a:prstGeom prst="rect">
              <a:avLst/>
            </a:prstGeom>
            <a:noFill/>
          </p:spPr>
          <p:txBody>
            <a:bodyPr wrap="none" rtlCol="0">
              <a:spAutoFit/>
            </a:bodyPr>
            <a:lstStyle/>
            <a:p>
              <a:r>
                <a:rPr lang="en-US" sz="3600" b="1"/>
                <a:t>Routing</a:t>
              </a:r>
            </a:p>
          </p:txBody>
        </p:sp>
        <p:sp>
          <p:nvSpPr>
            <p:cNvPr id="20" name="TextBox 19">
              <a:extLst>
                <a:ext uri="{FF2B5EF4-FFF2-40B4-BE49-F238E27FC236}">
                  <a16:creationId xmlns:a16="http://schemas.microsoft.com/office/drawing/2014/main" id="{84E05437-0A84-E146-BAB5-4B23495DB501}"/>
                </a:ext>
              </a:extLst>
            </p:cNvPr>
            <p:cNvSpPr txBox="1"/>
            <p:nvPr/>
          </p:nvSpPr>
          <p:spPr>
            <a:xfrm>
              <a:off x="5830038" y="1809750"/>
              <a:ext cx="900046" cy="307358"/>
            </a:xfrm>
            <a:prstGeom prst="rect">
              <a:avLst/>
            </a:prstGeom>
            <a:noFill/>
          </p:spPr>
          <p:txBody>
            <a:bodyPr wrap="none" rtlCol="0">
              <a:spAutoFit/>
            </a:bodyPr>
            <a:lstStyle/>
            <a:p>
              <a:r>
                <a:rPr lang="en-US" sz="3600" b="1"/>
                <a:t>Firewall</a:t>
              </a:r>
            </a:p>
          </p:txBody>
        </p:sp>
        <p:sp>
          <p:nvSpPr>
            <p:cNvPr id="21" name="TextBox 20">
              <a:extLst>
                <a:ext uri="{FF2B5EF4-FFF2-40B4-BE49-F238E27FC236}">
                  <a16:creationId xmlns:a16="http://schemas.microsoft.com/office/drawing/2014/main" id="{B6DF643B-F442-BA4A-8C91-B64D22B0332E}"/>
                </a:ext>
              </a:extLst>
            </p:cNvPr>
            <p:cNvSpPr txBox="1"/>
            <p:nvPr/>
          </p:nvSpPr>
          <p:spPr>
            <a:xfrm>
              <a:off x="7647652" y="1809750"/>
              <a:ext cx="535182" cy="307358"/>
            </a:xfrm>
            <a:prstGeom prst="rect">
              <a:avLst/>
            </a:prstGeom>
            <a:noFill/>
          </p:spPr>
          <p:txBody>
            <a:bodyPr wrap="none" rtlCol="0">
              <a:spAutoFit/>
            </a:bodyPr>
            <a:lstStyle/>
            <a:p>
              <a:r>
                <a:rPr lang="en-US" sz="3600" b="1"/>
                <a:t>VPN</a:t>
              </a:r>
            </a:p>
          </p:txBody>
        </p:sp>
      </p:grpSp>
    </p:spTree>
    <p:extLst>
      <p:ext uri="{BB962C8B-B14F-4D97-AF65-F5344CB8AC3E}">
        <p14:creationId xmlns:p14="http://schemas.microsoft.com/office/powerpoint/2010/main" val="30678548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7A4D-7509-F34C-AC0B-391A34BBB172}"/>
              </a:ext>
            </a:extLst>
          </p:cNvPr>
          <p:cNvSpPr>
            <a:spLocks noGrp="1"/>
          </p:cNvSpPr>
          <p:nvPr>
            <p:ph type="title"/>
          </p:nvPr>
        </p:nvSpPr>
        <p:spPr/>
        <p:txBody>
          <a:bodyPr/>
          <a:lstStyle/>
          <a:p>
            <a:r>
              <a:rPr lang="en-US"/>
              <a:t>Secure Access Service Edge (SASE)</a:t>
            </a:r>
          </a:p>
        </p:txBody>
      </p:sp>
      <p:sp>
        <p:nvSpPr>
          <p:cNvPr id="18" name="Content Placeholder 2">
            <a:extLst>
              <a:ext uri="{FF2B5EF4-FFF2-40B4-BE49-F238E27FC236}">
                <a16:creationId xmlns:a16="http://schemas.microsoft.com/office/drawing/2014/main" id="{88561B27-9B5A-D348-B154-6E3185144E04}"/>
              </a:ext>
            </a:extLst>
          </p:cNvPr>
          <p:cNvSpPr>
            <a:spLocks noGrp="1"/>
          </p:cNvSpPr>
          <p:nvPr>
            <p:ph idx="1"/>
          </p:nvPr>
        </p:nvSpPr>
        <p:spPr/>
        <p:txBody>
          <a:bodyPr>
            <a:normAutofit/>
          </a:bodyPr>
          <a:lstStyle/>
          <a:p>
            <a:r>
              <a:rPr lang="en-US" sz="4800" dirty="0"/>
              <a:t>Term coined by Gartner in 2019, grown in importance with digital transformation</a:t>
            </a:r>
          </a:p>
          <a:p>
            <a:r>
              <a:rPr lang="en-US" sz="4800" dirty="0"/>
              <a:t>Use varies by vendor, but there are many common elements</a:t>
            </a:r>
          </a:p>
        </p:txBody>
      </p:sp>
      <p:grpSp>
        <p:nvGrpSpPr>
          <p:cNvPr id="4" name="Group 3">
            <a:extLst>
              <a:ext uri="{FF2B5EF4-FFF2-40B4-BE49-F238E27FC236}">
                <a16:creationId xmlns:a16="http://schemas.microsoft.com/office/drawing/2014/main" id="{24ACD2CF-7252-0F45-8F79-A78D9236E2E2}"/>
              </a:ext>
            </a:extLst>
          </p:cNvPr>
          <p:cNvGrpSpPr/>
          <p:nvPr/>
        </p:nvGrpSpPr>
        <p:grpSpPr>
          <a:xfrm>
            <a:off x="3321226" y="5363041"/>
            <a:ext cx="10299826" cy="4247579"/>
            <a:chOff x="3321226" y="5363041"/>
            <a:chExt cx="10299826" cy="4247579"/>
          </a:xfrm>
        </p:grpSpPr>
        <p:grpSp>
          <p:nvGrpSpPr>
            <p:cNvPr id="3" name="Group 2">
              <a:extLst>
                <a:ext uri="{FF2B5EF4-FFF2-40B4-BE49-F238E27FC236}">
                  <a16:creationId xmlns:a16="http://schemas.microsoft.com/office/drawing/2014/main" id="{06011784-D5E6-5846-8540-D0D8CA5C6BEE}"/>
                </a:ext>
              </a:extLst>
            </p:cNvPr>
            <p:cNvGrpSpPr/>
            <p:nvPr/>
          </p:nvGrpSpPr>
          <p:grpSpPr>
            <a:xfrm>
              <a:off x="3321226" y="5363041"/>
              <a:ext cx="10299826" cy="3677522"/>
              <a:chOff x="1376994" y="2387612"/>
              <a:chExt cx="10299826" cy="3677522"/>
            </a:xfrm>
          </p:grpSpPr>
          <p:sp>
            <p:nvSpPr>
              <p:cNvPr id="19" name="Rounded Rectangle 18">
                <a:extLst>
                  <a:ext uri="{FF2B5EF4-FFF2-40B4-BE49-F238E27FC236}">
                    <a16:creationId xmlns:a16="http://schemas.microsoft.com/office/drawing/2014/main" id="{8CEEB8E3-F35D-144B-98BF-DF599F4768F5}"/>
                  </a:ext>
                </a:extLst>
              </p:cNvPr>
              <p:cNvSpPr/>
              <p:nvPr/>
            </p:nvSpPr>
            <p:spPr>
              <a:xfrm>
                <a:off x="4109013" y="2882096"/>
                <a:ext cx="833377" cy="3183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a:t>
                </a:r>
              </a:p>
              <a:p>
                <a:pPr algn="ctr"/>
                <a:r>
                  <a:rPr lang="en-US" sz="2800"/>
                  <a:t>A</a:t>
                </a:r>
              </a:p>
              <a:p>
                <a:pPr algn="ctr"/>
                <a:r>
                  <a:rPr lang="en-US" sz="2800"/>
                  <a:t>S</a:t>
                </a:r>
              </a:p>
              <a:p>
                <a:pPr algn="ctr"/>
                <a:r>
                  <a:rPr lang="en-US" sz="2800"/>
                  <a:t>E</a:t>
                </a:r>
              </a:p>
            </p:txBody>
          </p:sp>
          <p:sp>
            <p:nvSpPr>
              <p:cNvPr id="22" name="Rounded Rectangle 21">
                <a:extLst>
                  <a:ext uri="{FF2B5EF4-FFF2-40B4-BE49-F238E27FC236}">
                    <a16:creationId xmlns:a16="http://schemas.microsoft.com/office/drawing/2014/main" id="{DCE65D95-78D9-E944-8D55-6AA26E39344F}"/>
                  </a:ext>
                </a:extLst>
              </p:cNvPr>
              <p:cNvSpPr/>
              <p:nvPr/>
            </p:nvSpPr>
            <p:spPr>
              <a:xfrm>
                <a:off x="5775767" y="2882096"/>
                <a:ext cx="2002420" cy="706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SD WAN</a:t>
                </a:r>
              </a:p>
            </p:txBody>
          </p:sp>
          <p:sp>
            <p:nvSpPr>
              <p:cNvPr id="23" name="Rounded Rectangle 22">
                <a:extLst>
                  <a:ext uri="{FF2B5EF4-FFF2-40B4-BE49-F238E27FC236}">
                    <a16:creationId xmlns:a16="http://schemas.microsoft.com/office/drawing/2014/main" id="{3184E077-921E-2F4B-B4F7-890E5489D699}"/>
                  </a:ext>
                </a:extLst>
              </p:cNvPr>
              <p:cNvSpPr/>
              <p:nvPr/>
            </p:nvSpPr>
            <p:spPr>
              <a:xfrm>
                <a:off x="5775767" y="3707628"/>
                <a:ext cx="2002420" cy="706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ZT</a:t>
                </a:r>
              </a:p>
            </p:txBody>
          </p:sp>
          <p:sp>
            <p:nvSpPr>
              <p:cNvPr id="24" name="Rounded Rectangle 23">
                <a:extLst>
                  <a:ext uri="{FF2B5EF4-FFF2-40B4-BE49-F238E27FC236}">
                    <a16:creationId xmlns:a16="http://schemas.microsoft.com/office/drawing/2014/main" id="{BBAB2CD8-1C46-184A-ADD2-8B9FA7F42E35}"/>
                  </a:ext>
                </a:extLst>
              </p:cNvPr>
              <p:cNvSpPr/>
              <p:nvPr/>
            </p:nvSpPr>
            <p:spPr>
              <a:xfrm>
                <a:off x="5775767" y="4533160"/>
                <a:ext cx="2002420" cy="706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SWG</a:t>
                </a:r>
              </a:p>
            </p:txBody>
          </p:sp>
          <p:sp>
            <p:nvSpPr>
              <p:cNvPr id="25" name="Rounded Rectangle 24">
                <a:extLst>
                  <a:ext uri="{FF2B5EF4-FFF2-40B4-BE49-F238E27FC236}">
                    <a16:creationId xmlns:a16="http://schemas.microsoft.com/office/drawing/2014/main" id="{198DD496-F9DA-9C41-8C5B-1262D9285C0B}"/>
                  </a:ext>
                </a:extLst>
              </p:cNvPr>
              <p:cNvSpPr/>
              <p:nvPr/>
            </p:nvSpPr>
            <p:spPr>
              <a:xfrm>
                <a:off x="5775767" y="5358692"/>
                <a:ext cx="2002420" cy="706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t>FWaaS</a:t>
                </a:r>
                <a:endParaRPr lang="en-US" sz="2800"/>
              </a:p>
            </p:txBody>
          </p:sp>
          <p:pic>
            <p:nvPicPr>
              <p:cNvPr id="26" name="Graphic 25" descr="Smart Phone outline">
                <a:extLst>
                  <a:ext uri="{FF2B5EF4-FFF2-40B4-BE49-F238E27FC236}">
                    <a16:creationId xmlns:a16="http://schemas.microsoft.com/office/drawing/2014/main" id="{7B74B6A1-08A0-8E49-B385-16765057F1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6913" y="2882096"/>
                <a:ext cx="453465" cy="453465"/>
              </a:xfrm>
              <a:prstGeom prst="rect">
                <a:avLst/>
              </a:prstGeom>
            </p:spPr>
          </p:pic>
          <p:pic>
            <p:nvPicPr>
              <p:cNvPr id="27" name="Graphic 26" descr="Store outline">
                <a:extLst>
                  <a:ext uri="{FF2B5EF4-FFF2-40B4-BE49-F238E27FC236}">
                    <a16:creationId xmlns:a16="http://schemas.microsoft.com/office/drawing/2014/main" id="{A5BE3464-3BA5-EC4C-84FC-5E7639258E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6994" y="3793764"/>
                <a:ext cx="914400" cy="914400"/>
              </a:xfrm>
              <a:prstGeom prst="rect">
                <a:avLst/>
              </a:prstGeom>
            </p:spPr>
          </p:pic>
          <p:pic>
            <p:nvPicPr>
              <p:cNvPr id="28" name="Graphic 27" descr="House outline">
                <a:extLst>
                  <a:ext uri="{FF2B5EF4-FFF2-40B4-BE49-F238E27FC236}">
                    <a16:creationId xmlns:a16="http://schemas.microsoft.com/office/drawing/2014/main" id="{0D26D0A6-9C84-A949-BA09-AB9A7802AA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241" y="5166367"/>
                <a:ext cx="800188" cy="800188"/>
              </a:xfrm>
              <a:prstGeom prst="rect">
                <a:avLst/>
              </a:prstGeom>
            </p:spPr>
          </p:pic>
          <p:pic>
            <p:nvPicPr>
              <p:cNvPr id="29" name="Graphic 28" descr="Cloud outline">
                <a:extLst>
                  <a:ext uri="{FF2B5EF4-FFF2-40B4-BE49-F238E27FC236}">
                    <a16:creationId xmlns:a16="http://schemas.microsoft.com/office/drawing/2014/main" id="{7FB54977-E8B0-6045-9888-81AAC064286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71641" y="3514523"/>
                <a:ext cx="2305179" cy="1927027"/>
              </a:xfrm>
              <a:prstGeom prst="rect">
                <a:avLst/>
              </a:prstGeom>
            </p:spPr>
          </p:pic>
          <p:sp>
            <p:nvSpPr>
              <p:cNvPr id="30" name="TextBox 29">
                <a:extLst>
                  <a:ext uri="{FF2B5EF4-FFF2-40B4-BE49-F238E27FC236}">
                    <a16:creationId xmlns:a16="http://schemas.microsoft.com/office/drawing/2014/main" id="{57F894FF-F2C9-4842-91D2-0C33B695259D}"/>
                  </a:ext>
                </a:extLst>
              </p:cNvPr>
              <p:cNvSpPr txBox="1"/>
              <p:nvPr/>
            </p:nvSpPr>
            <p:spPr>
              <a:xfrm>
                <a:off x="10062411" y="3260834"/>
                <a:ext cx="914400" cy="914400"/>
              </a:xfrm>
              <a:prstGeom prst="rect">
                <a:avLst/>
              </a:prstGeom>
              <a:noFill/>
            </p:spPr>
            <p:txBody>
              <a:bodyPr wrap="none" lIns="0" tIns="0" rIns="0" bIns="0" rtlCol="0">
                <a:noAutofit/>
              </a:bodyPr>
              <a:lstStyle/>
              <a:p>
                <a:pPr algn="l"/>
                <a:r>
                  <a:rPr lang="en-US" sz="2800">
                    <a:solidFill>
                      <a:schemeClr val="accent1"/>
                    </a:solidFill>
                  </a:rPr>
                  <a:t>Cloud</a:t>
                </a:r>
              </a:p>
            </p:txBody>
          </p:sp>
          <p:sp>
            <p:nvSpPr>
              <p:cNvPr id="31" name="TextBox 30">
                <a:extLst>
                  <a:ext uri="{FF2B5EF4-FFF2-40B4-BE49-F238E27FC236}">
                    <a16:creationId xmlns:a16="http://schemas.microsoft.com/office/drawing/2014/main" id="{41C00CF8-E21A-E545-8A0C-3D1FBD95F4E0}"/>
                  </a:ext>
                </a:extLst>
              </p:cNvPr>
              <p:cNvSpPr txBox="1"/>
              <p:nvPr/>
            </p:nvSpPr>
            <p:spPr>
              <a:xfrm>
                <a:off x="9770050" y="4413684"/>
                <a:ext cx="914400" cy="914400"/>
              </a:xfrm>
              <a:prstGeom prst="rect">
                <a:avLst/>
              </a:prstGeom>
              <a:noFill/>
            </p:spPr>
            <p:txBody>
              <a:bodyPr wrap="none" lIns="0" tIns="0" rIns="0" bIns="0" rtlCol="0">
                <a:noAutofit/>
              </a:bodyPr>
              <a:lstStyle/>
              <a:p>
                <a:pPr algn="l"/>
                <a:r>
                  <a:rPr lang="en-US" sz="2800">
                    <a:solidFill>
                      <a:schemeClr val="accent1"/>
                    </a:solidFill>
                  </a:rPr>
                  <a:t>Corporate</a:t>
                </a:r>
              </a:p>
            </p:txBody>
          </p:sp>
          <p:pic>
            <p:nvPicPr>
              <p:cNvPr id="32" name="Graphic 31" descr="Cloud outline">
                <a:extLst>
                  <a:ext uri="{FF2B5EF4-FFF2-40B4-BE49-F238E27FC236}">
                    <a16:creationId xmlns:a16="http://schemas.microsoft.com/office/drawing/2014/main" id="{013032F0-7EBC-724E-9994-8C787539673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71641" y="2387612"/>
                <a:ext cx="2305179" cy="1927027"/>
              </a:xfrm>
              <a:prstGeom prst="rect">
                <a:avLst/>
              </a:prstGeom>
            </p:spPr>
          </p:pic>
        </p:grpSp>
        <p:sp>
          <p:nvSpPr>
            <p:cNvPr id="34" name="TextBox 33">
              <a:extLst>
                <a:ext uri="{FF2B5EF4-FFF2-40B4-BE49-F238E27FC236}">
                  <a16:creationId xmlns:a16="http://schemas.microsoft.com/office/drawing/2014/main" id="{07ED5D8D-8296-A84E-BDED-40A1677CED7E}"/>
                </a:ext>
              </a:extLst>
            </p:cNvPr>
            <p:cNvSpPr txBox="1"/>
            <p:nvPr/>
          </p:nvSpPr>
          <p:spPr>
            <a:xfrm>
              <a:off x="11856544" y="8516024"/>
              <a:ext cx="914400" cy="914400"/>
            </a:xfrm>
            <a:prstGeom prst="rect">
              <a:avLst/>
            </a:prstGeom>
            <a:noFill/>
          </p:spPr>
          <p:txBody>
            <a:bodyPr wrap="none" lIns="0" tIns="0" rIns="0" bIns="0" rtlCol="0">
              <a:noAutofit/>
            </a:bodyPr>
            <a:lstStyle/>
            <a:p>
              <a:pPr algn="l"/>
              <a:r>
                <a:rPr lang="en-US" sz="2800">
                  <a:solidFill>
                    <a:schemeClr val="accent1"/>
                  </a:solidFill>
                </a:rPr>
                <a:t>internet</a:t>
              </a:r>
            </a:p>
          </p:txBody>
        </p:sp>
        <p:pic>
          <p:nvPicPr>
            <p:cNvPr id="35" name="Graphic 34" descr="Cloud outline">
              <a:extLst>
                <a:ext uri="{FF2B5EF4-FFF2-40B4-BE49-F238E27FC236}">
                  <a16:creationId xmlns:a16="http://schemas.microsoft.com/office/drawing/2014/main" id="{49B60398-EF7C-7540-86C5-B5A71B86E50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15873" y="7683593"/>
              <a:ext cx="2305179" cy="1927027"/>
            </a:xfrm>
            <a:prstGeom prst="rect">
              <a:avLst/>
            </a:prstGeom>
          </p:spPr>
        </p:pic>
      </p:grpSp>
    </p:spTree>
    <p:extLst>
      <p:ext uri="{BB962C8B-B14F-4D97-AF65-F5344CB8AC3E}">
        <p14:creationId xmlns:p14="http://schemas.microsoft.com/office/powerpoint/2010/main" val="2483199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EE7F-F188-4D46-8894-3E22411780FC}"/>
              </a:ext>
            </a:extLst>
          </p:cNvPr>
          <p:cNvSpPr>
            <a:spLocks noGrp="1"/>
          </p:cNvSpPr>
          <p:nvPr>
            <p:ph type="title"/>
          </p:nvPr>
        </p:nvSpPr>
        <p:spPr/>
        <p:txBody>
          <a:bodyPr/>
          <a:lstStyle/>
          <a:p>
            <a:r>
              <a:rPr lang="en-US"/>
              <a:t>Zero Trust Access</a:t>
            </a:r>
          </a:p>
        </p:txBody>
      </p:sp>
      <p:sp>
        <p:nvSpPr>
          <p:cNvPr id="3" name="Content Placeholder 2">
            <a:extLst>
              <a:ext uri="{FF2B5EF4-FFF2-40B4-BE49-F238E27FC236}">
                <a16:creationId xmlns:a16="http://schemas.microsoft.com/office/drawing/2014/main" id="{61FD5B75-57D4-1C4C-A169-CAC1A791015D}"/>
              </a:ext>
            </a:extLst>
          </p:cNvPr>
          <p:cNvSpPr>
            <a:spLocks noGrp="1"/>
          </p:cNvSpPr>
          <p:nvPr>
            <p:ph idx="1"/>
          </p:nvPr>
        </p:nvSpPr>
        <p:spPr>
          <a:xfrm>
            <a:off x="1257300" y="2193131"/>
            <a:ext cx="15773400" cy="7383488"/>
          </a:xfrm>
        </p:spPr>
        <p:txBody>
          <a:bodyPr>
            <a:normAutofit lnSpcReduction="10000"/>
          </a:bodyPr>
          <a:lstStyle/>
          <a:p>
            <a:r>
              <a:rPr lang="en-US" sz="4400" dirty="0"/>
              <a:t>Access controls are a critical part of a security plan</a:t>
            </a:r>
          </a:p>
          <a:p>
            <a:r>
              <a:rPr lang="en-US" sz="4400" dirty="0"/>
              <a:t>Remote access involves Authentication, Authorization and Accounting </a:t>
            </a:r>
          </a:p>
          <a:p>
            <a:r>
              <a:rPr lang="en-US" sz="4400" dirty="0"/>
              <a:t>Traditional VPN connects you to the corporate network and assumes you are you after authentication and provides full access</a:t>
            </a:r>
          </a:p>
          <a:p>
            <a:r>
              <a:rPr lang="en-US" sz="4400" dirty="0"/>
              <a:t>Zero Trust places additional protection to key resources</a:t>
            </a:r>
          </a:p>
          <a:p>
            <a:r>
              <a:rPr lang="en-US" sz="4400" dirty="0"/>
              <a:t>Creates a model of normal workflows and may identify threats by identifying suspicious behaviors (machine learning)</a:t>
            </a:r>
          </a:p>
          <a:p>
            <a:r>
              <a:rPr lang="en-US" sz="4400" dirty="0"/>
              <a:t>A fast-developing area</a:t>
            </a:r>
          </a:p>
          <a:p>
            <a:endParaRPr lang="en-US" dirty="0"/>
          </a:p>
        </p:txBody>
      </p:sp>
    </p:spTree>
    <p:extLst>
      <p:ext uri="{BB962C8B-B14F-4D97-AF65-F5344CB8AC3E}">
        <p14:creationId xmlns:p14="http://schemas.microsoft.com/office/powerpoint/2010/main" val="30013687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4C58-0DB8-E34D-9562-66766D6B708A}"/>
              </a:ext>
            </a:extLst>
          </p:cNvPr>
          <p:cNvSpPr>
            <a:spLocks noGrp="1"/>
          </p:cNvSpPr>
          <p:nvPr>
            <p:ph type="title"/>
          </p:nvPr>
        </p:nvSpPr>
        <p:spPr>
          <a:xfrm>
            <a:off x="584439" y="509580"/>
            <a:ext cx="15773400" cy="1988345"/>
          </a:xfrm>
        </p:spPr>
        <p:txBody>
          <a:bodyPr/>
          <a:lstStyle/>
          <a:p>
            <a:r>
              <a:rPr lang="en-US"/>
              <a:t>Secure Web Gateway (SWG) and Firewall as a Service (</a:t>
            </a:r>
            <a:r>
              <a:rPr lang="en-US" err="1"/>
              <a:t>FWaaS</a:t>
            </a:r>
            <a:r>
              <a:rPr lang="en-US"/>
              <a:t>)</a:t>
            </a:r>
          </a:p>
        </p:txBody>
      </p:sp>
      <p:sp>
        <p:nvSpPr>
          <p:cNvPr id="3" name="Content Placeholder 2">
            <a:extLst>
              <a:ext uri="{FF2B5EF4-FFF2-40B4-BE49-F238E27FC236}">
                <a16:creationId xmlns:a16="http://schemas.microsoft.com/office/drawing/2014/main" id="{764B08C4-CA03-6D40-BD16-23B1FB5AA3EB}"/>
              </a:ext>
            </a:extLst>
          </p:cNvPr>
          <p:cNvSpPr>
            <a:spLocks noGrp="1"/>
          </p:cNvSpPr>
          <p:nvPr>
            <p:ph idx="1"/>
          </p:nvPr>
        </p:nvSpPr>
        <p:spPr>
          <a:xfrm>
            <a:off x="1257300" y="2672093"/>
            <a:ext cx="15773400" cy="6967198"/>
          </a:xfrm>
        </p:spPr>
        <p:txBody>
          <a:bodyPr>
            <a:noAutofit/>
          </a:bodyPr>
          <a:lstStyle/>
          <a:p>
            <a:r>
              <a:rPr lang="en-US" sz="4400"/>
              <a:t>Similar, but different maybe combined in a single solution</a:t>
            </a:r>
          </a:p>
          <a:p>
            <a:r>
              <a:rPr lang="en-US" sz="4400"/>
              <a:t>SWG is a layer 7 device protecting the enterprise</a:t>
            </a:r>
          </a:p>
          <a:p>
            <a:pPr lvl="1"/>
            <a:r>
              <a:rPr lang="en-US" sz="4800"/>
              <a:t> </a:t>
            </a:r>
            <a:r>
              <a:rPr lang="en-US" sz="4000"/>
              <a:t>Application aware</a:t>
            </a:r>
          </a:p>
          <a:p>
            <a:pPr lvl="1"/>
            <a:r>
              <a:rPr lang="en-US" sz="4000"/>
              <a:t> URL filtering</a:t>
            </a:r>
          </a:p>
          <a:p>
            <a:pPr lvl="1"/>
            <a:r>
              <a:rPr lang="en-US" sz="4000"/>
              <a:t> Antivirus/Anti-malware</a:t>
            </a:r>
          </a:p>
          <a:p>
            <a:pPr lvl="1"/>
            <a:r>
              <a:rPr lang="en-US" sz="4000"/>
              <a:t> Data Loss Prevention (DLP)</a:t>
            </a:r>
          </a:p>
          <a:p>
            <a:pPr lvl="1"/>
            <a:r>
              <a:rPr lang="en-US" sz="4000"/>
              <a:t> DNS threat prevention</a:t>
            </a:r>
          </a:p>
          <a:p>
            <a:r>
              <a:rPr lang="en-US" sz="4400" err="1"/>
              <a:t>FWaaS</a:t>
            </a:r>
            <a:r>
              <a:rPr lang="en-US" sz="4400"/>
              <a:t> (aka NGFW, WBFW) also includes</a:t>
            </a:r>
          </a:p>
          <a:p>
            <a:pPr lvl="1"/>
            <a:r>
              <a:rPr lang="en-US" sz="4800"/>
              <a:t> </a:t>
            </a:r>
            <a:r>
              <a:rPr lang="en-US" sz="4000"/>
              <a:t>Deep Packet Inspection</a:t>
            </a:r>
          </a:p>
          <a:p>
            <a:pPr lvl="1"/>
            <a:r>
              <a:rPr lang="en-US" sz="4000"/>
              <a:t> Traditional FW capabilities</a:t>
            </a:r>
          </a:p>
        </p:txBody>
      </p:sp>
      <p:sp>
        <p:nvSpPr>
          <p:cNvPr id="6" name="Rounded Rectangle 5">
            <a:extLst>
              <a:ext uri="{FF2B5EF4-FFF2-40B4-BE49-F238E27FC236}">
                <a16:creationId xmlns:a16="http://schemas.microsoft.com/office/drawing/2014/main" id="{F3E5555E-9BAD-6F44-8DA4-780FEFCF9A04}"/>
              </a:ext>
            </a:extLst>
          </p:cNvPr>
          <p:cNvSpPr/>
          <p:nvPr/>
        </p:nvSpPr>
        <p:spPr>
          <a:xfrm>
            <a:off x="13178972" y="7137762"/>
            <a:ext cx="4677898" cy="2501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Terminology is confusing and inconsistent, do not be afraid to ask what they mean by a term.</a:t>
            </a:r>
          </a:p>
        </p:txBody>
      </p:sp>
    </p:spTree>
    <p:extLst>
      <p:ext uri="{BB962C8B-B14F-4D97-AF65-F5344CB8AC3E}">
        <p14:creationId xmlns:p14="http://schemas.microsoft.com/office/powerpoint/2010/main" val="22337697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CB9A-8F34-4DF9-9C11-67241F844BDC}"/>
              </a:ext>
            </a:extLst>
          </p:cNvPr>
          <p:cNvSpPr>
            <a:spLocks noGrp="1"/>
          </p:cNvSpPr>
          <p:nvPr>
            <p:ph type="title"/>
          </p:nvPr>
        </p:nvSpPr>
        <p:spPr/>
        <p:txBody>
          <a:bodyPr/>
          <a:lstStyle/>
          <a:p>
            <a:r>
              <a:rPr lang="en-US"/>
              <a:t>Security as a Service</a:t>
            </a:r>
          </a:p>
        </p:txBody>
      </p:sp>
      <p:sp>
        <p:nvSpPr>
          <p:cNvPr id="3" name="Content Placeholder 2">
            <a:extLst>
              <a:ext uri="{FF2B5EF4-FFF2-40B4-BE49-F238E27FC236}">
                <a16:creationId xmlns:a16="http://schemas.microsoft.com/office/drawing/2014/main" id="{6552F55B-59F1-4147-9F7E-5B547812E11C}"/>
              </a:ext>
            </a:extLst>
          </p:cNvPr>
          <p:cNvSpPr>
            <a:spLocks noGrp="1"/>
          </p:cNvSpPr>
          <p:nvPr>
            <p:ph idx="1"/>
          </p:nvPr>
        </p:nvSpPr>
        <p:spPr>
          <a:xfrm>
            <a:off x="457202" y="2171700"/>
            <a:ext cx="11887199" cy="7658100"/>
          </a:xfrm>
        </p:spPr>
        <p:txBody>
          <a:bodyPr/>
          <a:lstStyle/>
          <a:p>
            <a:r>
              <a:rPr lang="en-US"/>
              <a:t>Individual, or comprehensive sets, of security capabilities may be provided in the cloud as well as on premises</a:t>
            </a:r>
          </a:p>
          <a:p>
            <a:r>
              <a:rPr lang="en-US"/>
              <a:t>Services may protect services in the cloud, on premises, or the entire enterprise</a:t>
            </a:r>
          </a:p>
          <a:p>
            <a:r>
              <a:rPr lang="en-US"/>
              <a:t>Hybrid premises and cloud approaches may also be found</a:t>
            </a:r>
          </a:p>
        </p:txBody>
      </p:sp>
      <p:sp>
        <p:nvSpPr>
          <p:cNvPr id="4" name="Slide Number Placeholder 3">
            <a:extLst>
              <a:ext uri="{FF2B5EF4-FFF2-40B4-BE49-F238E27FC236}">
                <a16:creationId xmlns:a16="http://schemas.microsoft.com/office/drawing/2014/main" id="{5B2BCAF9-4C73-42E5-AD16-5E326ABDD8BC}"/>
              </a:ext>
            </a:extLst>
          </p:cNvPr>
          <p:cNvSpPr>
            <a:spLocks noGrp="1"/>
          </p:cNvSpPr>
          <p:nvPr>
            <p:ph type="sldNum" sz="quarter" idx="10"/>
          </p:nvPr>
        </p:nvSpPr>
        <p:spPr/>
        <p:txBody>
          <a:bodyPr/>
          <a:lstStyle/>
          <a:p>
            <a:fld id="{76E8DCF4-EBDD-4FE1-8465-FD383573D554}" type="slidenum">
              <a:rPr lang="en-US" smtClean="0"/>
              <a:pPr/>
              <a:t>165</a:t>
            </a:fld>
            <a:endParaRPr lang="en-US"/>
          </a:p>
        </p:txBody>
      </p:sp>
      <p:pic>
        <p:nvPicPr>
          <p:cNvPr id="7" name="Graphic 6" descr="Cloud outline">
            <a:extLst>
              <a:ext uri="{FF2B5EF4-FFF2-40B4-BE49-F238E27FC236}">
                <a16:creationId xmlns:a16="http://schemas.microsoft.com/office/drawing/2014/main" id="{5119DA9B-2D1E-074E-9A60-7F95EF743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7200" y="2931161"/>
            <a:ext cx="9453879" cy="9453879"/>
          </a:xfrm>
          <a:prstGeom prst="rect">
            <a:avLst/>
          </a:prstGeom>
        </p:spPr>
      </p:pic>
      <p:pic>
        <p:nvPicPr>
          <p:cNvPr id="9" name="Graphic 8" descr="Lock with solid fill">
            <a:extLst>
              <a:ext uri="{FF2B5EF4-FFF2-40B4-BE49-F238E27FC236}">
                <a16:creationId xmlns:a16="http://schemas.microsoft.com/office/drawing/2014/main" id="{B451658B-E51B-6A43-B622-8A4EBF1750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45338" y="6000750"/>
            <a:ext cx="3657601" cy="3657601"/>
          </a:xfrm>
          <a:prstGeom prst="rect">
            <a:avLst/>
          </a:prstGeom>
        </p:spPr>
      </p:pic>
    </p:spTree>
    <p:extLst>
      <p:ext uri="{BB962C8B-B14F-4D97-AF65-F5344CB8AC3E}">
        <p14:creationId xmlns:p14="http://schemas.microsoft.com/office/powerpoint/2010/main" val="33804905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Baseline Configuration</a:t>
            </a:r>
          </a:p>
        </p:txBody>
      </p:sp>
      <p:sp>
        <p:nvSpPr>
          <p:cNvPr id="3" name="Content Placeholder 2"/>
          <p:cNvSpPr>
            <a:spLocks noGrp="1"/>
          </p:cNvSpPr>
          <p:nvPr>
            <p:ph idx="1"/>
          </p:nvPr>
        </p:nvSpPr>
        <p:spPr/>
        <p:txBody>
          <a:bodyPr/>
          <a:lstStyle/>
          <a:p>
            <a:r>
              <a:rPr lang="en-US"/>
              <a:t>Establish and maintain baseline configurations for all device types</a:t>
            </a:r>
          </a:p>
          <a:p>
            <a:r>
              <a:rPr lang="en-US"/>
              <a:t>Implement automated (controlled) patch management scheme</a:t>
            </a:r>
          </a:p>
          <a:p>
            <a:r>
              <a:rPr lang="en-US"/>
              <a:t>Limit admin rights on on systems</a:t>
            </a:r>
          </a:p>
          <a:p>
            <a:r>
              <a:rPr lang="en-US"/>
              <a:t>Store master images offline</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166</a:t>
            </a:fld>
            <a:endParaRPr lang="en-US"/>
          </a:p>
        </p:txBody>
      </p:sp>
      <p:pic>
        <p:nvPicPr>
          <p:cNvPr id="7" name="Graphic 6" descr="Gears with solid fill">
            <a:extLst>
              <a:ext uri="{FF2B5EF4-FFF2-40B4-BE49-F238E27FC236}">
                <a16:creationId xmlns:a16="http://schemas.microsoft.com/office/drawing/2014/main" id="{683C520A-624D-024E-996B-1A6E30473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2400" y="3141980"/>
            <a:ext cx="7589520" cy="7589520"/>
          </a:xfrm>
          <a:prstGeom prst="rect">
            <a:avLst/>
          </a:prstGeom>
        </p:spPr>
      </p:pic>
    </p:spTree>
    <p:custDataLst>
      <p:tags r:id="rId1"/>
    </p:custDataLst>
    <p:extLst>
      <p:ext uri="{BB962C8B-B14F-4D97-AF65-F5344CB8AC3E}">
        <p14:creationId xmlns:p14="http://schemas.microsoft.com/office/powerpoint/2010/main" val="41267684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Hardening</a:t>
            </a:r>
          </a:p>
        </p:txBody>
      </p:sp>
      <p:sp>
        <p:nvSpPr>
          <p:cNvPr id="3" name="Content Placeholder 2"/>
          <p:cNvSpPr>
            <a:spLocks noGrp="1"/>
          </p:cNvSpPr>
          <p:nvPr>
            <p:ph idx="1"/>
          </p:nvPr>
        </p:nvSpPr>
        <p:spPr/>
        <p:txBody>
          <a:bodyPr>
            <a:normAutofit fontScale="92500" lnSpcReduction="10000"/>
          </a:bodyPr>
          <a:lstStyle/>
          <a:p>
            <a:r>
              <a:rPr lang="en-US"/>
              <a:t>A process of securing a system by reducing its surface of vulnerability</a:t>
            </a:r>
          </a:p>
          <a:p>
            <a:r>
              <a:rPr lang="en-US"/>
              <a:t>System hardening works to reduce the number of functions a system can perform</a:t>
            </a:r>
          </a:p>
          <a:p>
            <a:r>
              <a:rPr lang="en-US"/>
              <a:t>Since “out-of-the-box” systems are designed for ease of use, and not security, measures must be taken </a:t>
            </a:r>
          </a:p>
          <a:p>
            <a:r>
              <a:rPr lang="en-US"/>
              <a:t>Removing non-essential software</a:t>
            </a:r>
          </a:p>
          <a:p>
            <a:r>
              <a:rPr lang="en-US"/>
              <a:t>Addressing “back-door” access issues</a:t>
            </a:r>
          </a:p>
          <a:p>
            <a:pPr lvl="1"/>
            <a:r>
              <a:rPr lang="en-US"/>
              <a:t>Depending on the operating system, manufacturer of the software</a:t>
            </a:r>
          </a:p>
          <a:p>
            <a:r>
              <a:rPr lang="en-US"/>
              <a:t>File system access</a:t>
            </a:r>
          </a:p>
          <a:p>
            <a:r>
              <a:rPr lang="en-US"/>
              <a:t>Access audit trails</a:t>
            </a:r>
          </a:p>
          <a:p>
            <a:endParaRPr lang="en-US"/>
          </a:p>
        </p:txBody>
      </p:sp>
      <p:sp>
        <p:nvSpPr>
          <p:cNvPr id="4" name="Slide Number Placeholder 3"/>
          <p:cNvSpPr>
            <a:spLocks noGrp="1"/>
          </p:cNvSpPr>
          <p:nvPr>
            <p:ph type="sldNum" sz="quarter" idx="10"/>
          </p:nvPr>
        </p:nvSpPr>
        <p:spPr/>
        <p:txBody>
          <a:bodyPr/>
          <a:lstStyle/>
          <a:p>
            <a:fld id="{76E8DCF4-EBDD-4FE1-8465-FD383573D554}" type="slidenum">
              <a:rPr lang="en-US" smtClean="0"/>
              <a:pPr/>
              <a:t>167</a:t>
            </a:fld>
            <a:endParaRPr lang="en-US"/>
          </a:p>
        </p:txBody>
      </p:sp>
    </p:spTree>
    <p:custDataLst>
      <p:tags r:id="rId1"/>
    </p:custDataLst>
    <p:extLst>
      <p:ext uri="{BB962C8B-B14F-4D97-AF65-F5344CB8AC3E}">
        <p14:creationId xmlns:p14="http://schemas.microsoft.com/office/powerpoint/2010/main" val="19590174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System Hardening Checklist</a:t>
            </a:r>
          </a:p>
        </p:txBody>
      </p:sp>
      <p:sp>
        <p:nvSpPr>
          <p:cNvPr id="3" name="Content Placeholder 2"/>
          <p:cNvSpPr>
            <a:spLocks noGrp="1"/>
          </p:cNvSpPr>
          <p:nvPr>
            <p:ph idx="1"/>
          </p:nvPr>
        </p:nvSpPr>
        <p:spPr/>
        <p:txBody>
          <a:bodyPr>
            <a:normAutofit/>
          </a:bodyPr>
          <a:lstStyle/>
          <a:p>
            <a:pPr>
              <a:buNone/>
            </a:pPr>
            <a:r>
              <a:rPr lang="en-US" i="1" dirty="0">
                <a:solidFill>
                  <a:srgbClr val="E23A30"/>
                </a:solidFill>
              </a:rPr>
              <a:t>Most system hardening efforts follow a generic process</a:t>
            </a:r>
          </a:p>
          <a:p>
            <a:r>
              <a:rPr lang="en-US" dirty="0"/>
              <a:t>Perform initial system install</a:t>
            </a:r>
          </a:p>
          <a:p>
            <a:r>
              <a:rPr lang="en-US" dirty="0"/>
              <a:t>Remove software that is not likely to be used</a:t>
            </a:r>
          </a:p>
          <a:p>
            <a:r>
              <a:rPr lang="en-US" dirty="0"/>
              <a:t>Disable or remove unnecessary usernames and passwords</a:t>
            </a:r>
          </a:p>
          <a:p>
            <a:pPr lvl="1"/>
            <a:r>
              <a:rPr lang="en-US" dirty="0"/>
              <a:t>Always change the default password</a:t>
            </a:r>
          </a:p>
          <a:p>
            <a:r>
              <a:rPr lang="en-US" dirty="0"/>
              <a:t>Disable or remove unnecessary services</a:t>
            </a:r>
          </a:p>
          <a:p>
            <a:r>
              <a:rPr lang="en-US" dirty="0"/>
              <a:t>Apply security and functionality patches</a:t>
            </a:r>
          </a:p>
          <a:p>
            <a:r>
              <a:rPr lang="en-US" dirty="0"/>
              <a:t>Load security agents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168</a:t>
            </a:fld>
            <a:endParaRPr lang="en-US"/>
          </a:p>
        </p:txBody>
      </p:sp>
    </p:spTree>
    <p:custDataLst>
      <p:tags r:id="rId1"/>
    </p:custDataLst>
    <p:extLst>
      <p:ext uri="{BB962C8B-B14F-4D97-AF65-F5344CB8AC3E}">
        <p14:creationId xmlns:p14="http://schemas.microsoft.com/office/powerpoint/2010/main" val="34357966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1078" name="Rectangle 6"/>
          <p:cNvSpPr>
            <a:spLocks noGrp="1" noChangeArrowheads="1"/>
          </p:cNvSpPr>
          <p:nvPr>
            <p:ph type="title"/>
          </p:nvPr>
        </p:nvSpPr>
        <p:spPr/>
        <p:txBody>
          <a:bodyPr/>
          <a:lstStyle/>
          <a:p>
            <a:r>
              <a:rPr lang="en-US"/>
              <a:t>Network Access Control</a:t>
            </a:r>
          </a:p>
        </p:txBody>
      </p:sp>
      <p:sp>
        <p:nvSpPr>
          <p:cNvPr id="3971079" name="Rectangle 7"/>
          <p:cNvSpPr>
            <a:spLocks noGrp="1" noChangeArrowheads="1"/>
          </p:cNvSpPr>
          <p:nvPr>
            <p:ph idx="1"/>
          </p:nvPr>
        </p:nvSpPr>
        <p:spPr/>
        <p:txBody>
          <a:bodyPr>
            <a:normAutofit fontScale="92500" lnSpcReduction="10000"/>
          </a:bodyPr>
          <a:lstStyle/>
          <a:p>
            <a:r>
              <a:rPr lang="en-US" dirty="0"/>
              <a:t>Designed to protect enterprise networks from the Internet</a:t>
            </a:r>
          </a:p>
          <a:p>
            <a:pPr lvl="1"/>
            <a:r>
              <a:rPr lang="en-US" dirty="0"/>
              <a:t>Can also provide protection from malware that may be living on mobile devices</a:t>
            </a:r>
          </a:p>
          <a:p>
            <a:r>
              <a:rPr lang="en-US" dirty="0"/>
              <a:t>NAC places a virtual shield around a network by guarding its endpoints</a:t>
            </a:r>
          </a:p>
          <a:p>
            <a:r>
              <a:rPr lang="en-US" dirty="0"/>
              <a:t>Complex endpoint security programs use NAC to grant authenticated access to user devices</a:t>
            </a:r>
          </a:p>
          <a:p>
            <a:pPr lvl="1"/>
            <a:r>
              <a:rPr lang="en-US" dirty="0"/>
              <a:t>Validating user credentials</a:t>
            </a:r>
          </a:p>
          <a:p>
            <a:pPr lvl="1"/>
            <a:r>
              <a:rPr lang="en-US" dirty="0"/>
              <a:t>Scanning the device for policy compliance</a:t>
            </a:r>
          </a:p>
          <a:p>
            <a:r>
              <a:rPr lang="en-US" dirty="0"/>
              <a:t>NAC elements may include approved operating </a:t>
            </a:r>
            <a:br>
              <a:rPr lang="en-US" dirty="0"/>
            </a:br>
            <a:r>
              <a:rPr lang="en-US" dirty="0"/>
              <a:t>systems, firewalls, VPN, current anti-virus software</a:t>
            </a:r>
          </a:p>
          <a:p>
            <a:r>
              <a:rPr lang="en-US" dirty="0"/>
              <a:t>May be part of a Zero Trust solution</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169</a:t>
            </a:fld>
            <a:endParaRPr lang="en-US"/>
          </a:p>
        </p:txBody>
      </p:sp>
    </p:spTree>
    <p:custDataLst>
      <p:tags r:id="rId1"/>
    </p:custDataLst>
    <p:extLst>
      <p:ext uri="{BB962C8B-B14F-4D97-AF65-F5344CB8AC3E}">
        <p14:creationId xmlns:p14="http://schemas.microsoft.com/office/powerpoint/2010/main" val="570099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9EA1-1DAF-4D59-B3F2-FE9BC2383709}"/>
              </a:ext>
            </a:extLst>
          </p:cNvPr>
          <p:cNvSpPr>
            <a:spLocks noGrp="1"/>
          </p:cNvSpPr>
          <p:nvPr>
            <p:ph type="title"/>
          </p:nvPr>
        </p:nvSpPr>
        <p:spPr/>
        <p:txBody>
          <a:bodyPr/>
          <a:lstStyle/>
          <a:p>
            <a:r>
              <a:rPr lang="en-US"/>
              <a:t>Information Security Program Review</a:t>
            </a:r>
          </a:p>
        </p:txBody>
      </p:sp>
      <p:sp>
        <p:nvSpPr>
          <p:cNvPr id="3" name="Content Placeholder 2">
            <a:extLst>
              <a:ext uri="{FF2B5EF4-FFF2-40B4-BE49-F238E27FC236}">
                <a16:creationId xmlns:a16="http://schemas.microsoft.com/office/drawing/2014/main" id="{9278B23F-9192-4558-9D35-C9B490993ED7}"/>
              </a:ext>
            </a:extLst>
          </p:cNvPr>
          <p:cNvSpPr>
            <a:spLocks noGrp="1"/>
          </p:cNvSpPr>
          <p:nvPr>
            <p:ph idx="1"/>
          </p:nvPr>
        </p:nvSpPr>
        <p:spPr/>
        <p:txBody>
          <a:bodyPr/>
          <a:lstStyle/>
          <a:p>
            <a:pPr marL="685800" indent="-685800">
              <a:buFont typeface="+mj-lt"/>
              <a:buAutoNum type="arabicPeriod"/>
            </a:pPr>
            <a:r>
              <a:rPr lang="en-US" dirty="0"/>
              <a:t>Governance</a:t>
            </a:r>
          </a:p>
          <a:p>
            <a:pPr marL="685800" indent="-685800">
              <a:buFont typeface="+mj-lt"/>
              <a:buAutoNum type="arabicPeriod"/>
            </a:pPr>
            <a:r>
              <a:rPr lang="en-US" dirty="0"/>
              <a:t>Risk Identification </a:t>
            </a:r>
          </a:p>
          <a:p>
            <a:pPr marL="685800" indent="-685800">
              <a:buFont typeface="+mj-lt"/>
              <a:buAutoNum type="arabicPeriod"/>
            </a:pPr>
            <a:r>
              <a:rPr lang="en-US" dirty="0"/>
              <a:t>Risk Mitigation </a:t>
            </a:r>
          </a:p>
          <a:p>
            <a:pPr marL="685800" indent="-685800">
              <a:buFont typeface="+mj-lt"/>
              <a:buAutoNum type="arabicPeriod"/>
            </a:pPr>
            <a:r>
              <a:rPr lang="en-US" dirty="0"/>
              <a:t>Monitoring/Detection</a:t>
            </a:r>
          </a:p>
          <a:p>
            <a:pPr marL="685800" indent="-685800">
              <a:buFont typeface="+mj-lt"/>
              <a:buAutoNum type="arabicPeriod"/>
            </a:pPr>
            <a:r>
              <a:rPr lang="en-US" dirty="0"/>
              <a:t>Incident Response</a:t>
            </a:r>
          </a:p>
          <a:p>
            <a:pPr marL="685800" indent="-685800">
              <a:buFont typeface="+mj-lt"/>
              <a:buAutoNum type="arabicPeriod"/>
            </a:pPr>
            <a:r>
              <a:rPr lang="en-US" dirty="0"/>
              <a:t>Recovery</a:t>
            </a:r>
          </a:p>
          <a:p>
            <a:pPr marL="685800" indent="-685800">
              <a:buFont typeface="+mj-lt"/>
              <a:buAutoNum type="arabicPeriod"/>
            </a:pPr>
            <a:endParaRPr lang="en-US" dirty="0"/>
          </a:p>
          <a:p>
            <a:pPr marL="0" indent="0">
              <a:buNone/>
            </a:pPr>
            <a:r>
              <a:rPr lang="en-US" sz="3200" dirty="0"/>
              <a:t>Program should include ongoing</a:t>
            </a:r>
          </a:p>
          <a:p>
            <a:pPr marL="0" indent="0">
              <a:buNone/>
            </a:pPr>
            <a:r>
              <a:rPr lang="en-US" sz="3200" dirty="0"/>
              <a:t>Testing, Review and Update</a:t>
            </a:r>
          </a:p>
          <a:p>
            <a:endParaRPr lang="en-US" dirty="0"/>
          </a:p>
        </p:txBody>
      </p:sp>
      <p:sp>
        <p:nvSpPr>
          <p:cNvPr id="4" name="Slide Number Placeholder 3">
            <a:extLst>
              <a:ext uri="{FF2B5EF4-FFF2-40B4-BE49-F238E27FC236}">
                <a16:creationId xmlns:a16="http://schemas.microsoft.com/office/drawing/2014/main" id="{483E7134-1268-4A8E-9105-973A1EA610D4}"/>
              </a:ext>
            </a:extLst>
          </p:cNvPr>
          <p:cNvSpPr>
            <a:spLocks noGrp="1"/>
          </p:cNvSpPr>
          <p:nvPr>
            <p:ph type="sldNum" sz="quarter" idx="10"/>
          </p:nvPr>
        </p:nvSpPr>
        <p:spPr/>
        <p:txBody>
          <a:bodyPr/>
          <a:lstStyle/>
          <a:p>
            <a:fld id="{76E8DCF4-EBDD-4FE1-8465-FD383573D554}" type="slidenum">
              <a:rPr lang="en-US" smtClean="0"/>
              <a:pPr/>
              <a:t>17</a:t>
            </a:fld>
            <a:endParaRPr lang="en-US"/>
          </a:p>
        </p:txBody>
      </p:sp>
      <p:pic>
        <p:nvPicPr>
          <p:cNvPr id="6" name="Picture 5">
            <a:extLst>
              <a:ext uri="{FF2B5EF4-FFF2-40B4-BE49-F238E27FC236}">
                <a16:creationId xmlns:a16="http://schemas.microsoft.com/office/drawing/2014/main" id="{446073BA-8F01-467E-BEC6-8A075E167D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2501" y="2857500"/>
            <a:ext cx="8437418" cy="6682434"/>
          </a:xfrm>
          <a:prstGeom prst="rect">
            <a:avLst/>
          </a:prstGeom>
        </p:spPr>
      </p:pic>
      <p:sp>
        <p:nvSpPr>
          <p:cNvPr id="5" name="Rectangle 4">
            <a:extLst>
              <a:ext uri="{FF2B5EF4-FFF2-40B4-BE49-F238E27FC236}">
                <a16:creationId xmlns:a16="http://schemas.microsoft.com/office/drawing/2014/main" id="{01F66628-1B1D-BA9A-860E-D895714840D3}"/>
              </a:ext>
            </a:extLst>
          </p:cNvPr>
          <p:cNvSpPr/>
          <p:nvPr/>
        </p:nvSpPr>
        <p:spPr>
          <a:xfrm>
            <a:off x="1153392" y="7395697"/>
            <a:ext cx="6883704" cy="14435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3460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4" y="-1"/>
            <a:ext cx="18283428" cy="1028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18283428" cy="10287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707353" cy="341239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28928A89-D0B3-42AC-80FB-CA7D44569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7486" y="1090603"/>
            <a:ext cx="16070514" cy="8149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F290EE6-6B03-BF47-9699-145EA6BA869B}"/>
              </a:ext>
            </a:extLst>
          </p:cNvPr>
          <p:cNvSpPr>
            <a:spLocks noGrp="1"/>
          </p:cNvSpPr>
          <p:nvPr>
            <p:ph type="title"/>
          </p:nvPr>
        </p:nvSpPr>
        <p:spPr>
          <a:xfrm>
            <a:off x="633216" y="4162360"/>
            <a:ext cx="7941439" cy="4895373"/>
          </a:xfrm>
        </p:spPr>
        <p:txBody>
          <a:bodyPr vert="horz" lIns="91440" tIns="45720" rIns="91440" bIns="45720" rtlCol="0" anchor="t">
            <a:normAutofit/>
          </a:bodyPr>
          <a:lstStyle/>
          <a:p>
            <a:pPr defTabSz="914400"/>
            <a:r>
              <a:rPr lang="en-US" sz="7200">
                <a:latin typeface="+mj-lt"/>
                <a:ea typeface="+mj-ea"/>
                <a:cs typeface="+mj-cs"/>
              </a:rPr>
              <a:t>Portable Devices</a:t>
            </a:r>
          </a:p>
        </p:txBody>
      </p:sp>
      <p:pic>
        <p:nvPicPr>
          <p:cNvPr id="3" name="Picture 2">
            <a:extLst>
              <a:ext uri="{FF2B5EF4-FFF2-40B4-BE49-F238E27FC236}">
                <a16:creationId xmlns:a16="http://schemas.microsoft.com/office/drawing/2014/main" id="{C3C5E41E-B744-1645-9547-8CDFD6A8C7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7364" y="10"/>
            <a:ext cx="16341616" cy="3412380"/>
          </a:xfrm>
          <a:prstGeom prst="rect">
            <a:avLst/>
          </a:prstGeom>
          <a:noFill/>
        </p:spPr>
      </p:pic>
      <p:sp>
        <p:nvSpPr>
          <p:cNvPr id="4" name="Content Placeholder 3">
            <a:extLst>
              <a:ext uri="{FF2B5EF4-FFF2-40B4-BE49-F238E27FC236}">
                <a16:creationId xmlns:a16="http://schemas.microsoft.com/office/drawing/2014/main" id="{2C01212E-7723-A34B-972E-91986D5DDF63}"/>
              </a:ext>
            </a:extLst>
          </p:cNvPr>
          <p:cNvSpPr txBox="1">
            <a:spLocks/>
          </p:cNvSpPr>
          <p:nvPr/>
        </p:nvSpPr>
        <p:spPr bwMode="auto">
          <a:xfrm>
            <a:off x="1341413" y="5887634"/>
            <a:ext cx="7434625" cy="4753144"/>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1" indent="-228600" defTabSz="914400"/>
            <a:r>
              <a:rPr lang="en-US" sz="4000" b="1">
                <a:latin typeface="Helvetica Neue Condensed" panose="02000503000000020004" pitchFamily="2" charset="0"/>
                <a:ea typeface="Helvetica Neue Condensed" panose="02000503000000020004" pitchFamily="2" charset="0"/>
                <a:cs typeface="Helvetica Neue Condensed" panose="02000503000000020004" pitchFamily="2" charset="0"/>
              </a:rPr>
              <a:t>Laptops</a:t>
            </a:r>
          </a:p>
          <a:p>
            <a:pPr lvl="1" indent="-228600" defTabSz="914400"/>
            <a:r>
              <a:rPr lang="en-US" sz="4000" b="1">
                <a:latin typeface="Helvetica Neue Condensed" panose="02000503000000020004" pitchFamily="2" charset="0"/>
                <a:ea typeface="Helvetica Neue Condensed" panose="02000503000000020004" pitchFamily="2" charset="0"/>
                <a:cs typeface="Helvetica Neue Condensed" panose="02000503000000020004" pitchFamily="2" charset="0"/>
              </a:rPr>
              <a:t>Phones</a:t>
            </a:r>
          </a:p>
          <a:p>
            <a:pPr lvl="1" indent="-228600" defTabSz="914400"/>
            <a:r>
              <a:rPr lang="en-US" sz="4000" b="1">
                <a:latin typeface="Helvetica Neue Condensed" panose="02000503000000020004" pitchFamily="2" charset="0"/>
                <a:ea typeface="Helvetica Neue Condensed" panose="02000503000000020004" pitchFamily="2" charset="0"/>
                <a:cs typeface="Helvetica Neue Condensed" panose="02000503000000020004" pitchFamily="2" charset="0"/>
              </a:rPr>
              <a:t>Tablets</a:t>
            </a:r>
          </a:p>
          <a:p>
            <a:pPr indent="-228600" defTabSz="914400"/>
            <a:endParaRPr lang="en-US" sz="4000" b="1">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9" name="Straight Connector 18">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7048985" y="8415"/>
            <a:ext cx="0" cy="10287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27895"/>
            <a:ext cx="18288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BACFEC9-A20F-2945-A45E-4365E95B1888}"/>
              </a:ext>
            </a:extLst>
          </p:cNvPr>
          <p:cNvSpPr/>
          <p:nvPr/>
        </p:nvSpPr>
        <p:spPr>
          <a:xfrm>
            <a:off x="8239820" y="5887634"/>
            <a:ext cx="9144000" cy="3170099"/>
          </a:xfrm>
          <a:prstGeom prst="rect">
            <a:avLst/>
          </a:prstGeom>
        </p:spPr>
        <p:txBody>
          <a:bodyPr>
            <a:spAutoFit/>
          </a:bodyPr>
          <a:lstStyle/>
          <a:p>
            <a:pPr marL="457200" indent="-457200">
              <a:lnSpc>
                <a:spcPct val="90000"/>
              </a:lnSpc>
              <a:spcAft>
                <a:spcPts val="600"/>
              </a:spcAft>
              <a:buFont typeface="Arial" panose="020B0604020202020204" pitchFamily="34" charset="0"/>
              <a:buChar char="•"/>
            </a:pPr>
            <a:r>
              <a:rPr lang="en-US" sz="4000" b="1" kern="0">
                <a:latin typeface="Helvetica Neue Condensed" panose="02000503000000020004" pitchFamily="2" charset="0"/>
                <a:ea typeface="Helvetica Neue Condensed" panose="02000503000000020004" pitchFamily="2" charset="0"/>
                <a:cs typeface="Helvetica Neue Condensed" panose="02000503000000020004" pitchFamily="2" charset="0"/>
              </a:rPr>
              <a:t>Convenience primary driver</a:t>
            </a:r>
          </a:p>
          <a:p>
            <a:pPr marL="457200" indent="-457200">
              <a:lnSpc>
                <a:spcPct val="90000"/>
              </a:lnSpc>
              <a:spcAft>
                <a:spcPts val="600"/>
              </a:spcAft>
              <a:buFont typeface="Arial" panose="020B0604020202020204" pitchFamily="34" charset="0"/>
              <a:buChar char="•"/>
            </a:pPr>
            <a:r>
              <a:rPr lang="en-US" sz="4000" b="1" kern="0">
                <a:latin typeface="Helvetica Neue Condensed" panose="02000503000000020004" pitchFamily="2" charset="0"/>
                <a:ea typeface="Helvetica Neue Condensed" panose="02000503000000020004" pitchFamily="2" charset="0"/>
                <a:cs typeface="Helvetica Neue Condensed" panose="02000503000000020004" pitchFamily="2" charset="0"/>
              </a:rPr>
              <a:t>Security a major challenge</a:t>
            </a:r>
          </a:p>
          <a:p>
            <a:pPr marL="914400" lvl="1" indent="-457200">
              <a:lnSpc>
                <a:spcPct val="90000"/>
              </a:lnSpc>
              <a:spcAft>
                <a:spcPts val="600"/>
              </a:spcAft>
              <a:buFont typeface="Arial" panose="020B0604020202020204" pitchFamily="34" charset="0"/>
              <a:buChar char="•"/>
            </a:pPr>
            <a:r>
              <a:rPr lang="en-US" sz="4000" b="1" kern="0">
                <a:latin typeface="Helvetica Neue Condensed" panose="02000503000000020004" pitchFamily="2" charset="0"/>
                <a:ea typeface="Helvetica Neue Condensed" panose="02000503000000020004" pitchFamily="2" charset="0"/>
                <a:cs typeface="Helvetica Neue Condensed" panose="02000503000000020004" pitchFamily="2" charset="0"/>
              </a:rPr>
              <a:t>Device </a:t>
            </a:r>
          </a:p>
          <a:p>
            <a:pPr marL="914400" lvl="1" indent="-457200">
              <a:lnSpc>
                <a:spcPct val="90000"/>
              </a:lnSpc>
              <a:spcAft>
                <a:spcPts val="600"/>
              </a:spcAft>
              <a:buFont typeface="Arial" panose="020B0604020202020204" pitchFamily="34" charset="0"/>
              <a:buChar char="•"/>
            </a:pPr>
            <a:r>
              <a:rPr lang="en-US" sz="4000" b="1" kern="0">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a:t>
            </a:r>
          </a:p>
          <a:p>
            <a:pPr marL="914400" lvl="1" indent="-457200">
              <a:lnSpc>
                <a:spcPct val="90000"/>
              </a:lnSpc>
              <a:spcAft>
                <a:spcPts val="600"/>
              </a:spcAft>
              <a:buFont typeface="Arial" panose="020B0604020202020204" pitchFamily="34" charset="0"/>
              <a:buChar char="•"/>
            </a:pPr>
            <a:r>
              <a:rPr lang="en-US" sz="4000" b="1" kern="0">
                <a:latin typeface="Helvetica Neue Condensed" panose="02000503000000020004" pitchFamily="2" charset="0"/>
                <a:ea typeface="Helvetica Neue Condensed" panose="02000503000000020004" pitchFamily="2" charset="0"/>
                <a:cs typeface="Helvetica Neue Condensed" panose="02000503000000020004" pitchFamily="2" charset="0"/>
              </a:rPr>
              <a:t>User</a:t>
            </a:r>
          </a:p>
        </p:txBody>
      </p:sp>
    </p:spTree>
    <p:extLst>
      <p:ext uri="{BB962C8B-B14F-4D97-AF65-F5344CB8AC3E}">
        <p14:creationId xmlns:p14="http://schemas.microsoft.com/office/powerpoint/2010/main" val="274854083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5060" name="Rectangle 4"/>
          <p:cNvSpPr>
            <a:spLocks noGrp="1" noChangeArrowheads="1"/>
          </p:cNvSpPr>
          <p:nvPr>
            <p:ph type="title"/>
          </p:nvPr>
        </p:nvSpPr>
        <p:spPr/>
        <p:txBody>
          <a:bodyPr/>
          <a:lstStyle/>
          <a:p>
            <a:r>
              <a:rPr lang="en-US"/>
              <a:t>The Enterprise Challenge</a:t>
            </a:r>
          </a:p>
        </p:txBody>
      </p:sp>
      <p:sp>
        <p:nvSpPr>
          <p:cNvPr id="3885061" name="Rectangle 5"/>
          <p:cNvSpPr>
            <a:spLocks noGrp="1" noChangeArrowheads="1"/>
          </p:cNvSpPr>
          <p:nvPr>
            <p:ph type="body" idx="1"/>
          </p:nvPr>
        </p:nvSpPr>
        <p:spPr>
          <a:xfrm>
            <a:off x="1257300" y="2193130"/>
            <a:ext cx="15773400" cy="8093869"/>
          </a:xfrm>
        </p:spPr>
        <p:txBody>
          <a:bodyPr/>
          <a:lstStyle/>
          <a:p>
            <a:r>
              <a:rPr lang="en-US"/>
              <a:t>Corporate issued devices only</a:t>
            </a:r>
          </a:p>
          <a:p>
            <a:r>
              <a:rPr lang="en-US"/>
              <a:t>BYOD</a:t>
            </a:r>
          </a:p>
          <a:p>
            <a:r>
              <a:rPr lang="en-US"/>
              <a:t>Combination</a:t>
            </a:r>
          </a:p>
          <a:p>
            <a:r>
              <a:rPr lang="en-US"/>
              <a:t>Bring Your Own Device (BYOD) a struggle for CIOs</a:t>
            </a:r>
          </a:p>
          <a:p>
            <a:pPr lvl="1"/>
            <a:r>
              <a:rPr lang="en-US"/>
              <a:t>Allows convenient access for employees to corporate data sources</a:t>
            </a:r>
          </a:p>
          <a:p>
            <a:pPr lvl="1"/>
            <a:r>
              <a:rPr lang="en-US"/>
              <a:t>Expensive devices provided by the employee</a:t>
            </a:r>
          </a:p>
          <a:p>
            <a:pPr lvl="1"/>
            <a:r>
              <a:rPr lang="en-US"/>
              <a:t>Creates potential security challenges</a:t>
            </a:r>
          </a:p>
          <a:p>
            <a:pPr lvl="2"/>
            <a:r>
              <a:rPr lang="en-US"/>
              <a:t>Corporation does not own or control the device</a:t>
            </a:r>
          </a:p>
          <a:p>
            <a:pPr lvl="2"/>
            <a:r>
              <a:rPr lang="en-US"/>
              <a:t>Hard to enforce security policies if you do not own the device</a:t>
            </a:r>
          </a:p>
          <a:p>
            <a:pPr lvl="2"/>
            <a:r>
              <a:rPr lang="en-US"/>
              <a:t>Malicious applications growing </a:t>
            </a:r>
          </a:p>
          <a:p>
            <a:endParaRPr lang="en-US" i="1">
              <a:solidFill>
                <a:srgbClr val="E23B30"/>
              </a:solidFill>
            </a:endParaRPr>
          </a:p>
        </p:txBody>
      </p:sp>
      <p:sp>
        <p:nvSpPr>
          <p:cNvPr id="2" name="Slide Number Placeholder 1"/>
          <p:cNvSpPr>
            <a:spLocks noGrp="1"/>
          </p:cNvSpPr>
          <p:nvPr>
            <p:ph type="sldNum" sz="quarter" idx="10"/>
          </p:nvPr>
        </p:nvSpPr>
        <p:spPr/>
        <p:txBody>
          <a:bodyPr/>
          <a:lstStyle/>
          <a:p>
            <a:fld id="{76E8DCF4-EBDD-4FE1-8465-FD383573D554}" type="slidenum">
              <a:rPr lang="en-US" smtClean="0"/>
              <a:pPr/>
              <a:t>171</a:t>
            </a:fld>
            <a:endParaRPr lang="en-US"/>
          </a:p>
        </p:txBody>
      </p:sp>
    </p:spTree>
    <p:custDataLst>
      <p:tags r:id="rId1"/>
    </p:custDataLst>
    <p:extLst>
      <p:ext uri="{BB962C8B-B14F-4D97-AF65-F5344CB8AC3E}">
        <p14:creationId xmlns:p14="http://schemas.microsoft.com/office/powerpoint/2010/main" val="42169066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6498" name="Rectangle 2"/>
          <p:cNvSpPr>
            <a:spLocks noGrp="1" noChangeArrowheads="1"/>
          </p:cNvSpPr>
          <p:nvPr>
            <p:ph type="title"/>
          </p:nvPr>
        </p:nvSpPr>
        <p:spPr/>
        <p:txBody>
          <a:bodyPr/>
          <a:lstStyle/>
          <a:p>
            <a:r>
              <a:rPr lang="en-US"/>
              <a:t>The Need for Mobile Device Management</a:t>
            </a:r>
          </a:p>
        </p:txBody>
      </p:sp>
      <p:sp>
        <p:nvSpPr>
          <p:cNvPr id="3946499" name="Rectangle 3"/>
          <p:cNvSpPr>
            <a:spLocks noGrp="1" noChangeArrowheads="1"/>
          </p:cNvSpPr>
          <p:nvPr>
            <p:ph type="body" idx="1"/>
          </p:nvPr>
        </p:nvSpPr>
        <p:spPr/>
        <p:txBody>
          <a:bodyPr/>
          <a:lstStyle/>
          <a:p>
            <a:r>
              <a:rPr lang="en-US"/>
              <a:t>Mobile device management requirements are similar </a:t>
            </a:r>
            <a:br>
              <a:rPr lang="en-US"/>
            </a:br>
            <a:r>
              <a:rPr lang="en-US"/>
              <a:t>to other device types, you require</a:t>
            </a:r>
          </a:p>
          <a:p>
            <a:pPr lvl="1"/>
            <a:r>
              <a:rPr lang="en-US"/>
              <a:t>Strategy</a:t>
            </a:r>
          </a:p>
          <a:p>
            <a:pPr lvl="1"/>
            <a:r>
              <a:rPr lang="en-US"/>
              <a:t>Policies</a:t>
            </a:r>
          </a:p>
          <a:p>
            <a:pPr lvl="1"/>
            <a:r>
              <a:rPr lang="en-US"/>
              <a:t>Monitoring</a:t>
            </a:r>
          </a:p>
          <a:p>
            <a:r>
              <a:rPr lang="en-US"/>
              <a:t>Compliance requirements growing as government agencies adapt requirements to incorporate mobile devices</a:t>
            </a:r>
          </a:p>
          <a:p>
            <a:r>
              <a:rPr lang="en-US"/>
              <a:t>Need to manage the devices as corporate assets while controlling the data and applications that run on them</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172</a:t>
            </a:fld>
            <a:endParaRPr lang="en-US"/>
          </a:p>
        </p:txBody>
      </p:sp>
    </p:spTree>
    <p:custDataLst>
      <p:tags r:id="rId1"/>
    </p:custDataLst>
    <p:extLst>
      <p:ext uri="{BB962C8B-B14F-4D97-AF65-F5344CB8AC3E}">
        <p14:creationId xmlns:p14="http://schemas.microsoft.com/office/powerpoint/2010/main" val="24293779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Mobility and Banking</a:t>
            </a:r>
          </a:p>
        </p:txBody>
      </p:sp>
      <p:sp>
        <p:nvSpPr>
          <p:cNvPr id="3" name="Content Placeholder 2"/>
          <p:cNvSpPr>
            <a:spLocks noGrp="1"/>
          </p:cNvSpPr>
          <p:nvPr>
            <p:ph idx="1"/>
          </p:nvPr>
        </p:nvSpPr>
        <p:spPr/>
        <p:txBody>
          <a:bodyPr/>
          <a:lstStyle/>
          <a:p>
            <a:r>
              <a:rPr lang="en-US"/>
              <a:t>Mobile banking</a:t>
            </a:r>
          </a:p>
          <a:p>
            <a:pPr lvl="1"/>
            <a:r>
              <a:rPr lang="en-US"/>
              <a:t>View account balances</a:t>
            </a:r>
          </a:p>
          <a:p>
            <a:pPr lvl="1"/>
            <a:r>
              <a:rPr lang="en-US"/>
              <a:t>View transaction history</a:t>
            </a:r>
          </a:p>
          <a:p>
            <a:pPr lvl="1"/>
            <a:r>
              <a:rPr lang="en-US"/>
              <a:t>Initiate account transfers</a:t>
            </a:r>
          </a:p>
          <a:p>
            <a:pPr lvl="1"/>
            <a:r>
              <a:rPr lang="en-US"/>
              <a:t>Remotely deposit checks</a:t>
            </a:r>
          </a:p>
          <a:p>
            <a:pPr lvl="1"/>
            <a:r>
              <a:rPr lang="en-US"/>
              <a:t>Pay bills</a:t>
            </a:r>
          </a:p>
          <a:p>
            <a:pPr lvl="1"/>
            <a:r>
              <a:rPr lang="en-US"/>
              <a:t>Locate branches</a:t>
            </a:r>
          </a:p>
          <a:p>
            <a:r>
              <a:rPr lang="en-US"/>
              <a:t>Mobile payments</a:t>
            </a:r>
          </a:p>
          <a:p>
            <a:pPr lvl="1"/>
            <a:r>
              <a:rPr lang="en-US"/>
              <a:t>Initiate payments with mobile device</a:t>
            </a:r>
          </a:p>
          <a:p>
            <a:pPr lvl="2"/>
            <a:r>
              <a:rPr lang="en-US"/>
              <a:t>Point of sale terminal</a:t>
            </a:r>
          </a:p>
          <a:p>
            <a:pPr lvl="2"/>
            <a:r>
              <a:rPr lang="en-US"/>
              <a:t>Person to person</a:t>
            </a:r>
          </a:p>
          <a:p>
            <a:pPr lvl="2"/>
            <a:endParaRPr lang="en-US"/>
          </a:p>
        </p:txBody>
      </p:sp>
      <p:sp>
        <p:nvSpPr>
          <p:cNvPr id="6" name="Slide Number Placeholder 5"/>
          <p:cNvSpPr>
            <a:spLocks noGrp="1"/>
          </p:cNvSpPr>
          <p:nvPr>
            <p:ph type="sldNum" sz="quarter" idx="4294967295"/>
          </p:nvPr>
        </p:nvSpPr>
        <p:spPr>
          <a:xfrm>
            <a:off x="0" y="9534525"/>
            <a:ext cx="4114800" cy="547688"/>
          </a:xfrm>
        </p:spPr>
        <p:txBody>
          <a:bodyPr/>
          <a:lstStyle/>
          <a:p>
            <a:fld id="{76E8DCF4-EBDD-4FE1-8465-FD383573D554}" type="slidenum">
              <a:rPr lang="en-US" smtClean="0"/>
              <a:pPr/>
              <a:t>173</a:t>
            </a:fld>
            <a:endParaRPr lang="en-US"/>
          </a:p>
        </p:txBody>
      </p:sp>
      <p:pic>
        <p:nvPicPr>
          <p:cNvPr id="13" name="Graphic 12" descr="Internet Banking with solid fill">
            <a:extLst>
              <a:ext uri="{FF2B5EF4-FFF2-40B4-BE49-F238E27FC236}">
                <a16:creationId xmlns:a16="http://schemas.microsoft.com/office/drawing/2014/main" id="{88BA9014-996C-A040-BFDA-96F9C1283D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18820" y="2193131"/>
            <a:ext cx="5234940" cy="5234940"/>
          </a:xfrm>
          <a:prstGeom prst="rect">
            <a:avLst/>
          </a:prstGeom>
        </p:spPr>
      </p:pic>
    </p:spTree>
    <p:custDataLst>
      <p:tags r:id="rId1"/>
    </p:custDataLst>
    <p:extLst>
      <p:ext uri="{BB962C8B-B14F-4D97-AF65-F5344CB8AC3E}">
        <p14:creationId xmlns:p14="http://schemas.microsoft.com/office/powerpoint/2010/main" val="25549077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954" name="Rectangle 2"/>
          <p:cNvSpPr>
            <a:spLocks noGrp="1" noChangeArrowheads="1"/>
          </p:cNvSpPr>
          <p:nvPr>
            <p:ph type="title"/>
          </p:nvPr>
        </p:nvSpPr>
        <p:spPr/>
        <p:txBody>
          <a:bodyPr/>
          <a:lstStyle/>
          <a:p>
            <a:r>
              <a:rPr lang="en-US"/>
              <a:t>Summary</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174</a:t>
            </a:fld>
            <a:endParaRPr lang="en-US"/>
          </a:p>
        </p:txBody>
      </p:sp>
      <p:sp>
        <p:nvSpPr>
          <p:cNvPr id="3" name="Content Placeholder 2">
            <a:extLst>
              <a:ext uri="{FF2B5EF4-FFF2-40B4-BE49-F238E27FC236}">
                <a16:creationId xmlns:a16="http://schemas.microsoft.com/office/drawing/2014/main" id="{06F4976E-5222-456A-85B1-4E496896CB01}"/>
              </a:ext>
            </a:extLst>
          </p:cNvPr>
          <p:cNvSpPr>
            <a:spLocks noGrp="1"/>
          </p:cNvSpPr>
          <p:nvPr>
            <p:ph idx="1"/>
          </p:nvPr>
        </p:nvSpPr>
        <p:spPr/>
        <p:txBody>
          <a:bodyPr/>
          <a:lstStyle/>
          <a:p>
            <a:r>
              <a:rPr lang="en-US"/>
              <a:t>Asset management</a:t>
            </a:r>
          </a:p>
          <a:p>
            <a:r>
              <a:rPr lang="en-US"/>
              <a:t>Access control</a:t>
            </a:r>
          </a:p>
          <a:p>
            <a:r>
              <a:rPr lang="en-US"/>
              <a:t>Encryption</a:t>
            </a:r>
          </a:p>
          <a:p>
            <a:r>
              <a:rPr lang="en-US"/>
              <a:t>VPN</a:t>
            </a:r>
          </a:p>
          <a:p>
            <a:r>
              <a:rPr lang="en-US"/>
              <a:t>Firewall</a:t>
            </a:r>
          </a:p>
          <a:p>
            <a:r>
              <a:rPr lang="en-US"/>
              <a:t>Device hardening</a:t>
            </a:r>
          </a:p>
          <a:p>
            <a:r>
              <a:rPr lang="en-US"/>
              <a:t>Network Access Control</a:t>
            </a:r>
          </a:p>
          <a:p>
            <a:r>
              <a:rPr lang="en-US"/>
              <a:t>Mobile device management</a:t>
            </a:r>
          </a:p>
          <a:p>
            <a:endParaRPr lang="en-US"/>
          </a:p>
        </p:txBody>
      </p:sp>
    </p:spTree>
    <p:custDataLst>
      <p:tags r:id="rId1"/>
    </p:custDataLst>
    <p:extLst>
      <p:ext uri="{BB962C8B-B14F-4D97-AF65-F5344CB8AC3E}">
        <p14:creationId xmlns:p14="http://schemas.microsoft.com/office/powerpoint/2010/main" val="31751589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904644" name="Rectangle 4"/>
          <p:cNvSpPr>
            <a:spLocks noGrp="1" noChangeArrowheads="1"/>
          </p:cNvSpPr>
          <p:nvPr>
            <p:ph type="ctrTitle"/>
          </p:nvPr>
        </p:nvSpPr>
        <p:spPr>
          <a:xfrm>
            <a:off x="9885993" y="6401748"/>
            <a:ext cx="7208994" cy="1945672"/>
          </a:xfrm>
        </p:spPr>
        <p:txBody>
          <a:bodyPr anchor="t">
            <a:normAutofit/>
          </a:bodyPr>
          <a:lstStyle/>
          <a:p>
            <a:pPr algn="l"/>
            <a:r>
              <a:rPr lang="en-US" sz="6600">
                <a:solidFill>
                  <a:srgbClr val="000000"/>
                </a:solidFill>
              </a:rPr>
              <a:t>Vendor Management</a:t>
            </a:r>
          </a:p>
        </p:txBody>
      </p:sp>
      <p:sp>
        <p:nvSpPr>
          <p:cNvPr id="1904645" name="Rectangle 5"/>
          <p:cNvSpPr>
            <a:spLocks noGrp="1" noChangeArrowheads="1"/>
          </p:cNvSpPr>
          <p:nvPr>
            <p:ph type="subTitle" idx="1"/>
          </p:nvPr>
        </p:nvSpPr>
        <p:spPr>
          <a:xfrm>
            <a:off x="9886449" y="5143498"/>
            <a:ext cx="7208536" cy="1258247"/>
          </a:xfrm>
        </p:spPr>
        <p:txBody>
          <a:bodyPr anchor="b">
            <a:normAutofit/>
          </a:bodyPr>
          <a:lstStyle/>
          <a:p>
            <a:pPr algn="l"/>
            <a:r>
              <a:rPr lang="en-US" sz="2700">
                <a:solidFill>
                  <a:srgbClr val="000000"/>
                </a:solidFill>
              </a:rPr>
              <a:t>Chapter 8</a:t>
            </a:r>
          </a:p>
        </p:txBody>
      </p:sp>
      <p:sp>
        <p:nvSpPr>
          <p:cNvPr id="8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 name="Graphic 72" descr="Checkmark">
            <a:extLst>
              <a:ext uri="{FF2B5EF4-FFF2-40B4-BE49-F238E27FC236}">
                <a16:creationId xmlns:a16="http://schemas.microsoft.com/office/drawing/2014/main" id="{22454915-BA61-4109-AEE0-D0C2D970AB4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25995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904645">
                                            <p:txEl>
                                              <p:pRg st="0" end="0"/>
                                            </p:txEl>
                                          </p:spTgt>
                                        </p:tgtEl>
                                        <p:attrNameLst>
                                          <p:attrName>style.visibility</p:attrName>
                                        </p:attrNameLst>
                                      </p:cBhvr>
                                      <p:to>
                                        <p:strVal val="visible"/>
                                      </p:to>
                                    </p:set>
                                    <p:animEffect transition="in" filter="fade">
                                      <p:cBhvr>
                                        <p:cTn id="7" dur="700"/>
                                        <p:tgtEl>
                                          <p:spTgt spid="190464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904644"/>
                                        </p:tgtEl>
                                        <p:attrNameLst>
                                          <p:attrName>style.visibility</p:attrName>
                                        </p:attrNameLst>
                                      </p:cBhvr>
                                      <p:to>
                                        <p:strVal val="visible"/>
                                      </p:to>
                                    </p:set>
                                    <p:animEffect transition="in" filter="fade">
                                      <p:cBhvr>
                                        <p:cTn id="10" dur="700"/>
                                        <p:tgtEl>
                                          <p:spTgt spid="1904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44" grpId="0"/>
      <p:bldP spid="1904645"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8738"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8739" name="Rectangle 3"/>
          <p:cNvSpPr>
            <a:spLocks noGrp="1" noChangeArrowheads="1"/>
          </p:cNvSpPr>
          <p:nvPr>
            <p:ph idx="1"/>
          </p:nvPr>
        </p:nvSpPr>
        <p:spPr>
          <a:xfrm>
            <a:off x="6670962" y="887016"/>
            <a:ext cx="10359736" cy="8378428"/>
          </a:xfrm>
        </p:spPr>
        <p:txBody>
          <a:bodyPr anchor="ctr">
            <a:normAutofit/>
          </a:bodyPr>
          <a:lstStyle/>
          <a:p>
            <a:pPr>
              <a:buNone/>
            </a:pPr>
            <a:r>
              <a:rPr lang="en-US" i="1"/>
              <a:t>Upon completing this chapter, you will be able to</a:t>
            </a:r>
            <a:endParaRPr lang="en-US"/>
          </a:p>
          <a:p>
            <a:r>
              <a:rPr lang="en-US"/>
              <a:t>Describe the motivation for engaging a vendor</a:t>
            </a:r>
          </a:p>
          <a:p>
            <a:r>
              <a:rPr lang="en-US"/>
              <a:t>List some considerations for three vendor types</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176</a:t>
            </a:fld>
            <a:endParaRPr lang="en-US"/>
          </a:p>
        </p:txBody>
      </p:sp>
    </p:spTree>
    <p:custDataLst>
      <p:tags r:id="rId1"/>
    </p:custDataLst>
    <p:extLst>
      <p:ext uri="{BB962C8B-B14F-4D97-AF65-F5344CB8AC3E}">
        <p14:creationId xmlns:p14="http://schemas.microsoft.com/office/powerpoint/2010/main" val="32923954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503A-F459-4B14-9D5A-CE0FCDDA4389}"/>
              </a:ext>
            </a:extLst>
          </p:cNvPr>
          <p:cNvSpPr>
            <a:spLocks noGrp="1"/>
          </p:cNvSpPr>
          <p:nvPr>
            <p:ph type="title"/>
          </p:nvPr>
        </p:nvSpPr>
        <p:spPr/>
        <p:txBody>
          <a:bodyPr/>
          <a:lstStyle/>
          <a:p>
            <a:r>
              <a:rPr lang="en-US"/>
              <a:t>Outsourcing</a:t>
            </a:r>
          </a:p>
        </p:txBody>
      </p:sp>
      <p:sp>
        <p:nvSpPr>
          <p:cNvPr id="3" name="Content Placeholder 2">
            <a:extLst>
              <a:ext uri="{FF2B5EF4-FFF2-40B4-BE49-F238E27FC236}">
                <a16:creationId xmlns:a16="http://schemas.microsoft.com/office/drawing/2014/main" id="{A5D03062-124D-4BE1-9642-727BA7DF3889}"/>
              </a:ext>
            </a:extLst>
          </p:cNvPr>
          <p:cNvSpPr>
            <a:spLocks noGrp="1"/>
          </p:cNvSpPr>
          <p:nvPr>
            <p:ph idx="1"/>
          </p:nvPr>
        </p:nvSpPr>
        <p:spPr>
          <a:xfrm>
            <a:off x="457202" y="2171700"/>
            <a:ext cx="17011650" cy="7658100"/>
          </a:xfrm>
        </p:spPr>
        <p:txBody>
          <a:bodyPr>
            <a:normAutofit fontScale="92500" lnSpcReduction="10000"/>
          </a:bodyPr>
          <a:lstStyle/>
          <a:p>
            <a:r>
              <a:rPr lang="en-US"/>
              <a:t>Common approach in banking</a:t>
            </a:r>
          </a:p>
          <a:p>
            <a:r>
              <a:rPr lang="en-US"/>
              <a:t>Banking applications just one piece of the puzzle</a:t>
            </a:r>
          </a:p>
          <a:p>
            <a:r>
              <a:rPr lang="en-US"/>
              <a:t>General business applications also third-party provided</a:t>
            </a:r>
          </a:p>
          <a:p>
            <a:r>
              <a:rPr lang="en-US"/>
              <a:t>Concerns:</a:t>
            </a:r>
          </a:p>
          <a:p>
            <a:pPr lvl="1"/>
            <a:r>
              <a:rPr lang="en-US"/>
              <a:t>Cybersecurity</a:t>
            </a:r>
          </a:p>
          <a:p>
            <a:pPr lvl="1"/>
            <a:r>
              <a:rPr lang="en-US"/>
              <a:t>Reputation</a:t>
            </a:r>
          </a:p>
          <a:p>
            <a:pPr lvl="1"/>
            <a:r>
              <a:rPr lang="en-US"/>
              <a:t>Business continuity</a:t>
            </a:r>
          </a:p>
          <a:p>
            <a:pPr lvl="1"/>
            <a:r>
              <a:rPr lang="en-US"/>
              <a:t>Regulatory observance</a:t>
            </a:r>
          </a:p>
          <a:p>
            <a:pPr lvl="1"/>
            <a:r>
              <a:rPr lang="en-US"/>
              <a:t>Confidentiality</a:t>
            </a:r>
          </a:p>
          <a:p>
            <a:r>
              <a:rPr lang="en-US"/>
              <a:t>Tools</a:t>
            </a:r>
          </a:p>
          <a:p>
            <a:pPr lvl="1"/>
            <a:r>
              <a:rPr lang="en-US"/>
              <a:t>Non-disclosure agreement (NDA)</a:t>
            </a:r>
          </a:p>
          <a:p>
            <a:pPr lvl="1"/>
            <a:r>
              <a:rPr lang="en-US"/>
              <a:t>Service level agreements (SLA)</a:t>
            </a:r>
          </a:p>
          <a:p>
            <a:pPr lvl="1"/>
            <a:r>
              <a:rPr lang="en-US"/>
              <a:t>Access to vendor audit results</a:t>
            </a:r>
          </a:p>
        </p:txBody>
      </p:sp>
      <p:sp>
        <p:nvSpPr>
          <p:cNvPr id="4" name="Slide Number Placeholder 3">
            <a:extLst>
              <a:ext uri="{FF2B5EF4-FFF2-40B4-BE49-F238E27FC236}">
                <a16:creationId xmlns:a16="http://schemas.microsoft.com/office/drawing/2014/main" id="{BADF8B2B-7161-4DAD-B7F2-E5C8E3C3ACD8}"/>
              </a:ext>
            </a:extLst>
          </p:cNvPr>
          <p:cNvSpPr>
            <a:spLocks noGrp="1"/>
          </p:cNvSpPr>
          <p:nvPr>
            <p:ph type="sldNum" sz="quarter" idx="10"/>
          </p:nvPr>
        </p:nvSpPr>
        <p:spPr/>
        <p:txBody>
          <a:bodyPr/>
          <a:lstStyle/>
          <a:p>
            <a:fld id="{76E8DCF4-EBDD-4FE1-8465-FD383573D554}" type="slidenum">
              <a:rPr lang="en-US" smtClean="0"/>
              <a:pPr/>
              <a:t>177</a:t>
            </a:fld>
            <a:endParaRPr lang="en-US"/>
          </a:p>
        </p:txBody>
      </p:sp>
      <p:grpSp>
        <p:nvGrpSpPr>
          <p:cNvPr id="5" name="Group 4">
            <a:extLst>
              <a:ext uri="{FF2B5EF4-FFF2-40B4-BE49-F238E27FC236}">
                <a16:creationId xmlns:a16="http://schemas.microsoft.com/office/drawing/2014/main" id="{99D4A4D2-095C-9E42-B479-91CAABBA8B53}"/>
              </a:ext>
            </a:extLst>
          </p:cNvPr>
          <p:cNvGrpSpPr/>
          <p:nvPr/>
        </p:nvGrpSpPr>
        <p:grpSpPr>
          <a:xfrm>
            <a:off x="11973733" y="4910320"/>
            <a:ext cx="5857065" cy="4624206"/>
            <a:chOff x="12202335" y="2765156"/>
            <a:chExt cx="5857065" cy="4624206"/>
          </a:xfrm>
        </p:grpSpPr>
        <p:pic>
          <p:nvPicPr>
            <p:cNvPr id="3074" name="Picture 2" descr="Image result for FIS">
              <a:extLst>
                <a:ext uri="{FF2B5EF4-FFF2-40B4-BE49-F238E27FC236}">
                  <a16:creationId xmlns:a16="http://schemas.microsoft.com/office/drawing/2014/main" id="{6798A1B8-2F98-4B22-B324-001EF53F64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56493" y="6432099"/>
              <a:ext cx="2288277" cy="957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iserv">
              <a:extLst>
                <a:ext uri="{FF2B5EF4-FFF2-40B4-BE49-F238E27FC236}">
                  <a16:creationId xmlns:a16="http://schemas.microsoft.com/office/drawing/2014/main" id="{A393603D-4428-4041-B3D2-55F8B96411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56494" y="4648359"/>
              <a:ext cx="215741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ack Henry &amp; Associates Logo">
              <a:extLst>
                <a:ext uri="{FF2B5EF4-FFF2-40B4-BE49-F238E27FC236}">
                  <a16:creationId xmlns:a16="http://schemas.microsoft.com/office/drawing/2014/main" id="{9866D4F8-2D55-429A-BB5A-155F033FFDE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2202335" y="2765156"/>
              <a:ext cx="5857065" cy="18832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1520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8D5B-E53F-4A9C-BADD-D2B6E059B2E1}"/>
              </a:ext>
            </a:extLst>
          </p:cNvPr>
          <p:cNvSpPr>
            <a:spLocks noGrp="1"/>
          </p:cNvSpPr>
          <p:nvPr>
            <p:ph type="title"/>
          </p:nvPr>
        </p:nvSpPr>
        <p:spPr/>
        <p:txBody>
          <a:bodyPr/>
          <a:lstStyle/>
          <a:p>
            <a:r>
              <a:rPr lang="en-US"/>
              <a:t>Why Outsource?</a:t>
            </a:r>
          </a:p>
        </p:txBody>
      </p:sp>
      <p:sp>
        <p:nvSpPr>
          <p:cNvPr id="3" name="Content Placeholder 2">
            <a:extLst>
              <a:ext uri="{FF2B5EF4-FFF2-40B4-BE49-F238E27FC236}">
                <a16:creationId xmlns:a16="http://schemas.microsoft.com/office/drawing/2014/main" id="{5109E51C-3011-4DCF-876E-0854211AF5BD}"/>
              </a:ext>
            </a:extLst>
          </p:cNvPr>
          <p:cNvSpPr>
            <a:spLocks noGrp="1"/>
          </p:cNvSpPr>
          <p:nvPr>
            <p:ph idx="1"/>
          </p:nvPr>
        </p:nvSpPr>
        <p:spPr/>
        <p:txBody>
          <a:bodyPr/>
          <a:lstStyle/>
          <a:p>
            <a:r>
              <a:rPr lang="en-US"/>
              <a:t>Can be a cost-effective solution</a:t>
            </a:r>
          </a:p>
          <a:p>
            <a:pPr lvl="1"/>
            <a:r>
              <a:rPr lang="en-US"/>
              <a:t>Preserve capital</a:t>
            </a:r>
          </a:p>
          <a:p>
            <a:pPr lvl="1"/>
            <a:r>
              <a:rPr lang="en-US"/>
              <a:t>Reduce operational expenses</a:t>
            </a:r>
          </a:p>
          <a:p>
            <a:r>
              <a:rPr lang="en-US"/>
              <a:t>Access to scarce skilled resources</a:t>
            </a:r>
          </a:p>
          <a:p>
            <a:pPr lvl="1"/>
            <a:r>
              <a:rPr lang="en-US"/>
              <a:t>IT resources are expensive and in demand</a:t>
            </a:r>
          </a:p>
          <a:p>
            <a:pPr lvl="1"/>
            <a:r>
              <a:rPr lang="en-US"/>
              <a:t>Hard for a community bank to attract and maintain</a:t>
            </a:r>
          </a:p>
          <a:p>
            <a:r>
              <a:rPr lang="en-US"/>
              <a:t>Allows focus on the core business, not the chore business</a:t>
            </a:r>
          </a:p>
          <a:p>
            <a:pPr lvl="1"/>
            <a:r>
              <a:rPr lang="en-US"/>
              <a:t>Responsibility stays with the bank</a:t>
            </a:r>
          </a:p>
          <a:p>
            <a:pPr lvl="1"/>
            <a:r>
              <a:rPr lang="en-US"/>
              <a:t>Day to day items like patching move to the provider</a:t>
            </a:r>
          </a:p>
          <a:p>
            <a:endParaRPr lang="en-US"/>
          </a:p>
        </p:txBody>
      </p:sp>
      <p:sp>
        <p:nvSpPr>
          <p:cNvPr id="4" name="Slide Number Placeholder 3">
            <a:extLst>
              <a:ext uri="{FF2B5EF4-FFF2-40B4-BE49-F238E27FC236}">
                <a16:creationId xmlns:a16="http://schemas.microsoft.com/office/drawing/2014/main" id="{57EDEB53-31BE-4113-9E53-F900966B5D56}"/>
              </a:ext>
            </a:extLst>
          </p:cNvPr>
          <p:cNvSpPr>
            <a:spLocks noGrp="1"/>
          </p:cNvSpPr>
          <p:nvPr>
            <p:ph type="sldNum" sz="quarter" idx="10"/>
          </p:nvPr>
        </p:nvSpPr>
        <p:spPr/>
        <p:txBody>
          <a:bodyPr/>
          <a:lstStyle/>
          <a:p>
            <a:fld id="{76E8DCF4-EBDD-4FE1-8465-FD383573D554}" type="slidenum">
              <a:rPr lang="en-US" smtClean="0"/>
              <a:pPr/>
              <a:t>178</a:t>
            </a:fld>
            <a:endParaRPr lang="en-US"/>
          </a:p>
        </p:txBody>
      </p:sp>
      <p:pic>
        <p:nvPicPr>
          <p:cNvPr id="7" name="Graphic 6" descr="Briefcase with solid fill">
            <a:extLst>
              <a:ext uri="{FF2B5EF4-FFF2-40B4-BE49-F238E27FC236}">
                <a16:creationId xmlns:a16="http://schemas.microsoft.com/office/drawing/2014/main" id="{BB1E687A-431D-6648-8E7C-665CF4ACF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84480" y="601810"/>
            <a:ext cx="5074920" cy="5074920"/>
          </a:xfrm>
          <a:prstGeom prst="rect">
            <a:avLst/>
          </a:prstGeom>
        </p:spPr>
      </p:pic>
    </p:spTree>
    <p:extLst>
      <p:ext uri="{BB962C8B-B14F-4D97-AF65-F5344CB8AC3E}">
        <p14:creationId xmlns:p14="http://schemas.microsoft.com/office/powerpoint/2010/main" val="16465494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4655C8F-BC94-3E4F-9DD9-7F3B212DA701}"/>
              </a:ext>
            </a:extLst>
          </p:cNvPr>
          <p:cNvSpPr/>
          <p:nvPr/>
        </p:nvSpPr>
        <p:spPr bwMode="auto">
          <a:xfrm>
            <a:off x="3196686" y="6045270"/>
            <a:ext cx="2400300" cy="553998"/>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35" name="Rectangle 34">
            <a:extLst>
              <a:ext uri="{FF2B5EF4-FFF2-40B4-BE49-F238E27FC236}">
                <a16:creationId xmlns:a16="http://schemas.microsoft.com/office/drawing/2014/main" id="{53ADF64B-A717-4267-9922-175EC547B790}"/>
              </a:ext>
            </a:extLst>
          </p:cNvPr>
          <p:cNvSpPr/>
          <p:nvPr/>
        </p:nvSpPr>
        <p:spPr bwMode="auto">
          <a:xfrm>
            <a:off x="10306247" y="8936293"/>
            <a:ext cx="2157864" cy="751131"/>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 name="Title 1">
            <a:extLst>
              <a:ext uri="{FF2B5EF4-FFF2-40B4-BE49-F238E27FC236}">
                <a16:creationId xmlns:a16="http://schemas.microsoft.com/office/drawing/2014/main" id="{D15816B5-5F99-41FD-A62B-48C271A5E33B}"/>
              </a:ext>
            </a:extLst>
          </p:cNvPr>
          <p:cNvSpPr>
            <a:spLocks noGrp="1"/>
          </p:cNvSpPr>
          <p:nvPr>
            <p:ph type="title"/>
          </p:nvPr>
        </p:nvSpPr>
        <p:spPr/>
        <p:txBody>
          <a:bodyPr/>
          <a:lstStyle/>
          <a:p>
            <a:r>
              <a:rPr lang="en-US"/>
              <a:t>Cloud Service Model</a:t>
            </a:r>
          </a:p>
        </p:txBody>
      </p:sp>
      <p:sp>
        <p:nvSpPr>
          <p:cNvPr id="4" name="Slide Number Placeholder 3">
            <a:extLst>
              <a:ext uri="{FF2B5EF4-FFF2-40B4-BE49-F238E27FC236}">
                <a16:creationId xmlns:a16="http://schemas.microsoft.com/office/drawing/2014/main" id="{D435294A-4FB2-477E-886A-F7CC1D44E039}"/>
              </a:ext>
            </a:extLst>
          </p:cNvPr>
          <p:cNvSpPr>
            <a:spLocks noGrp="1"/>
          </p:cNvSpPr>
          <p:nvPr>
            <p:ph type="sldNum" sz="quarter" idx="12"/>
          </p:nvPr>
        </p:nvSpPr>
        <p:spPr/>
        <p:txBody>
          <a:bodyPr/>
          <a:lstStyle/>
          <a:p>
            <a:fld id="{76E8DCF4-EBDD-4FE1-8465-FD383573D554}" type="slidenum">
              <a:rPr lang="en-US" smtClean="0"/>
              <a:pPr/>
              <a:t>179</a:t>
            </a:fld>
            <a:endParaRPr lang="en-US"/>
          </a:p>
        </p:txBody>
      </p:sp>
      <p:sp>
        <p:nvSpPr>
          <p:cNvPr id="6" name="Rectangle 5">
            <a:extLst>
              <a:ext uri="{FF2B5EF4-FFF2-40B4-BE49-F238E27FC236}">
                <a16:creationId xmlns:a16="http://schemas.microsoft.com/office/drawing/2014/main" id="{0FF8E1F9-F3C9-4F31-B9D8-7C668E77E258}"/>
              </a:ext>
            </a:extLst>
          </p:cNvPr>
          <p:cNvSpPr/>
          <p:nvPr/>
        </p:nvSpPr>
        <p:spPr bwMode="auto">
          <a:xfrm>
            <a:off x="8001000" y="5257800"/>
            <a:ext cx="7200900" cy="570156"/>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solidFill>
                <a:schemeClr val="bg1"/>
              </a:solidFill>
              <a:latin typeface="Arial Narrow" pitchFamily="34" charset="0"/>
            </a:endParaRPr>
          </a:p>
        </p:txBody>
      </p:sp>
      <p:sp>
        <p:nvSpPr>
          <p:cNvPr id="7" name="Rectangle 6">
            <a:extLst>
              <a:ext uri="{FF2B5EF4-FFF2-40B4-BE49-F238E27FC236}">
                <a16:creationId xmlns:a16="http://schemas.microsoft.com/office/drawing/2014/main" id="{5D6DCBD8-AF9F-41A4-872E-46FA2D095A97}"/>
              </a:ext>
            </a:extLst>
          </p:cNvPr>
          <p:cNvSpPr/>
          <p:nvPr/>
        </p:nvSpPr>
        <p:spPr bwMode="auto">
          <a:xfrm>
            <a:off x="12881928" y="4473858"/>
            <a:ext cx="2205672" cy="603440"/>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8" name="Rectangle 7">
            <a:extLst>
              <a:ext uri="{FF2B5EF4-FFF2-40B4-BE49-F238E27FC236}">
                <a16:creationId xmlns:a16="http://schemas.microsoft.com/office/drawing/2014/main" id="{C80394D0-A06C-48A1-90D2-FDB546B1DC43}"/>
              </a:ext>
            </a:extLst>
          </p:cNvPr>
          <p:cNvSpPr/>
          <p:nvPr/>
        </p:nvSpPr>
        <p:spPr bwMode="auto">
          <a:xfrm>
            <a:off x="3200400" y="4457700"/>
            <a:ext cx="9601200" cy="570156"/>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0" name="Rectangle 9">
            <a:extLst>
              <a:ext uri="{FF2B5EF4-FFF2-40B4-BE49-F238E27FC236}">
                <a16:creationId xmlns:a16="http://schemas.microsoft.com/office/drawing/2014/main" id="{DE010C7B-08CB-4B56-A036-8B22A01010BC}"/>
              </a:ext>
            </a:extLst>
          </p:cNvPr>
          <p:cNvSpPr/>
          <p:nvPr/>
        </p:nvSpPr>
        <p:spPr bwMode="auto">
          <a:xfrm>
            <a:off x="3200400" y="3657600"/>
            <a:ext cx="12001500" cy="570156"/>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2" name="Rectangle 11">
            <a:extLst>
              <a:ext uri="{FF2B5EF4-FFF2-40B4-BE49-F238E27FC236}">
                <a16:creationId xmlns:a16="http://schemas.microsoft.com/office/drawing/2014/main" id="{922EB872-87CC-4360-A645-168A9A7B4981}"/>
              </a:ext>
            </a:extLst>
          </p:cNvPr>
          <p:cNvSpPr/>
          <p:nvPr/>
        </p:nvSpPr>
        <p:spPr bwMode="auto">
          <a:xfrm>
            <a:off x="5600700" y="6858000"/>
            <a:ext cx="9601200" cy="570156"/>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3" name="Rectangle 12">
            <a:extLst>
              <a:ext uri="{FF2B5EF4-FFF2-40B4-BE49-F238E27FC236}">
                <a16:creationId xmlns:a16="http://schemas.microsoft.com/office/drawing/2014/main" id="{CD798EDF-D4C7-4855-953C-126F2002EBFF}"/>
              </a:ext>
            </a:extLst>
          </p:cNvPr>
          <p:cNvSpPr/>
          <p:nvPr/>
        </p:nvSpPr>
        <p:spPr bwMode="auto">
          <a:xfrm>
            <a:off x="3200400" y="7658100"/>
            <a:ext cx="12001500" cy="570156"/>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5" name="Rectangle 14">
            <a:extLst>
              <a:ext uri="{FF2B5EF4-FFF2-40B4-BE49-F238E27FC236}">
                <a16:creationId xmlns:a16="http://schemas.microsoft.com/office/drawing/2014/main" id="{92BC1F20-F9C1-4E0D-9858-29F51A05E9F9}"/>
              </a:ext>
            </a:extLst>
          </p:cNvPr>
          <p:cNvSpPr/>
          <p:nvPr/>
        </p:nvSpPr>
        <p:spPr bwMode="auto">
          <a:xfrm>
            <a:off x="3200400" y="6874158"/>
            <a:ext cx="2400300" cy="553998"/>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17" name="Rectangle 16">
            <a:extLst>
              <a:ext uri="{FF2B5EF4-FFF2-40B4-BE49-F238E27FC236}">
                <a16:creationId xmlns:a16="http://schemas.microsoft.com/office/drawing/2014/main" id="{5658045F-E649-4E36-A002-1269B80C8D59}"/>
              </a:ext>
            </a:extLst>
          </p:cNvPr>
          <p:cNvSpPr/>
          <p:nvPr/>
        </p:nvSpPr>
        <p:spPr bwMode="auto">
          <a:xfrm>
            <a:off x="3200400" y="5257800"/>
            <a:ext cx="4800600" cy="570156"/>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1" name="TextBox 20">
            <a:extLst>
              <a:ext uri="{FF2B5EF4-FFF2-40B4-BE49-F238E27FC236}">
                <a16:creationId xmlns:a16="http://schemas.microsoft.com/office/drawing/2014/main" id="{49C5FEA1-1054-41E9-B6D7-DC6E073EDEDC}"/>
              </a:ext>
            </a:extLst>
          </p:cNvPr>
          <p:cNvSpPr txBox="1"/>
          <p:nvPr/>
        </p:nvSpPr>
        <p:spPr>
          <a:xfrm>
            <a:off x="4608197" y="7701476"/>
            <a:ext cx="8547276" cy="553998"/>
          </a:xfrm>
          <a:prstGeom prst="rect">
            <a:avLst/>
          </a:prstGeom>
          <a:noFill/>
        </p:spPr>
        <p:txBody>
          <a:bodyPr wrap="squar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Facility, power, rack, environment controls, fire control</a:t>
            </a:r>
          </a:p>
        </p:txBody>
      </p:sp>
      <p:sp>
        <p:nvSpPr>
          <p:cNvPr id="22" name="TextBox 21">
            <a:extLst>
              <a:ext uri="{FF2B5EF4-FFF2-40B4-BE49-F238E27FC236}">
                <a16:creationId xmlns:a16="http://schemas.microsoft.com/office/drawing/2014/main" id="{CF8ABC02-C72C-45A4-B203-49C1913F1182}"/>
              </a:ext>
            </a:extLst>
          </p:cNvPr>
          <p:cNvSpPr txBox="1"/>
          <p:nvPr/>
        </p:nvSpPr>
        <p:spPr>
          <a:xfrm>
            <a:off x="8827005" y="6856772"/>
            <a:ext cx="2736807" cy="553998"/>
          </a:xfrm>
          <a:prstGeom prst="rect">
            <a:avLst/>
          </a:prstGeom>
          <a:noFill/>
        </p:spPr>
        <p:txBody>
          <a:bodyPr wrap="squar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Hardware</a:t>
            </a:r>
          </a:p>
        </p:txBody>
      </p:sp>
      <p:sp>
        <p:nvSpPr>
          <p:cNvPr id="23" name="TextBox 22">
            <a:extLst>
              <a:ext uri="{FF2B5EF4-FFF2-40B4-BE49-F238E27FC236}">
                <a16:creationId xmlns:a16="http://schemas.microsoft.com/office/drawing/2014/main" id="{39777B81-C97A-43F1-9C34-FE77180C1E9B}"/>
              </a:ext>
            </a:extLst>
          </p:cNvPr>
          <p:cNvSpPr txBox="1"/>
          <p:nvPr/>
        </p:nvSpPr>
        <p:spPr>
          <a:xfrm>
            <a:off x="2978193" y="6879074"/>
            <a:ext cx="2736807" cy="553998"/>
          </a:xfrm>
          <a:prstGeom prst="rect">
            <a:avLst/>
          </a:prstGeom>
          <a:noFill/>
        </p:spPr>
        <p:txBody>
          <a:bodyPr wrap="square" rtlCol="0">
            <a:spAutoFit/>
          </a:bodyPr>
          <a:lstStyle/>
          <a:p>
            <a:pPr algn="ctr"/>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Hardware</a:t>
            </a:r>
          </a:p>
        </p:txBody>
      </p:sp>
      <p:sp>
        <p:nvSpPr>
          <p:cNvPr id="24" name="Rectangle 23">
            <a:extLst>
              <a:ext uri="{FF2B5EF4-FFF2-40B4-BE49-F238E27FC236}">
                <a16:creationId xmlns:a16="http://schemas.microsoft.com/office/drawing/2014/main" id="{B9594784-0CE6-4E36-8DD9-CA2005404F07}"/>
              </a:ext>
            </a:extLst>
          </p:cNvPr>
          <p:cNvSpPr/>
          <p:nvPr/>
        </p:nvSpPr>
        <p:spPr bwMode="auto">
          <a:xfrm>
            <a:off x="5600700" y="6057901"/>
            <a:ext cx="9601200" cy="570156"/>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25" name="TextBox 24">
            <a:extLst>
              <a:ext uri="{FF2B5EF4-FFF2-40B4-BE49-F238E27FC236}">
                <a16:creationId xmlns:a16="http://schemas.microsoft.com/office/drawing/2014/main" id="{B425BA8A-1248-44A0-BE70-6D2E1496512C}"/>
              </a:ext>
            </a:extLst>
          </p:cNvPr>
          <p:cNvSpPr txBox="1"/>
          <p:nvPr/>
        </p:nvSpPr>
        <p:spPr>
          <a:xfrm>
            <a:off x="8842916" y="6056672"/>
            <a:ext cx="1858779" cy="553998"/>
          </a:xfrm>
          <a:prstGeom prst="rect">
            <a:avLst/>
          </a:prstGeom>
          <a:noFill/>
        </p:spPr>
        <p:txBody>
          <a:bodyPr wrap="non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Hypervisor</a:t>
            </a:r>
          </a:p>
        </p:txBody>
      </p:sp>
      <p:sp>
        <p:nvSpPr>
          <p:cNvPr id="26" name="TextBox 25">
            <a:extLst>
              <a:ext uri="{FF2B5EF4-FFF2-40B4-BE49-F238E27FC236}">
                <a16:creationId xmlns:a16="http://schemas.microsoft.com/office/drawing/2014/main" id="{89252116-2E73-49E7-9D5D-8C5107E4D7F5}"/>
              </a:ext>
            </a:extLst>
          </p:cNvPr>
          <p:cNvSpPr txBox="1"/>
          <p:nvPr/>
        </p:nvSpPr>
        <p:spPr>
          <a:xfrm>
            <a:off x="3380443" y="6078974"/>
            <a:ext cx="1858779"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Hypervisor</a:t>
            </a:r>
          </a:p>
        </p:txBody>
      </p:sp>
      <p:sp>
        <p:nvSpPr>
          <p:cNvPr id="27" name="TextBox 26">
            <a:extLst>
              <a:ext uri="{FF2B5EF4-FFF2-40B4-BE49-F238E27FC236}">
                <a16:creationId xmlns:a16="http://schemas.microsoft.com/office/drawing/2014/main" id="{2F7AEFAB-113C-4041-AFD9-316CAB7AB24F}"/>
              </a:ext>
            </a:extLst>
          </p:cNvPr>
          <p:cNvSpPr txBox="1"/>
          <p:nvPr/>
        </p:nvSpPr>
        <p:spPr>
          <a:xfrm>
            <a:off x="10940461" y="5278874"/>
            <a:ext cx="611065" cy="553998"/>
          </a:xfrm>
          <a:prstGeom prst="rect">
            <a:avLst/>
          </a:prstGeom>
          <a:noFill/>
        </p:spPr>
        <p:txBody>
          <a:bodyPr wrap="non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OS</a:t>
            </a:r>
          </a:p>
        </p:txBody>
      </p:sp>
      <p:sp>
        <p:nvSpPr>
          <p:cNvPr id="28" name="TextBox 27">
            <a:extLst>
              <a:ext uri="{FF2B5EF4-FFF2-40B4-BE49-F238E27FC236}">
                <a16:creationId xmlns:a16="http://schemas.microsoft.com/office/drawing/2014/main" id="{6BF1B619-E118-4FF6-A30D-3D99B4E45293}"/>
              </a:ext>
            </a:extLst>
          </p:cNvPr>
          <p:cNvSpPr txBox="1"/>
          <p:nvPr/>
        </p:nvSpPr>
        <p:spPr>
          <a:xfrm>
            <a:off x="5111161" y="5278874"/>
            <a:ext cx="611065"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OS</a:t>
            </a:r>
          </a:p>
        </p:txBody>
      </p:sp>
      <p:sp>
        <p:nvSpPr>
          <p:cNvPr id="29" name="TextBox 28">
            <a:extLst>
              <a:ext uri="{FF2B5EF4-FFF2-40B4-BE49-F238E27FC236}">
                <a16:creationId xmlns:a16="http://schemas.microsoft.com/office/drawing/2014/main" id="{D26A856B-FD1B-4127-966A-B60D37F173EB}"/>
              </a:ext>
            </a:extLst>
          </p:cNvPr>
          <p:cNvSpPr txBox="1"/>
          <p:nvPr/>
        </p:nvSpPr>
        <p:spPr>
          <a:xfrm>
            <a:off x="6772679" y="4501076"/>
            <a:ext cx="1921167"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a:t>
            </a:r>
          </a:p>
        </p:txBody>
      </p:sp>
      <p:sp>
        <p:nvSpPr>
          <p:cNvPr id="30" name="TextBox 29">
            <a:extLst>
              <a:ext uri="{FF2B5EF4-FFF2-40B4-BE49-F238E27FC236}">
                <a16:creationId xmlns:a16="http://schemas.microsoft.com/office/drawing/2014/main" id="{47525313-39AB-42D6-8F00-BC582A06B04A}"/>
              </a:ext>
            </a:extLst>
          </p:cNvPr>
          <p:cNvSpPr txBox="1"/>
          <p:nvPr/>
        </p:nvSpPr>
        <p:spPr>
          <a:xfrm>
            <a:off x="12957715" y="4527396"/>
            <a:ext cx="1921167" cy="553998"/>
          </a:xfrm>
          <a:prstGeom prst="rect">
            <a:avLst/>
          </a:prstGeom>
          <a:noFill/>
        </p:spPr>
        <p:txBody>
          <a:bodyPr wrap="non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Application</a:t>
            </a:r>
          </a:p>
        </p:txBody>
      </p:sp>
      <p:sp>
        <p:nvSpPr>
          <p:cNvPr id="31" name="TextBox 30">
            <a:extLst>
              <a:ext uri="{FF2B5EF4-FFF2-40B4-BE49-F238E27FC236}">
                <a16:creationId xmlns:a16="http://schemas.microsoft.com/office/drawing/2014/main" id="{973DC8ED-6B05-497C-90E2-CE1A7B1AFF94}"/>
              </a:ext>
            </a:extLst>
          </p:cNvPr>
          <p:cNvSpPr txBox="1"/>
          <p:nvPr/>
        </p:nvSpPr>
        <p:spPr>
          <a:xfrm>
            <a:off x="7315201" y="3723278"/>
            <a:ext cx="2642070"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Access Controls</a:t>
            </a:r>
          </a:p>
        </p:txBody>
      </p:sp>
      <p:sp>
        <p:nvSpPr>
          <p:cNvPr id="33" name="Rectangle 32">
            <a:extLst>
              <a:ext uri="{FF2B5EF4-FFF2-40B4-BE49-F238E27FC236}">
                <a16:creationId xmlns:a16="http://schemas.microsoft.com/office/drawing/2014/main" id="{597DB540-BA3D-4A4A-BF0C-1F569E86CF16}"/>
              </a:ext>
            </a:extLst>
          </p:cNvPr>
          <p:cNvSpPr/>
          <p:nvPr/>
        </p:nvSpPr>
        <p:spPr bwMode="auto">
          <a:xfrm>
            <a:off x="5176224" y="8985544"/>
            <a:ext cx="2862318" cy="751131"/>
          </a:xfrm>
          <a:prstGeom prst="rect">
            <a:avLst/>
          </a:prstGeom>
          <a:solidFill>
            <a:schemeClr val="accent4">
              <a:lumMod val="20000"/>
              <a:lumOff val="80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endParaRPr lang="en-US" sz="3300" b="1">
              <a:latin typeface="Arial Narrow" pitchFamily="34" charset="0"/>
            </a:endParaRPr>
          </a:p>
        </p:txBody>
      </p:sp>
      <p:sp>
        <p:nvSpPr>
          <p:cNvPr id="34" name="TextBox 33">
            <a:extLst>
              <a:ext uri="{FF2B5EF4-FFF2-40B4-BE49-F238E27FC236}">
                <a16:creationId xmlns:a16="http://schemas.microsoft.com/office/drawing/2014/main" id="{4546069B-4A07-40F7-ABCD-3198C59119CA}"/>
              </a:ext>
            </a:extLst>
          </p:cNvPr>
          <p:cNvSpPr txBox="1"/>
          <p:nvPr/>
        </p:nvSpPr>
        <p:spPr>
          <a:xfrm>
            <a:off x="10623077" y="9084111"/>
            <a:ext cx="1479572" cy="553998"/>
          </a:xfrm>
          <a:prstGeom prst="rect">
            <a:avLst/>
          </a:prstGeom>
          <a:noFill/>
        </p:spPr>
        <p:txBody>
          <a:bodyPr wrap="none" rtlCol="0">
            <a:spAutoFit/>
          </a:bodyPr>
          <a:lstStyle/>
          <a:p>
            <a:r>
              <a:rPr lang="en-US" sz="30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Provider</a:t>
            </a:r>
          </a:p>
        </p:txBody>
      </p:sp>
      <p:sp>
        <p:nvSpPr>
          <p:cNvPr id="36" name="TextBox 35">
            <a:extLst>
              <a:ext uri="{FF2B5EF4-FFF2-40B4-BE49-F238E27FC236}">
                <a16:creationId xmlns:a16="http://schemas.microsoft.com/office/drawing/2014/main" id="{A8B18EF8-05FE-46A4-9A96-10499730A1F4}"/>
              </a:ext>
            </a:extLst>
          </p:cNvPr>
          <p:cNvSpPr txBox="1"/>
          <p:nvPr/>
        </p:nvSpPr>
        <p:spPr>
          <a:xfrm>
            <a:off x="5764268" y="9049992"/>
            <a:ext cx="1686231"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Customer</a:t>
            </a:r>
          </a:p>
        </p:txBody>
      </p:sp>
      <p:sp>
        <p:nvSpPr>
          <p:cNvPr id="37" name="TextBox 36">
            <a:extLst>
              <a:ext uri="{FF2B5EF4-FFF2-40B4-BE49-F238E27FC236}">
                <a16:creationId xmlns:a16="http://schemas.microsoft.com/office/drawing/2014/main" id="{D30E1641-865C-41EF-8863-859A347CE93D}"/>
              </a:ext>
            </a:extLst>
          </p:cNvPr>
          <p:cNvSpPr txBox="1"/>
          <p:nvPr/>
        </p:nvSpPr>
        <p:spPr>
          <a:xfrm>
            <a:off x="1976441" y="9144000"/>
            <a:ext cx="2337499"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Responsibility</a:t>
            </a:r>
          </a:p>
        </p:txBody>
      </p:sp>
      <p:sp>
        <p:nvSpPr>
          <p:cNvPr id="38" name="TextBox 37">
            <a:extLst>
              <a:ext uri="{FF2B5EF4-FFF2-40B4-BE49-F238E27FC236}">
                <a16:creationId xmlns:a16="http://schemas.microsoft.com/office/drawing/2014/main" id="{DDAA8117-6A39-45CE-A3E7-C10FC98E9646}"/>
              </a:ext>
            </a:extLst>
          </p:cNvPr>
          <p:cNvSpPr txBox="1"/>
          <p:nvPr/>
        </p:nvSpPr>
        <p:spPr>
          <a:xfrm>
            <a:off x="3505018" y="2669486"/>
            <a:ext cx="875561"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Colo</a:t>
            </a:r>
          </a:p>
        </p:txBody>
      </p:sp>
      <p:sp>
        <p:nvSpPr>
          <p:cNvPr id="39" name="TextBox 38">
            <a:extLst>
              <a:ext uri="{FF2B5EF4-FFF2-40B4-BE49-F238E27FC236}">
                <a16:creationId xmlns:a16="http://schemas.microsoft.com/office/drawing/2014/main" id="{2C556EF8-BDA2-4085-94DC-C39EAD94E1B9}"/>
              </a:ext>
            </a:extLst>
          </p:cNvPr>
          <p:cNvSpPr txBox="1"/>
          <p:nvPr/>
        </p:nvSpPr>
        <p:spPr>
          <a:xfrm>
            <a:off x="5937779" y="2669486"/>
            <a:ext cx="853119"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IaaS</a:t>
            </a:r>
          </a:p>
        </p:txBody>
      </p:sp>
      <p:sp>
        <p:nvSpPr>
          <p:cNvPr id="40" name="TextBox 39">
            <a:extLst>
              <a:ext uri="{FF2B5EF4-FFF2-40B4-BE49-F238E27FC236}">
                <a16:creationId xmlns:a16="http://schemas.microsoft.com/office/drawing/2014/main" id="{00E738A0-0039-49DF-B93A-CFB52BE353A1}"/>
              </a:ext>
            </a:extLst>
          </p:cNvPr>
          <p:cNvSpPr txBox="1"/>
          <p:nvPr/>
        </p:nvSpPr>
        <p:spPr>
          <a:xfrm>
            <a:off x="9524636" y="2669486"/>
            <a:ext cx="947182"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PaaS</a:t>
            </a:r>
          </a:p>
        </p:txBody>
      </p:sp>
      <p:sp>
        <p:nvSpPr>
          <p:cNvPr id="41" name="TextBox 40">
            <a:extLst>
              <a:ext uri="{FF2B5EF4-FFF2-40B4-BE49-F238E27FC236}">
                <a16:creationId xmlns:a16="http://schemas.microsoft.com/office/drawing/2014/main" id="{0C205075-3FE1-4EEA-8251-B98195081289}"/>
              </a:ext>
            </a:extLst>
          </p:cNvPr>
          <p:cNvSpPr txBox="1"/>
          <p:nvPr/>
        </p:nvSpPr>
        <p:spPr>
          <a:xfrm>
            <a:off x="13067936" y="2669486"/>
            <a:ext cx="954107" cy="553998"/>
          </a:xfrm>
          <a:prstGeom prst="rect">
            <a:avLst/>
          </a:prstGeom>
          <a:noFill/>
        </p:spPr>
        <p:txBody>
          <a:bodyPr wrap="none" rtlCol="0">
            <a:spAutoFit/>
          </a:bodyPr>
          <a:lstStyle/>
          <a:p>
            <a:r>
              <a:rPr lang="en-US" sz="3000" b="1">
                <a:latin typeface="Helvetica Neue Condensed" panose="02000503000000020004" pitchFamily="2" charset="0"/>
                <a:ea typeface="Helvetica Neue Condensed" panose="02000503000000020004" pitchFamily="2" charset="0"/>
                <a:cs typeface="Helvetica Neue Condensed" panose="02000503000000020004" pitchFamily="2" charset="0"/>
              </a:rPr>
              <a:t>SaaS</a:t>
            </a:r>
          </a:p>
        </p:txBody>
      </p:sp>
    </p:spTree>
    <p:extLst>
      <p:ext uri="{BB962C8B-B14F-4D97-AF65-F5344CB8AC3E}">
        <p14:creationId xmlns:p14="http://schemas.microsoft.com/office/powerpoint/2010/main" val="3461040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2B43-C783-416C-9AA4-102EAFDDFB77}"/>
              </a:ext>
            </a:extLst>
          </p:cNvPr>
          <p:cNvSpPr>
            <a:spLocks noGrp="1"/>
          </p:cNvSpPr>
          <p:nvPr>
            <p:ph type="title"/>
          </p:nvPr>
        </p:nvSpPr>
        <p:spPr>
          <a:xfrm>
            <a:off x="584438" y="204786"/>
            <a:ext cx="16730167" cy="1988345"/>
          </a:xfrm>
        </p:spPr>
        <p:txBody>
          <a:bodyPr/>
          <a:lstStyle/>
          <a:p>
            <a:r>
              <a:rPr lang="en-US" dirty="0"/>
              <a:t>Sample Information Security Program Elements</a:t>
            </a:r>
          </a:p>
        </p:txBody>
      </p:sp>
      <p:sp>
        <p:nvSpPr>
          <p:cNvPr id="3" name="Content Placeholder 2">
            <a:extLst>
              <a:ext uri="{FF2B5EF4-FFF2-40B4-BE49-F238E27FC236}">
                <a16:creationId xmlns:a16="http://schemas.microsoft.com/office/drawing/2014/main" id="{D89B9D80-AD68-481D-BC0A-563305C513A3}"/>
              </a:ext>
            </a:extLst>
          </p:cNvPr>
          <p:cNvSpPr>
            <a:spLocks noGrp="1"/>
          </p:cNvSpPr>
          <p:nvPr>
            <p:ph idx="1"/>
          </p:nvPr>
        </p:nvSpPr>
        <p:spPr>
          <a:xfrm>
            <a:off x="1257300" y="2193131"/>
            <a:ext cx="15773400" cy="7491196"/>
          </a:xfrm>
        </p:spPr>
        <p:txBody>
          <a:bodyPr>
            <a:normAutofit/>
          </a:bodyPr>
          <a:lstStyle/>
          <a:p>
            <a:r>
              <a:rPr lang="en-US" dirty="0"/>
              <a:t>Access controls</a:t>
            </a:r>
          </a:p>
          <a:p>
            <a:r>
              <a:rPr lang="en-US" dirty="0"/>
              <a:t>Encryption</a:t>
            </a:r>
          </a:p>
          <a:p>
            <a:r>
              <a:rPr lang="en-US" dirty="0"/>
              <a:t>Review of security impact in any system changes</a:t>
            </a:r>
          </a:p>
          <a:p>
            <a:r>
              <a:rPr lang="en-US" dirty="0"/>
              <a:t>Personnel checks and reviews</a:t>
            </a:r>
          </a:p>
          <a:p>
            <a:r>
              <a:rPr lang="en-US" dirty="0"/>
              <a:t>Persistent monitoring</a:t>
            </a:r>
          </a:p>
          <a:p>
            <a:r>
              <a:rPr lang="en-US" dirty="0"/>
              <a:t>Incident response programs </a:t>
            </a:r>
          </a:p>
          <a:p>
            <a:r>
              <a:rPr lang="en-US" dirty="0"/>
              <a:t>Data and system continuity plans</a:t>
            </a:r>
          </a:p>
        </p:txBody>
      </p:sp>
      <p:sp>
        <p:nvSpPr>
          <p:cNvPr id="4" name="Slide Number Placeholder 3">
            <a:extLst>
              <a:ext uri="{FF2B5EF4-FFF2-40B4-BE49-F238E27FC236}">
                <a16:creationId xmlns:a16="http://schemas.microsoft.com/office/drawing/2014/main" id="{738EE8DD-86D9-489A-9DFE-E7E45CC62E7D}"/>
              </a:ext>
            </a:extLst>
          </p:cNvPr>
          <p:cNvSpPr>
            <a:spLocks noGrp="1"/>
          </p:cNvSpPr>
          <p:nvPr>
            <p:ph type="sldNum" sz="quarter" idx="10"/>
          </p:nvPr>
        </p:nvSpPr>
        <p:spPr/>
        <p:txBody>
          <a:bodyPr/>
          <a:lstStyle/>
          <a:p>
            <a:fld id="{76E8DCF4-EBDD-4FE1-8465-FD383573D554}" type="slidenum">
              <a:rPr lang="en-US" smtClean="0"/>
              <a:pPr/>
              <a:t>18</a:t>
            </a:fld>
            <a:endParaRPr lang="en-US"/>
          </a:p>
        </p:txBody>
      </p:sp>
    </p:spTree>
    <p:extLst>
      <p:ext uri="{BB962C8B-B14F-4D97-AF65-F5344CB8AC3E}">
        <p14:creationId xmlns:p14="http://schemas.microsoft.com/office/powerpoint/2010/main" val="17552027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307D-9ADD-0448-BA4A-F74CA7BA9600}"/>
              </a:ext>
            </a:extLst>
          </p:cNvPr>
          <p:cNvSpPr>
            <a:spLocks noGrp="1"/>
          </p:cNvSpPr>
          <p:nvPr>
            <p:ph type="title"/>
          </p:nvPr>
        </p:nvSpPr>
        <p:spPr/>
        <p:txBody>
          <a:bodyPr/>
          <a:lstStyle/>
          <a:p>
            <a:r>
              <a:rPr lang="en-US" dirty="0"/>
              <a:t>Cloud Reality</a:t>
            </a:r>
          </a:p>
        </p:txBody>
      </p:sp>
      <p:sp>
        <p:nvSpPr>
          <p:cNvPr id="3" name="Content Placeholder 2">
            <a:extLst>
              <a:ext uri="{FF2B5EF4-FFF2-40B4-BE49-F238E27FC236}">
                <a16:creationId xmlns:a16="http://schemas.microsoft.com/office/drawing/2014/main" id="{98994EEF-7BCA-F357-3835-31F11B590B9B}"/>
              </a:ext>
            </a:extLst>
          </p:cNvPr>
          <p:cNvSpPr>
            <a:spLocks noGrp="1"/>
          </p:cNvSpPr>
          <p:nvPr>
            <p:ph idx="1"/>
          </p:nvPr>
        </p:nvSpPr>
        <p:spPr/>
        <p:txBody>
          <a:bodyPr/>
          <a:lstStyle/>
          <a:p>
            <a:r>
              <a:rPr lang="en-US" dirty="0"/>
              <a:t>Maintaining private data centers is complex and expensive</a:t>
            </a:r>
          </a:p>
          <a:p>
            <a:r>
              <a:rPr lang="en-US" dirty="0"/>
              <a:t>Cloud service provider scale can offer significant savings</a:t>
            </a:r>
          </a:p>
          <a:p>
            <a:r>
              <a:rPr lang="en-US" dirty="0"/>
              <a:t>Businesses have many applications in the cloud</a:t>
            </a:r>
          </a:p>
          <a:p>
            <a:pPr lvl="1"/>
            <a:r>
              <a:rPr lang="en-US" dirty="0"/>
              <a:t>Microsoft 365</a:t>
            </a:r>
          </a:p>
          <a:p>
            <a:pPr lvl="1"/>
            <a:r>
              <a:rPr lang="en-US" dirty="0"/>
              <a:t>Salesforce</a:t>
            </a:r>
          </a:p>
          <a:p>
            <a:pPr lvl="1"/>
            <a:r>
              <a:rPr lang="en-US" dirty="0"/>
              <a:t>Corporate website</a:t>
            </a:r>
          </a:p>
          <a:p>
            <a:r>
              <a:rPr lang="en-US" dirty="0"/>
              <a:t>Many businesses are migrating some, or all, of the remaining applications to the cloud</a:t>
            </a:r>
          </a:p>
          <a:p>
            <a:r>
              <a:rPr lang="en-US" dirty="0"/>
              <a:t>Typically a multi-year multi-cloud initiative</a:t>
            </a:r>
          </a:p>
          <a:p>
            <a:r>
              <a:rPr lang="en-US" dirty="0"/>
              <a:t>FDIC DIT is a case in point</a:t>
            </a:r>
          </a:p>
        </p:txBody>
      </p:sp>
    </p:spTree>
    <p:extLst>
      <p:ext uri="{BB962C8B-B14F-4D97-AF65-F5344CB8AC3E}">
        <p14:creationId xmlns:p14="http://schemas.microsoft.com/office/powerpoint/2010/main" val="8921482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5099-C239-6389-AE24-28FEDD19ABCA}"/>
              </a:ext>
            </a:extLst>
          </p:cNvPr>
          <p:cNvSpPr>
            <a:spLocks noGrp="1"/>
          </p:cNvSpPr>
          <p:nvPr>
            <p:ph type="title"/>
          </p:nvPr>
        </p:nvSpPr>
        <p:spPr/>
        <p:txBody>
          <a:bodyPr/>
          <a:lstStyle/>
          <a:p>
            <a:r>
              <a:rPr lang="en-US" dirty="0"/>
              <a:t>Security Concerns with Cloud Migration</a:t>
            </a:r>
          </a:p>
        </p:txBody>
      </p:sp>
      <p:sp>
        <p:nvSpPr>
          <p:cNvPr id="3" name="Content Placeholder 2">
            <a:extLst>
              <a:ext uri="{FF2B5EF4-FFF2-40B4-BE49-F238E27FC236}">
                <a16:creationId xmlns:a16="http://schemas.microsoft.com/office/drawing/2014/main" id="{39430AF4-7016-DEC1-A7E6-DFE87179860A}"/>
              </a:ext>
            </a:extLst>
          </p:cNvPr>
          <p:cNvSpPr>
            <a:spLocks noGrp="1"/>
          </p:cNvSpPr>
          <p:nvPr>
            <p:ph idx="1"/>
          </p:nvPr>
        </p:nvSpPr>
        <p:spPr/>
        <p:txBody>
          <a:bodyPr>
            <a:normAutofit lnSpcReduction="10000"/>
          </a:bodyPr>
          <a:lstStyle/>
          <a:p>
            <a:r>
              <a:rPr lang="en-US" dirty="0"/>
              <a:t>Concerns are generally the same as for internal systems but become more complex as a 3</a:t>
            </a:r>
            <a:r>
              <a:rPr lang="en-US" baseline="30000" dirty="0"/>
              <a:t>rd</a:t>
            </a:r>
            <a:r>
              <a:rPr lang="en-US" dirty="0"/>
              <a:t> and possibly 4</a:t>
            </a:r>
            <a:r>
              <a:rPr lang="en-US" baseline="30000" dirty="0"/>
              <a:t>th</a:t>
            </a:r>
            <a:r>
              <a:rPr lang="en-US" dirty="0"/>
              <a:t> party are involved</a:t>
            </a:r>
          </a:p>
          <a:p>
            <a:r>
              <a:rPr lang="en-US" dirty="0"/>
              <a:t>Key areas to examine</a:t>
            </a:r>
          </a:p>
          <a:p>
            <a:pPr lvl="1"/>
            <a:r>
              <a:rPr lang="en-US" dirty="0"/>
              <a:t>Handling of sensitive data</a:t>
            </a:r>
          </a:p>
          <a:p>
            <a:pPr lvl="1"/>
            <a:r>
              <a:rPr lang="en-US" dirty="0"/>
              <a:t>Access management</a:t>
            </a:r>
          </a:p>
          <a:p>
            <a:pPr lvl="1"/>
            <a:r>
              <a:rPr lang="en-US" dirty="0"/>
              <a:t>Cloud configuration</a:t>
            </a:r>
          </a:p>
          <a:p>
            <a:pPr lvl="1"/>
            <a:r>
              <a:rPr lang="en-US" dirty="0"/>
              <a:t>Data backup and replication</a:t>
            </a:r>
          </a:p>
          <a:p>
            <a:pPr lvl="1"/>
            <a:r>
              <a:rPr lang="en-US" dirty="0"/>
              <a:t>Cloud service provider (CSP) security risks</a:t>
            </a:r>
          </a:p>
          <a:p>
            <a:pPr lvl="1"/>
            <a:r>
              <a:rPr lang="en-US" dirty="0"/>
              <a:t>Definition of CSP and bank roles and responsibilities</a:t>
            </a:r>
          </a:p>
          <a:p>
            <a:pPr lvl="1"/>
            <a:r>
              <a:rPr lang="en-US" dirty="0"/>
              <a:t>Encryption </a:t>
            </a:r>
          </a:p>
          <a:p>
            <a:pPr lvl="1"/>
            <a:r>
              <a:rPr lang="en-US" dirty="0"/>
              <a:t>Contract exit criteria and terms</a:t>
            </a:r>
          </a:p>
        </p:txBody>
      </p:sp>
    </p:spTree>
    <p:extLst>
      <p:ext uri="{BB962C8B-B14F-4D97-AF65-F5344CB8AC3E}">
        <p14:creationId xmlns:p14="http://schemas.microsoft.com/office/powerpoint/2010/main" val="31575065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DD44-0D61-0084-B04A-467E183E1C16}"/>
              </a:ext>
            </a:extLst>
          </p:cNvPr>
          <p:cNvSpPr>
            <a:spLocks noGrp="1"/>
          </p:cNvSpPr>
          <p:nvPr>
            <p:ph type="title"/>
          </p:nvPr>
        </p:nvSpPr>
        <p:spPr/>
        <p:txBody>
          <a:bodyPr/>
          <a:lstStyle/>
          <a:p>
            <a:r>
              <a:rPr lang="en-US" dirty="0"/>
              <a:t>Generative AI</a:t>
            </a:r>
          </a:p>
        </p:txBody>
      </p:sp>
      <p:pic>
        <p:nvPicPr>
          <p:cNvPr id="5" name="Picture 4" descr="3D face graphic">
            <a:extLst>
              <a:ext uri="{FF2B5EF4-FFF2-40B4-BE49-F238E27FC236}">
                <a16:creationId xmlns:a16="http://schemas.microsoft.com/office/drawing/2014/main" id="{52F6345D-39B3-19BF-E0E9-B85E281EB1E8}"/>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257300" y="1773383"/>
            <a:ext cx="15773400" cy="8117898"/>
          </a:xfrm>
          <a:prstGeom prst="rect">
            <a:avLst/>
          </a:prstGeom>
        </p:spPr>
      </p:pic>
      <p:sp>
        <p:nvSpPr>
          <p:cNvPr id="3" name="Content Placeholder 2">
            <a:extLst>
              <a:ext uri="{FF2B5EF4-FFF2-40B4-BE49-F238E27FC236}">
                <a16:creationId xmlns:a16="http://schemas.microsoft.com/office/drawing/2014/main" id="{1F253A2A-0C02-6EBC-5CD7-76A1C0BA6F43}"/>
              </a:ext>
            </a:extLst>
          </p:cNvPr>
          <p:cNvSpPr>
            <a:spLocks noGrp="1"/>
          </p:cNvSpPr>
          <p:nvPr>
            <p:ph idx="1"/>
          </p:nvPr>
        </p:nvSpPr>
        <p:spPr/>
        <p:txBody>
          <a:bodyPr/>
          <a:lstStyle/>
          <a:p>
            <a:r>
              <a:rPr lang="en-US" dirty="0"/>
              <a:t>A form of AI</a:t>
            </a:r>
          </a:p>
          <a:p>
            <a:r>
              <a:rPr lang="en-US" dirty="0"/>
              <a:t>Capable of creating new content from existing data</a:t>
            </a:r>
          </a:p>
          <a:p>
            <a:r>
              <a:rPr lang="en-US" dirty="0"/>
              <a:t>Machine learning used to create the learning model</a:t>
            </a:r>
          </a:p>
          <a:p>
            <a:r>
              <a:rPr lang="en-US" dirty="0"/>
              <a:t>Generative network and transformers generate new realistic output</a:t>
            </a:r>
          </a:p>
          <a:p>
            <a:r>
              <a:rPr lang="en-US" dirty="0"/>
              <a:t>Many examples including ChatGPT</a:t>
            </a:r>
          </a:p>
          <a:p>
            <a:r>
              <a:rPr lang="en-US" dirty="0"/>
              <a:t>Content forms can include text, images, music, audio, video and computer code </a:t>
            </a:r>
          </a:p>
        </p:txBody>
      </p:sp>
    </p:spTree>
    <p:extLst>
      <p:ext uri="{BB962C8B-B14F-4D97-AF65-F5344CB8AC3E}">
        <p14:creationId xmlns:p14="http://schemas.microsoft.com/office/powerpoint/2010/main" val="5740352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E1EA-CCDA-19CC-9AA9-A571B26FF05E}"/>
              </a:ext>
            </a:extLst>
          </p:cNvPr>
          <p:cNvSpPr>
            <a:spLocks noGrp="1"/>
          </p:cNvSpPr>
          <p:nvPr>
            <p:ph type="title"/>
          </p:nvPr>
        </p:nvSpPr>
        <p:spPr/>
        <p:txBody>
          <a:bodyPr/>
          <a:lstStyle/>
          <a:p>
            <a:r>
              <a:rPr lang="en-US" dirty="0"/>
              <a:t>Large Language Models</a:t>
            </a:r>
          </a:p>
        </p:txBody>
      </p:sp>
      <p:sp>
        <p:nvSpPr>
          <p:cNvPr id="3" name="Content Placeholder 2">
            <a:extLst>
              <a:ext uri="{FF2B5EF4-FFF2-40B4-BE49-F238E27FC236}">
                <a16:creationId xmlns:a16="http://schemas.microsoft.com/office/drawing/2014/main" id="{D2D4B0EC-F271-3E6E-1AA9-796CFC2C67CD}"/>
              </a:ext>
            </a:extLst>
          </p:cNvPr>
          <p:cNvSpPr>
            <a:spLocks noGrp="1"/>
          </p:cNvSpPr>
          <p:nvPr>
            <p:ph idx="1"/>
          </p:nvPr>
        </p:nvSpPr>
        <p:spPr/>
        <p:txBody>
          <a:bodyPr/>
          <a:lstStyle/>
          <a:p>
            <a:r>
              <a:rPr lang="en-US" dirty="0"/>
              <a:t>Used in </a:t>
            </a:r>
            <a:r>
              <a:rPr lang="en-US" dirty="0" err="1"/>
              <a:t>GenAI</a:t>
            </a:r>
            <a:endParaRPr lang="en-US" dirty="0"/>
          </a:p>
          <a:p>
            <a:r>
              <a:rPr lang="en-US" dirty="0"/>
              <a:t>Trains on massive amounts of data</a:t>
            </a:r>
          </a:p>
          <a:p>
            <a:pPr lvl="1"/>
            <a:r>
              <a:rPr lang="en-US" dirty="0"/>
              <a:t>570 GB in ChatGPT</a:t>
            </a:r>
          </a:p>
          <a:p>
            <a:pPr lvl="1"/>
            <a:r>
              <a:rPr lang="en-US" dirty="0"/>
              <a:t>750 GB (1.56 trillion words) in Google Gemini </a:t>
            </a:r>
          </a:p>
          <a:p>
            <a:r>
              <a:rPr lang="en-US" dirty="0"/>
              <a:t>Generates new content</a:t>
            </a:r>
          </a:p>
          <a:p>
            <a:r>
              <a:rPr lang="en-US" dirty="0"/>
              <a:t>Learns patterns and predicts what follows based on the model</a:t>
            </a:r>
          </a:p>
          <a:p>
            <a:r>
              <a:rPr lang="en-US" dirty="0"/>
              <a:t>Systems starting to look at multiple predictions before providing answers (intelligence?)</a:t>
            </a:r>
          </a:p>
        </p:txBody>
      </p:sp>
    </p:spTree>
    <p:extLst>
      <p:ext uri="{BB962C8B-B14F-4D97-AF65-F5344CB8AC3E}">
        <p14:creationId xmlns:p14="http://schemas.microsoft.com/office/powerpoint/2010/main" val="28665942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721C-F687-905B-3426-B756A73B0EBA}"/>
              </a:ext>
            </a:extLst>
          </p:cNvPr>
          <p:cNvSpPr>
            <a:spLocks noGrp="1"/>
          </p:cNvSpPr>
          <p:nvPr>
            <p:ph type="title"/>
          </p:nvPr>
        </p:nvSpPr>
        <p:spPr/>
        <p:txBody>
          <a:bodyPr/>
          <a:lstStyle/>
          <a:p>
            <a:r>
              <a:rPr lang="en-US" dirty="0"/>
              <a:t>Business Applications of </a:t>
            </a:r>
            <a:r>
              <a:rPr lang="en-US" dirty="0" err="1"/>
              <a:t>GenAi</a:t>
            </a:r>
            <a:endParaRPr lang="en-US" dirty="0"/>
          </a:p>
        </p:txBody>
      </p:sp>
      <p:sp>
        <p:nvSpPr>
          <p:cNvPr id="3" name="Content Placeholder 2">
            <a:extLst>
              <a:ext uri="{FF2B5EF4-FFF2-40B4-BE49-F238E27FC236}">
                <a16:creationId xmlns:a16="http://schemas.microsoft.com/office/drawing/2014/main" id="{088FC421-C267-DC55-7457-63BB273B5204}"/>
              </a:ext>
            </a:extLst>
          </p:cNvPr>
          <p:cNvSpPr>
            <a:spLocks noGrp="1"/>
          </p:cNvSpPr>
          <p:nvPr>
            <p:ph idx="1"/>
          </p:nvPr>
        </p:nvSpPr>
        <p:spPr/>
        <p:txBody>
          <a:bodyPr>
            <a:normAutofit fontScale="92500" lnSpcReduction="10000"/>
          </a:bodyPr>
          <a:lstStyle/>
          <a:p>
            <a:r>
              <a:rPr lang="en-US" dirty="0"/>
              <a:t>Content creation and marketing</a:t>
            </a:r>
          </a:p>
          <a:p>
            <a:r>
              <a:rPr lang="en-US" dirty="0"/>
              <a:t>Customer support</a:t>
            </a:r>
          </a:p>
          <a:p>
            <a:pPr lvl="1"/>
            <a:r>
              <a:rPr lang="en-US" dirty="0"/>
              <a:t>Chatbots</a:t>
            </a:r>
          </a:p>
          <a:p>
            <a:pPr lvl="1"/>
            <a:r>
              <a:rPr lang="en-US" dirty="0"/>
              <a:t>Email automation</a:t>
            </a:r>
          </a:p>
          <a:p>
            <a:r>
              <a:rPr lang="en-US" dirty="0"/>
              <a:t>Software development</a:t>
            </a:r>
          </a:p>
          <a:p>
            <a:pPr lvl="1"/>
            <a:r>
              <a:rPr lang="en-US" dirty="0"/>
              <a:t>GitHub Copilot</a:t>
            </a:r>
          </a:p>
          <a:p>
            <a:pPr lvl="1"/>
            <a:r>
              <a:rPr lang="en-US" dirty="0" err="1"/>
              <a:t>CodeWhispers</a:t>
            </a:r>
            <a:endParaRPr lang="en-US" dirty="0"/>
          </a:p>
          <a:p>
            <a:r>
              <a:rPr lang="en-US" dirty="0"/>
              <a:t>Financial transaction analysis</a:t>
            </a:r>
          </a:p>
          <a:p>
            <a:r>
              <a:rPr lang="en-US" dirty="0"/>
              <a:t>Loan decision making</a:t>
            </a:r>
          </a:p>
          <a:p>
            <a:r>
              <a:rPr lang="en-US" dirty="0"/>
              <a:t>Compliance testing</a:t>
            </a:r>
          </a:p>
          <a:p>
            <a:r>
              <a:rPr lang="en-US" dirty="0"/>
              <a:t>And…</a:t>
            </a:r>
          </a:p>
          <a:p>
            <a:pPr lvl="1"/>
            <a:endParaRPr lang="en-US" dirty="0"/>
          </a:p>
        </p:txBody>
      </p:sp>
    </p:spTree>
    <p:extLst>
      <p:ext uri="{BB962C8B-B14F-4D97-AF65-F5344CB8AC3E}">
        <p14:creationId xmlns:p14="http://schemas.microsoft.com/office/powerpoint/2010/main" val="27960816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EFB5-9624-AE04-7736-EDE9E285E6F7}"/>
              </a:ext>
            </a:extLst>
          </p:cNvPr>
          <p:cNvSpPr>
            <a:spLocks noGrp="1"/>
          </p:cNvSpPr>
          <p:nvPr>
            <p:ph type="title"/>
          </p:nvPr>
        </p:nvSpPr>
        <p:spPr/>
        <p:txBody>
          <a:bodyPr/>
          <a:lstStyle/>
          <a:p>
            <a:r>
              <a:rPr lang="en-US" dirty="0"/>
              <a:t>AI Security Concerns</a:t>
            </a:r>
          </a:p>
        </p:txBody>
      </p:sp>
      <p:sp>
        <p:nvSpPr>
          <p:cNvPr id="3" name="Content Placeholder 2">
            <a:extLst>
              <a:ext uri="{FF2B5EF4-FFF2-40B4-BE49-F238E27FC236}">
                <a16:creationId xmlns:a16="http://schemas.microsoft.com/office/drawing/2014/main" id="{56A0A2B9-41B9-8DE5-7D7C-065098072322}"/>
              </a:ext>
            </a:extLst>
          </p:cNvPr>
          <p:cNvSpPr>
            <a:spLocks noGrp="1"/>
          </p:cNvSpPr>
          <p:nvPr>
            <p:ph idx="1"/>
          </p:nvPr>
        </p:nvSpPr>
        <p:spPr/>
        <p:txBody>
          <a:bodyPr/>
          <a:lstStyle/>
          <a:p>
            <a:r>
              <a:rPr lang="en-US" dirty="0"/>
              <a:t>Exposure of sensitive data</a:t>
            </a:r>
          </a:p>
          <a:p>
            <a:r>
              <a:rPr lang="en-US" dirty="0"/>
              <a:t>Bias in the data and decisions</a:t>
            </a:r>
          </a:p>
          <a:p>
            <a:r>
              <a:rPr lang="en-US" dirty="0"/>
              <a:t>Misinformation</a:t>
            </a:r>
          </a:p>
          <a:p>
            <a:r>
              <a:rPr lang="en-US" dirty="0"/>
              <a:t>Use in cybersecurity attacks</a:t>
            </a:r>
          </a:p>
          <a:p>
            <a:pPr lvl="1"/>
            <a:r>
              <a:rPr lang="en-US" dirty="0"/>
              <a:t>Phishing</a:t>
            </a:r>
          </a:p>
          <a:p>
            <a:pPr lvl="1"/>
            <a:r>
              <a:rPr lang="en-US" dirty="0"/>
              <a:t>Deep fakes</a:t>
            </a:r>
          </a:p>
          <a:p>
            <a:pPr lvl="1"/>
            <a:r>
              <a:rPr lang="en-US" dirty="0"/>
              <a:t>Data poisoning</a:t>
            </a:r>
          </a:p>
          <a:p>
            <a:r>
              <a:rPr lang="en-US" dirty="0"/>
              <a:t>Copyright and Intellectual Property violation</a:t>
            </a:r>
          </a:p>
          <a:p>
            <a:r>
              <a:rPr lang="en-US" dirty="0"/>
              <a:t>Compliance </a:t>
            </a:r>
          </a:p>
        </p:txBody>
      </p:sp>
    </p:spTree>
    <p:extLst>
      <p:ext uri="{BB962C8B-B14F-4D97-AF65-F5344CB8AC3E}">
        <p14:creationId xmlns:p14="http://schemas.microsoft.com/office/powerpoint/2010/main" val="17401724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40A7-D5F5-32F0-D443-BEEC4C1BBC5F}"/>
              </a:ext>
            </a:extLst>
          </p:cNvPr>
          <p:cNvSpPr>
            <a:spLocks noGrp="1"/>
          </p:cNvSpPr>
          <p:nvPr>
            <p:ph type="title"/>
          </p:nvPr>
        </p:nvSpPr>
        <p:spPr/>
        <p:txBody>
          <a:bodyPr/>
          <a:lstStyle/>
          <a:p>
            <a:r>
              <a:rPr lang="en-US" dirty="0"/>
              <a:t>Use Cases for </a:t>
            </a:r>
            <a:r>
              <a:rPr lang="en-US" dirty="0" err="1"/>
              <a:t>GenAI</a:t>
            </a:r>
            <a:r>
              <a:rPr lang="en-US" dirty="0"/>
              <a:t> in Banking </a:t>
            </a:r>
          </a:p>
        </p:txBody>
      </p:sp>
      <p:sp>
        <p:nvSpPr>
          <p:cNvPr id="3" name="Content Placeholder 2">
            <a:extLst>
              <a:ext uri="{FF2B5EF4-FFF2-40B4-BE49-F238E27FC236}">
                <a16:creationId xmlns:a16="http://schemas.microsoft.com/office/drawing/2014/main" id="{76673341-AB94-C909-3695-CC2730A3B212}"/>
              </a:ext>
            </a:extLst>
          </p:cNvPr>
          <p:cNvSpPr>
            <a:spLocks noGrp="1"/>
          </p:cNvSpPr>
          <p:nvPr>
            <p:ph idx="1"/>
          </p:nvPr>
        </p:nvSpPr>
        <p:spPr/>
        <p:txBody>
          <a:bodyPr/>
          <a:lstStyle/>
          <a:p>
            <a:r>
              <a:rPr lang="en-US" dirty="0"/>
              <a:t>Loan and mortgage processing</a:t>
            </a:r>
          </a:p>
          <a:p>
            <a:r>
              <a:rPr lang="en-US" dirty="0"/>
              <a:t>Anti-Money Laundering (AML)</a:t>
            </a:r>
          </a:p>
          <a:p>
            <a:r>
              <a:rPr lang="en-US" dirty="0"/>
              <a:t>More precise identity verification</a:t>
            </a:r>
          </a:p>
          <a:p>
            <a:r>
              <a:rPr lang="en-US" dirty="0"/>
              <a:t>Automated customer support</a:t>
            </a:r>
          </a:p>
          <a:p>
            <a:r>
              <a:rPr lang="en-US" dirty="0"/>
              <a:t>Risk management</a:t>
            </a:r>
          </a:p>
          <a:p>
            <a:r>
              <a:rPr lang="en-US" dirty="0"/>
              <a:t>Enhanced cybersecurity</a:t>
            </a:r>
          </a:p>
        </p:txBody>
      </p:sp>
      <p:pic>
        <p:nvPicPr>
          <p:cNvPr id="5" name="Picture 4" descr="Paper house in yellow paint wall">
            <a:extLst>
              <a:ext uri="{FF2B5EF4-FFF2-40B4-BE49-F238E27FC236}">
                <a16:creationId xmlns:a16="http://schemas.microsoft.com/office/drawing/2014/main" id="{C08DE800-5356-4141-A825-81B99E9018B8}"/>
              </a:ext>
            </a:extLst>
          </p:cNvPr>
          <p:cNvPicPr>
            <a:picLocks noChangeAspect="1"/>
          </p:cNvPicPr>
          <p:nvPr/>
        </p:nvPicPr>
        <p:blipFill>
          <a:blip r:embed="rId2" cstate="email">
            <a:clrChange>
              <a:clrFrom>
                <a:srgbClr val="F3DB70"/>
              </a:clrFrom>
              <a:clrTo>
                <a:srgbClr val="F3DB70">
                  <a:alpha val="0"/>
                </a:srgbClr>
              </a:clrTo>
            </a:clrChange>
            <a:extLst>
              <a:ext uri="{28A0092B-C50C-407E-A947-70E740481C1C}">
                <a14:useLocalDpi xmlns:a14="http://schemas.microsoft.com/office/drawing/2010/main"/>
              </a:ext>
            </a:extLst>
          </a:blip>
          <a:srcRect/>
          <a:stretch/>
        </p:blipFill>
        <p:spPr>
          <a:xfrm>
            <a:off x="12593781" y="2930236"/>
            <a:ext cx="3138055" cy="5337293"/>
          </a:xfrm>
          <a:prstGeom prst="rect">
            <a:avLst/>
          </a:prstGeom>
        </p:spPr>
      </p:pic>
    </p:spTree>
    <p:extLst>
      <p:ext uri="{BB962C8B-B14F-4D97-AF65-F5344CB8AC3E}">
        <p14:creationId xmlns:p14="http://schemas.microsoft.com/office/powerpoint/2010/main" val="7012330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383B7-892F-37AE-47F1-BF009CE09805}"/>
              </a:ext>
            </a:extLst>
          </p:cNvPr>
          <p:cNvSpPr>
            <a:spLocks noGrp="1"/>
          </p:cNvSpPr>
          <p:nvPr>
            <p:ph type="title"/>
          </p:nvPr>
        </p:nvSpPr>
        <p:spPr/>
        <p:txBody>
          <a:bodyPr/>
          <a:lstStyle/>
          <a:p>
            <a:r>
              <a:rPr lang="en-US" dirty="0"/>
              <a:t>Things to Consider</a:t>
            </a:r>
          </a:p>
        </p:txBody>
      </p:sp>
      <p:sp>
        <p:nvSpPr>
          <p:cNvPr id="3" name="Content Placeholder 2">
            <a:extLst>
              <a:ext uri="{FF2B5EF4-FFF2-40B4-BE49-F238E27FC236}">
                <a16:creationId xmlns:a16="http://schemas.microsoft.com/office/drawing/2014/main" id="{5573883E-EF57-693F-A4D8-522F9D8BFAA6}"/>
              </a:ext>
            </a:extLst>
          </p:cNvPr>
          <p:cNvSpPr>
            <a:spLocks noGrp="1"/>
          </p:cNvSpPr>
          <p:nvPr>
            <p:ph idx="1"/>
          </p:nvPr>
        </p:nvSpPr>
        <p:spPr/>
        <p:txBody>
          <a:bodyPr>
            <a:normAutofit lnSpcReduction="10000"/>
          </a:bodyPr>
          <a:lstStyle/>
          <a:p>
            <a:r>
              <a:rPr lang="en-US" dirty="0"/>
              <a:t>How is AI being used?</a:t>
            </a:r>
          </a:p>
          <a:p>
            <a:r>
              <a:rPr lang="en-US" dirty="0"/>
              <a:t>Are they managing risk? (Do they use the NIST AI Risk Management Framework or some equivalent)</a:t>
            </a:r>
          </a:p>
          <a:p>
            <a:r>
              <a:rPr lang="en-US" dirty="0"/>
              <a:t>Do they have AI policies? Are employees aware of these policies and what they mean? (training)</a:t>
            </a:r>
          </a:p>
          <a:p>
            <a:r>
              <a:rPr lang="en-US" dirty="0"/>
              <a:t>Are the tools unbiased? How is this tested?</a:t>
            </a:r>
          </a:p>
          <a:p>
            <a:r>
              <a:rPr lang="en-US" dirty="0"/>
              <a:t>How is sensitive data (e.g., PII) protected?</a:t>
            </a:r>
          </a:p>
          <a:p>
            <a:r>
              <a:rPr lang="en-US" dirty="0"/>
              <a:t>Is the AI autonomous or is there human oversight?</a:t>
            </a:r>
          </a:p>
          <a:p>
            <a:endParaRPr lang="en-US" dirty="0"/>
          </a:p>
          <a:p>
            <a:r>
              <a:rPr lang="en-US" dirty="0"/>
              <a:t>Anything I missed?</a:t>
            </a:r>
          </a:p>
        </p:txBody>
      </p:sp>
    </p:spTree>
    <p:extLst>
      <p:ext uri="{BB962C8B-B14F-4D97-AF65-F5344CB8AC3E}">
        <p14:creationId xmlns:p14="http://schemas.microsoft.com/office/powerpoint/2010/main" val="10553054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B57463-A508-4C93-945D-7C1273954C94}"/>
              </a:ext>
            </a:extLst>
          </p:cNvPr>
          <p:cNvSpPr>
            <a:spLocks noGrp="1"/>
          </p:cNvSpPr>
          <p:nvPr>
            <p:ph type="title"/>
          </p:nvPr>
        </p:nvSpPr>
        <p:spPr/>
        <p:txBody>
          <a:bodyPr/>
          <a:lstStyle/>
          <a:p>
            <a:r>
              <a:rPr lang="en-US"/>
              <a:t>Telecommunications Provider (Carrier)</a:t>
            </a:r>
          </a:p>
        </p:txBody>
      </p:sp>
      <p:sp>
        <p:nvSpPr>
          <p:cNvPr id="5" name="Content Placeholder 4">
            <a:extLst>
              <a:ext uri="{FF2B5EF4-FFF2-40B4-BE49-F238E27FC236}">
                <a16:creationId xmlns:a16="http://schemas.microsoft.com/office/drawing/2014/main" id="{06EB3216-520E-4E6E-963A-8B47BE3443B3}"/>
              </a:ext>
            </a:extLst>
          </p:cNvPr>
          <p:cNvSpPr>
            <a:spLocks noGrp="1"/>
          </p:cNvSpPr>
          <p:nvPr>
            <p:ph idx="1"/>
          </p:nvPr>
        </p:nvSpPr>
        <p:spPr/>
        <p:txBody>
          <a:bodyPr>
            <a:normAutofit lnSpcReduction="10000"/>
          </a:bodyPr>
          <a:lstStyle/>
          <a:p>
            <a:r>
              <a:rPr lang="en-US"/>
              <a:t>Private data, Internet and voice services</a:t>
            </a:r>
          </a:p>
          <a:p>
            <a:r>
              <a:rPr lang="en-US"/>
              <a:t>Contracts vary significantly from provider to provider and by service</a:t>
            </a:r>
          </a:p>
          <a:p>
            <a:r>
              <a:rPr lang="en-US"/>
              <a:t>Know your vendor</a:t>
            </a:r>
          </a:p>
          <a:p>
            <a:r>
              <a:rPr lang="en-US"/>
              <a:t>Things to look for:</a:t>
            </a:r>
          </a:p>
          <a:p>
            <a:pPr lvl="1"/>
            <a:r>
              <a:rPr lang="en-US"/>
              <a:t>Data encryption</a:t>
            </a:r>
          </a:p>
          <a:p>
            <a:pPr lvl="1"/>
            <a:r>
              <a:rPr lang="en-US"/>
              <a:t>Business continuity options</a:t>
            </a:r>
          </a:p>
          <a:p>
            <a:pPr lvl="1"/>
            <a:r>
              <a:rPr lang="en-US"/>
              <a:t>Security offerings</a:t>
            </a:r>
          </a:p>
          <a:p>
            <a:pPr lvl="1"/>
            <a:r>
              <a:rPr lang="en-US"/>
              <a:t>Service monitoring (provider and customer options)</a:t>
            </a:r>
          </a:p>
          <a:p>
            <a:pPr lvl="1"/>
            <a:r>
              <a:rPr lang="en-US"/>
              <a:t>Outage notification</a:t>
            </a:r>
          </a:p>
          <a:p>
            <a:pPr lvl="1"/>
            <a:r>
              <a:rPr lang="en-US"/>
              <a:t>Filing a claim</a:t>
            </a:r>
          </a:p>
          <a:p>
            <a:pPr lvl="1"/>
            <a:endParaRPr lang="en-US"/>
          </a:p>
        </p:txBody>
      </p:sp>
      <p:sp>
        <p:nvSpPr>
          <p:cNvPr id="3" name="Slide Number Placeholder 2">
            <a:extLst>
              <a:ext uri="{FF2B5EF4-FFF2-40B4-BE49-F238E27FC236}">
                <a16:creationId xmlns:a16="http://schemas.microsoft.com/office/drawing/2014/main" id="{25FEC819-2CD9-47F6-B7B7-73C81D03ACCD}"/>
              </a:ext>
            </a:extLst>
          </p:cNvPr>
          <p:cNvSpPr>
            <a:spLocks noGrp="1"/>
          </p:cNvSpPr>
          <p:nvPr>
            <p:ph type="sldNum" sz="quarter" idx="10"/>
          </p:nvPr>
        </p:nvSpPr>
        <p:spPr/>
        <p:txBody>
          <a:bodyPr/>
          <a:lstStyle/>
          <a:p>
            <a:fld id="{52B67DA5-9DD9-4BCA-8370-9CA784C1DE92}" type="slidenum">
              <a:rPr lang="en-US" smtClean="0"/>
              <a:pPr/>
              <a:t>188</a:t>
            </a:fld>
            <a:endParaRPr lang="en-US"/>
          </a:p>
        </p:txBody>
      </p:sp>
    </p:spTree>
    <p:extLst>
      <p:ext uri="{BB962C8B-B14F-4D97-AF65-F5344CB8AC3E}">
        <p14:creationId xmlns:p14="http://schemas.microsoft.com/office/powerpoint/2010/main" val="38686680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64C9-AA35-4A41-8111-D51ECAA1312D}"/>
              </a:ext>
            </a:extLst>
          </p:cNvPr>
          <p:cNvSpPr>
            <a:spLocks noGrp="1"/>
          </p:cNvSpPr>
          <p:nvPr>
            <p:ph type="title"/>
          </p:nvPr>
        </p:nvSpPr>
        <p:spPr/>
        <p:txBody>
          <a:bodyPr/>
          <a:lstStyle/>
          <a:p>
            <a:r>
              <a:rPr lang="en-US"/>
              <a:t>IT/Phone Provider</a:t>
            </a:r>
          </a:p>
        </p:txBody>
      </p:sp>
      <p:sp>
        <p:nvSpPr>
          <p:cNvPr id="3" name="Content Placeholder 2">
            <a:extLst>
              <a:ext uri="{FF2B5EF4-FFF2-40B4-BE49-F238E27FC236}">
                <a16:creationId xmlns:a16="http://schemas.microsoft.com/office/drawing/2014/main" id="{07F2B3CF-974A-4026-8456-4C3E9CE8E47C}"/>
              </a:ext>
            </a:extLst>
          </p:cNvPr>
          <p:cNvSpPr>
            <a:spLocks noGrp="1"/>
          </p:cNvSpPr>
          <p:nvPr>
            <p:ph idx="1"/>
          </p:nvPr>
        </p:nvSpPr>
        <p:spPr/>
        <p:txBody>
          <a:bodyPr/>
          <a:lstStyle/>
          <a:p>
            <a:r>
              <a:rPr lang="en-US"/>
              <a:t>Many businesses use local IT and phone vendors </a:t>
            </a:r>
          </a:p>
          <a:p>
            <a:r>
              <a:rPr lang="en-US"/>
              <a:t>Support the community</a:t>
            </a:r>
          </a:p>
          <a:p>
            <a:r>
              <a:rPr lang="en-US"/>
              <a:t>Things to look for:</a:t>
            </a:r>
          </a:p>
          <a:p>
            <a:pPr lvl="1"/>
            <a:r>
              <a:rPr lang="en-US"/>
              <a:t>Industry skills</a:t>
            </a:r>
          </a:p>
          <a:p>
            <a:pPr lvl="1"/>
            <a:r>
              <a:rPr lang="en-US"/>
              <a:t>IT/Phone skills</a:t>
            </a:r>
          </a:p>
          <a:p>
            <a:pPr lvl="1"/>
            <a:r>
              <a:rPr lang="en-US"/>
              <a:t>Certifications (past, ongoing)</a:t>
            </a:r>
          </a:p>
          <a:p>
            <a:pPr lvl="1"/>
            <a:r>
              <a:rPr lang="en-US"/>
              <a:t>Reputation</a:t>
            </a:r>
          </a:p>
          <a:p>
            <a:pPr lvl="1"/>
            <a:r>
              <a:rPr lang="en-US"/>
              <a:t>Availability</a:t>
            </a:r>
          </a:p>
          <a:p>
            <a:pPr lvl="1"/>
            <a:r>
              <a:rPr lang="en-US"/>
              <a:t>Knowledge of compliance requirements</a:t>
            </a:r>
          </a:p>
          <a:p>
            <a:pPr lvl="1"/>
            <a:r>
              <a:rPr lang="en-US"/>
              <a:t>Monitoring services</a:t>
            </a:r>
          </a:p>
        </p:txBody>
      </p:sp>
      <p:sp>
        <p:nvSpPr>
          <p:cNvPr id="4" name="Slide Number Placeholder 3">
            <a:extLst>
              <a:ext uri="{FF2B5EF4-FFF2-40B4-BE49-F238E27FC236}">
                <a16:creationId xmlns:a16="http://schemas.microsoft.com/office/drawing/2014/main" id="{C99D4F2C-9F1D-4D8D-ADC3-DC219D39D1DD}"/>
              </a:ext>
            </a:extLst>
          </p:cNvPr>
          <p:cNvSpPr>
            <a:spLocks noGrp="1"/>
          </p:cNvSpPr>
          <p:nvPr>
            <p:ph type="sldNum" sz="quarter" idx="10"/>
          </p:nvPr>
        </p:nvSpPr>
        <p:spPr/>
        <p:txBody>
          <a:bodyPr/>
          <a:lstStyle/>
          <a:p>
            <a:fld id="{76E8DCF4-EBDD-4FE1-8465-FD383573D554}" type="slidenum">
              <a:rPr lang="en-US" smtClean="0"/>
              <a:pPr/>
              <a:t>189</a:t>
            </a:fld>
            <a:endParaRPr lang="en-US"/>
          </a:p>
        </p:txBody>
      </p:sp>
    </p:spTree>
    <p:extLst>
      <p:ext uri="{BB962C8B-B14F-4D97-AF65-F5344CB8AC3E}">
        <p14:creationId xmlns:p14="http://schemas.microsoft.com/office/powerpoint/2010/main" val="988224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Start at the Very Beginning</a:t>
            </a:r>
          </a:p>
        </p:txBody>
      </p:sp>
      <p:sp>
        <p:nvSpPr>
          <p:cNvPr id="3" name="Content Placeholder 2"/>
          <p:cNvSpPr>
            <a:spLocks noGrp="1"/>
          </p:cNvSpPr>
          <p:nvPr>
            <p:ph idx="1"/>
          </p:nvPr>
        </p:nvSpPr>
        <p:spPr/>
        <p:txBody>
          <a:bodyPr/>
          <a:lstStyle/>
          <a:p>
            <a:r>
              <a:rPr lang="en-US"/>
              <a:t>Information is one of a financial institution’s most important assets</a:t>
            </a:r>
          </a:p>
          <a:p>
            <a:r>
              <a:rPr lang="en-US"/>
              <a:t>Loss (or compromise) of critical information is catastrophic</a:t>
            </a:r>
          </a:p>
          <a:p>
            <a:r>
              <a:rPr lang="en-US"/>
              <a:t>Protection of information assets is required by law and protects the institution’s reputation </a:t>
            </a:r>
          </a:p>
          <a:p>
            <a:endParaRPr lang="en-US"/>
          </a:p>
          <a:p>
            <a:pPr marL="0" indent="0">
              <a:buNone/>
            </a:pPr>
            <a:r>
              <a:rPr lang="en-US"/>
              <a:t>	From Cash                           		 To Data</a:t>
            </a:r>
          </a:p>
          <a:p>
            <a:endParaRPr lang="en-US"/>
          </a:p>
          <a:p>
            <a:endParaRPr lang="en-US"/>
          </a:p>
        </p:txBody>
      </p:sp>
      <p:sp>
        <p:nvSpPr>
          <p:cNvPr id="4" name="Slide Number Placeholder 3"/>
          <p:cNvSpPr>
            <a:spLocks noGrp="1"/>
          </p:cNvSpPr>
          <p:nvPr>
            <p:ph type="sldNum" sz="quarter" idx="10"/>
          </p:nvPr>
        </p:nvSpPr>
        <p:spPr/>
        <p:txBody>
          <a:bodyPr/>
          <a:lstStyle/>
          <a:p>
            <a:fld id="{76E8DCF4-EBDD-4FE1-8465-FD383573D554}" type="slidenum">
              <a:rPr lang="en-US" smtClean="0"/>
              <a:pPr/>
              <a:t>19</a:t>
            </a:fld>
            <a:endParaRPr lang="en-US"/>
          </a:p>
        </p:txBody>
      </p:sp>
      <p:pic>
        <p:nvPicPr>
          <p:cNvPr id="5" name="Picture 4" descr="steel_safe_containing_cash_dollars_1600_clr_270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2794" y="5829300"/>
            <a:ext cx="5056095" cy="4740089"/>
          </a:xfrm>
          <a:prstGeom prst="rect">
            <a:avLst/>
          </a:prstGeom>
        </p:spPr>
      </p:pic>
      <p:pic>
        <p:nvPicPr>
          <p:cNvPr id="1026" name="Picture 2" descr="Venmo Has Become PayPal's Pandemic Secret Weapon | Marker">
            <a:extLst>
              <a:ext uri="{FF2B5EF4-FFF2-40B4-BE49-F238E27FC236}">
                <a16:creationId xmlns:a16="http://schemas.microsoft.com/office/drawing/2014/main" id="{48ECA0B4-1293-6A49-B1D0-A750F721059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00385" y="6684809"/>
            <a:ext cx="3714044" cy="24755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67427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lstStyle/>
          <a:p>
            <a:r>
              <a:rPr lang="en-US"/>
              <a:t>Motivation for engaging a vendor</a:t>
            </a:r>
          </a:p>
          <a:p>
            <a:r>
              <a:rPr lang="en-US"/>
              <a:t>Considerations for three vendor types</a:t>
            </a:r>
          </a:p>
          <a:p>
            <a:pPr>
              <a:buNone/>
            </a:pPr>
            <a:endParaRPr lang="en-US"/>
          </a:p>
          <a:p>
            <a:pPr>
              <a:buNone/>
            </a:pPr>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190</a:t>
            </a:fld>
            <a:endParaRPr lang="en-US"/>
          </a:p>
        </p:txBody>
      </p:sp>
    </p:spTree>
    <p:custDataLst>
      <p:tags r:id="rId1"/>
    </p:custDataLst>
    <p:extLst>
      <p:ext uri="{BB962C8B-B14F-4D97-AF65-F5344CB8AC3E}">
        <p14:creationId xmlns:p14="http://schemas.microsoft.com/office/powerpoint/2010/main" val="168032802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5488" y="5053910"/>
            <a:ext cx="480060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561713" y="1560705"/>
            <a:ext cx="10287005" cy="7165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871" y="1286679"/>
            <a:ext cx="16600536" cy="78133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644" name="Rectangle 4"/>
          <p:cNvSpPr>
            <a:spLocks noGrp="1" noChangeArrowheads="1"/>
          </p:cNvSpPr>
          <p:nvPr>
            <p:ph type="ctrTitle"/>
          </p:nvPr>
        </p:nvSpPr>
        <p:spPr>
          <a:xfrm>
            <a:off x="1481533" y="4606774"/>
            <a:ext cx="14865444" cy="3885041"/>
          </a:xfrm>
        </p:spPr>
        <p:txBody>
          <a:bodyPr anchor="t">
            <a:normAutofit/>
          </a:bodyPr>
          <a:lstStyle/>
          <a:p>
            <a:pPr algn="l"/>
            <a:r>
              <a:rPr lang="en-US" sz="12000"/>
              <a:t>Monitoring and Incident Response</a:t>
            </a:r>
          </a:p>
        </p:txBody>
      </p:sp>
      <p:sp>
        <p:nvSpPr>
          <p:cNvPr id="1904645" name="Rectangle 5"/>
          <p:cNvSpPr>
            <a:spLocks noGrp="1" noChangeArrowheads="1"/>
          </p:cNvSpPr>
          <p:nvPr>
            <p:ph type="subTitle" idx="1"/>
          </p:nvPr>
        </p:nvSpPr>
        <p:spPr>
          <a:xfrm>
            <a:off x="1481532" y="2330277"/>
            <a:ext cx="14865442" cy="1922599"/>
          </a:xfrm>
        </p:spPr>
        <p:txBody>
          <a:bodyPr anchor="b">
            <a:normAutofit/>
          </a:bodyPr>
          <a:lstStyle/>
          <a:p>
            <a:pPr algn="l"/>
            <a:r>
              <a:rPr lang="en-US"/>
              <a:t>Chapter 9</a:t>
            </a:r>
          </a:p>
        </p:txBody>
      </p:sp>
      <p:sp>
        <p:nvSpPr>
          <p:cNvPr id="146" name="Rectangle 14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86014" y="5049188"/>
            <a:ext cx="480060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373369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8738"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8739" name="Rectangle 3"/>
          <p:cNvSpPr>
            <a:spLocks noGrp="1" noChangeArrowheads="1"/>
          </p:cNvSpPr>
          <p:nvPr>
            <p:ph idx="1"/>
          </p:nvPr>
        </p:nvSpPr>
        <p:spPr>
          <a:xfrm>
            <a:off x="6670962" y="887016"/>
            <a:ext cx="10359736" cy="8378428"/>
          </a:xfrm>
        </p:spPr>
        <p:txBody>
          <a:bodyPr anchor="ctr">
            <a:normAutofit/>
          </a:bodyPr>
          <a:lstStyle/>
          <a:p>
            <a:pPr>
              <a:buNone/>
            </a:pPr>
            <a:r>
              <a:rPr lang="en-US" i="1"/>
              <a:t>Upon completing this chapter, you will be able to</a:t>
            </a:r>
            <a:endParaRPr lang="en-US"/>
          </a:p>
          <a:p>
            <a:r>
              <a:rPr lang="en-US"/>
              <a:t>Describe Intrusion Detection and Prevention</a:t>
            </a:r>
          </a:p>
          <a:p>
            <a:r>
              <a:rPr lang="en-US"/>
              <a:t>Discuss Security Team principles</a:t>
            </a:r>
          </a:p>
          <a:p>
            <a:r>
              <a:rPr lang="en-US"/>
              <a:t>Discuss incident responsiveness</a:t>
            </a:r>
          </a:p>
          <a:p>
            <a:endParaRPr lang="en-US"/>
          </a:p>
          <a:p>
            <a:endParaRPr lang="en-US"/>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192</a:t>
            </a:fld>
            <a:endParaRPr lang="en-US"/>
          </a:p>
        </p:txBody>
      </p:sp>
    </p:spTree>
    <p:custDataLst>
      <p:tags r:id="rId1"/>
    </p:custDataLst>
    <p:extLst>
      <p:ext uri="{BB962C8B-B14F-4D97-AF65-F5344CB8AC3E}">
        <p14:creationId xmlns:p14="http://schemas.microsoft.com/office/powerpoint/2010/main" val="1016654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Office worker female with solid fill">
            <a:extLst>
              <a:ext uri="{FF2B5EF4-FFF2-40B4-BE49-F238E27FC236}">
                <a16:creationId xmlns:a16="http://schemas.microsoft.com/office/drawing/2014/main" id="{80416D28-A944-A04E-8A36-34034947E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5072" y="5398893"/>
            <a:ext cx="4650119" cy="4650119"/>
          </a:xfrm>
          <a:prstGeom prst="rect">
            <a:avLst/>
          </a:prstGeom>
        </p:spPr>
      </p:pic>
      <p:sp>
        <p:nvSpPr>
          <p:cNvPr id="2" name="Title 1"/>
          <p:cNvSpPr>
            <a:spLocks noGrp="1"/>
          </p:cNvSpPr>
          <p:nvPr>
            <p:ph type="title"/>
          </p:nvPr>
        </p:nvSpPr>
        <p:spPr/>
        <p:txBody>
          <a:bodyPr/>
          <a:lstStyle/>
          <a:p>
            <a:r>
              <a:rPr lang="en-US"/>
              <a:t>CEO Detect Questions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193</a:t>
            </a:fld>
            <a:endParaRPr lang="en-US"/>
          </a:p>
        </p:txBody>
      </p:sp>
      <p:sp>
        <p:nvSpPr>
          <p:cNvPr id="11" name="Oval Callout 10"/>
          <p:cNvSpPr/>
          <p:nvPr/>
        </p:nvSpPr>
        <p:spPr bwMode="auto">
          <a:xfrm>
            <a:off x="3197952" y="3543301"/>
            <a:ext cx="5943600" cy="2549146"/>
          </a:xfrm>
          <a:prstGeom prst="wedgeEllipseCallout">
            <a:avLst>
              <a:gd name="adj1" fmla="val 51612"/>
              <a:gd name="adj2" fmla="val 95883"/>
            </a:avLst>
          </a:prstGeom>
          <a:solidFill>
            <a:srgbClr val="FFFF0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r>
              <a:rPr lang="en-US" sz="3200" b="1">
                <a:latin typeface="Helvetica Neue Condensed" panose="02000503000000020004" pitchFamily="2" charset="0"/>
                <a:ea typeface="Helvetica Neue Condensed" panose="02000503000000020004" pitchFamily="2" charset="0"/>
                <a:cs typeface="Helvetica Neue Condensed" panose="02000503000000020004" pitchFamily="2" charset="0"/>
              </a:rPr>
              <a:t>How is executive leadership informed about current security risks to our company?</a:t>
            </a:r>
          </a:p>
        </p:txBody>
      </p:sp>
      <p:sp>
        <p:nvSpPr>
          <p:cNvPr id="12" name="Oval Callout 11"/>
          <p:cNvSpPr/>
          <p:nvPr/>
        </p:nvSpPr>
        <p:spPr bwMode="auto">
          <a:xfrm>
            <a:off x="9944100" y="3303027"/>
            <a:ext cx="4914900" cy="2549146"/>
          </a:xfrm>
          <a:prstGeom prst="wedgeEllipseCallout">
            <a:avLst>
              <a:gd name="adj1" fmla="val -63159"/>
              <a:gd name="adj2" fmla="val 105321"/>
            </a:avLst>
          </a:prstGeom>
          <a:solidFill>
            <a:srgbClr val="FFFF0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fontAlgn="base">
              <a:lnSpc>
                <a:spcPct val="85000"/>
              </a:lnSpc>
              <a:spcBef>
                <a:spcPct val="0"/>
              </a:spcBef>
              <a:spcAft>
                <a:spcPct val="0"/>
              </a:spcAft>
            </a:pPr>
            <a:r>
              <a:rPr lang="en-US" sz="3200" b="1">
                <a:solidFill>
                  <a:srgbClr val="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Are we prepared to limit the damaged caused by any attacks?</a:t>
            </a:r>
          </a:p>
        </p:txBody>
      </p:sp>
      <p:sp>
        <p:nvSpPr>
          <p:cNvPr id="15" name="TextBox 14"/>
          <p:cNvSpPr txBox="1"/>
          <p:nvPr/>
        </p:nvSpPr>
        <p:spPr>
          <a:xfrm>
            <a:off x="6894637" y="9711035"/>
            <a:ext cx="4650119" cy="461665"/>
          </a:xfrm>
          <a:prstGeom prst="rect">
            <a:avLst/>
          </a:prstGeom>
          <a:noFill/>
        </p:spPr>
        <p:txBody>
          <a:bodyPr wrap="none" rtlCol="0">
            <a:spAutoFit/>
          </a:bodyPr>
          <a:lstStyle/>
          <a:p>
            <a:r>
              <a:rPr lang="en-US" sz="2400" b="1">
                <a:latin typeface="Helvetica Neue Condensed" panose="02000503000000020004" pitchFamily="2" charset="0"/>
                <a:ea typeface="Helvetica Neue Condensed" panose="02000503000000020004" pitchFamily="2" charset="0"/>
                <a:cs typeface="Helvetica Neue Condensed" panose="02000503000000020004" pitchFamily="2" charset="0"/>
              </a:rPr>
              <a:t>Modified from CSBS Resource Guide</a:t>
            </a:r>
          </a:p>
        </p:txBody>
      </p:sp>
    </p:spTree>
    <p:custDataLst>
      <p:tags r:id="rId1"/>
    </p:custDataLst>
    <p:extLst>
      <p:ext uri="{BB962C8B-B14F-4D97-AF65-F5344CB8AC3E}">
        <p14:creationId xmlns:p14="http://schemas.microsoft.com/office/powerpoint/2010/main" val="40265437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Ongoing Monitoring</a:t>
            </a:r>
          </a:p>
        </p:txBody>
      </p:sp>
      <p:sp>
        <p:nvSpPr>
          <p:cNvPr id="3" name="Content Placeholder 2"/>
          <p:cNvSpPr>
            <a:spLocks noGrp="1"/>
          </p:cNvSpPr>
          <p:nvPr>
            <p:ph idx="1"/>
          </p:nvPr>
        </p:nvSpPr>
        <p:spPr/>
        <p:txBody>
          <a:bodyPr/>
          <a:lstStyle/>
          <a:p>
            <a:r>
              <a:rPr lang="en-US"/>
              <a:t>Protect provides the tools to repel attacks</a:t>
            </a:r>
          </a:p>
          <a:p>
            <a:r>
              <a:rPr lang="en-US"/>
              <a:t>Attacks are continually evolving and morphing</a:t>
            </a:r>
          </a:p>
          <a:p>
            <a:r>
              <a:rPr lang="en-US"/>
              <a:t>Detection tools proactively monitor to identify anomalies</a:t>
            </a:r>
          </a:p>
          <a:p>
            <a:r>
              <a:rPr lang="en-US"/>
              <a:t>Generating and reviewing data is essential</a:t>
            </a:r>
          </a:p>
          <a:p>
            <a:r>
              <a:rPr lang="en-US"/>
              <a:t>Identify who needs to know in case of an event</a:t>
            </a:r>
          </a:p>
        </p:txBody>
      </p:sp>
      <p:sp>
        <p:nvSpPr>
          <p:cNvPr id="4" name="Slide Number Placeholder 3"/>
          <p:cNvSpPr>
            <a:spLocks noGrp="1"/>
          </p:cNvSpPr>
          <p:nvPr>
            <p:ph type="sldNum" sz="quarter" idx="10"/>
          </p:nvPr>
        </p:nvSpPr>
        <p:spPr/>
        <p:txBody>
          <a:bodyPr/>
          <a:lstStyle/>
          <a:p>
            <a:fld id="{76E8DCF4-EBDD-4FE1-8465-FD383573D554}" type="slidenum">
              <a:rPr lang="en-US" smtClean="0"/>
              <a:pPr/>
              <a:t>194</a:t>
            </a:fld>
            <a:endParaRPr lang="en-US"/>
          </a:p>
        </p:txBody>
      </p:sp>
      <p:pic>
        <p:nvPicPr>
          <p:cNvPr id="7" name="Graphic 6" descr="Gauge outline">
            <a:extLst>
              <a:ext uri="{FF2B5EF4-FFF2-40B4-BE49-F238E27FC236}">
                <a16:creationId xmlns:a16="http://schemas.microsoft.com/office/drawing/2014/main" id="{BA89929B-F9A5-CA44-AC02-9489F51E48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00560" y="5144114"/>
            <a:ext cx="6004560" cy="6004560"/>
          </a:xfrm>
          <a:prstGeom prst="rect">
            <a:avLst/>
          </a:prstGeom>
        </p:spPr>
      </p:pic>
    </p:spTree>
    <p:custDataLst>
      <p:tags r:id="rId1"/>
    </p:custDataLst>
    <p:extLst>
      <p:ext uri="{BB962C8B-B14F-4D97-AF65-F5344CB8AC3E}">
        <p14:creationId xmlns:p14="http://schemas.microsoft.com/office/powerpoint/2010/main" val="23250724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9" name="Rectangle 7"/>
          <p:cNvSpPr>
            <a:spLocks noGrp="1" noChangeArrowheads="1"/>
          </p:cNvSpPr>
          <p:nvPr>
            <p:ph type="title"/>
          </p:nvPr>
        </p:nvSpPr>
        <p:spPr/>
        <p:txBody>
          <a:bodyPr/>
          <a:lstStyle/>
          <a:p>
            <a:r>
              <a:rPr lang="en-US"/>
              <a:t>Intrusion Detection and Prevention</a:t>
            </a:r>
          </a:p>
        </p:txBody>
      </p:sp>
      <p:sp>
        <p:nvSpPr>
          <p:cNvPr id="1897480" name="Rectangle 8"/>
          <p:cNvSpPr>
            <a:spLocks noGrp="1" noChangeArrowheads="1"/>
          </p:cNvSpPr>
          <p:nvPr>
            <p:ph idx="1"/>
          </p:nvPr>
        </p:nvSpPr>
        <p:spPr/>
        <p:txBody>
          <a:bodyPr/>
          <a:lstStyle/>
          <a:p>
            <a:r>
              <a:rPr lang="en-US" dirty="0"/>
              <a:t>Acts on activity at the edge or inside the network</a:t>
            </a:r>
          </a:p>
          <a:p>
            <a:pPr lvl="1"/>
            <a:r>
              <a:rPr lang="en-US" dirty="0"/>
              <a:t>Presumes peripheral defenses breached</a:t>
            </a:r>
          </a:p>
          <a:p>
            <a:pPr lvl="1"/>
            <a:r>
              <a:rPr lang="en-US" dirty="0"/>
              <a:t>Or activity originating from inside</a:t>
            </a:r>
          </a:p>
          <a:p>
            <a:r>
              <a:rPr lang="en-US" dirty="0"/>
              <a:t>Intrusion detection system (IDS) identifies </a:t>
            </a:r>
            <a:br>
              <a:rPr lang="en-US" dirty="0"/>
            </a:br>
            <a:r>
              <a:rPr lang="en-US" dirty="0"/>
              <a:t>unauthorized or unusual access and then alerts</a:t>
            </a:r>
            <a:br>
              <a:rPr lang="en-US" dirty="0"/>
            </a:br>
            <a:r>
              <a:rPr lang="en-US" dirty="0"/>
              <a:t>based on severity</a:t>
            </a:r>
          </a:p>
          <a:p>
            <a:r>
              <a:rPr lang="en-US" dirty="0"/>
              <a:t>Intrusion prevention system (IPS) </a:t>
            </a:r>
            <a:br>
              <a:rPr lang="en-US" dirty="0"/>
            </a:br>
            <a:r>
              <a:rPr lang="en-US" dirty="0"/>
              <a:t>as well as alerting also acts immediately </a:t>
            </a:r>
            <a:br>
              <a:rPr lang="en-US" dirty="0"/>
            </a:br>
            <a:r>
              <a:rPr lang="en-US" dirty="0"/>
              <a:t>on stopping the activity</a:t>
            </a:r>
          </a:p>
          <a:p>
            <a:r>
              <a:rPr lang="en-US" dirty="0"/>
              <a:t>Today functions hard to separate in UTM solutions</a:t>
            </a:r>
          </a:p>
          <a:p>
            <a:pPr marL="676275" lvl="1" indent="0">
              <a:buNone/>
            </a:pPr>
            <a:endParaRPr lang="en-US" dirty="0"/>
          </a:p>
          <a:p>
            <a:endParaRPr lang="en-US" dirty="0"/>
          </a:p>
        </p:txBody>
      </p:sp>
      <p:sp>
        <p:nvSpPr>
          <p:cNvPr id="2" name="Slide Number Placeholder 1"/>
          <p:cNvSpPr>
            <a:spLocks noGrp="1"/>
          </p:cNvSpPr>
          <p:nvPr>
            <p:ph type="sldNum" sz="quarter" idx="10"/>
          </p:nvPr>
        </p:nvSpPr>
        <p:spPr/>
        <p:txBody>
          <a:bodyPr/>
          <a:lstStyle/>
          <a:p>
            <a:fld id="{76E8DCF4-EBDD-4FE1-8465-FD383573D554}" type="slidenum">
              <a:rPr lang="en-US" smtClean="0"/>
              <a:pPr/>
              <a:t>195</a:t>
            </a:fld>
            <a:endParaRPr lang="en-US"/>
          </a:p>
        </p:txBody>
      </p:sp>
      <p:pic>
        <p:nvPicPr>
          <p:cNvPr id="5" name="Graphic 4" descr="Robber with solid fill">
            <a:extLst>
              <a:ext uri="{FF2B5EF4-FFF2-40B4-BE49-F238E27FC236}">
                <a16:creationId xmlns:a16="http://schemas.microsoft.com/office/drawing/2014/main" id="{822D8D54-43CD-A646-B50C-2C68E6F0E7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29707" y="5443075"/>
            <a:ext cx="4639139" cy="4639139"/>
          </a:xfrm>
          <a:prstGeom prst="rect">
            <a:avLst/>
          </a:prstGeom>
        </p:spPr>
      </p:pic>
    </p:spTree>
    <p:custDataLst>
      <p:tags r:id="rId1"/>
    </p:custDataLst>
    <p:extLst>
      <p:ext uri="{BB962C8B-B14F-4D97-AF65-F5344CB8AC3E}">
        <p14:creationId xmlns:p14="http://schemas.microsoft.com/office/powerpoint/2010/main" val="14358595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9746" name="Rectangle 2"/>
          <p:cNvSpPr>
            <a:spLocks noGrp="1" noChangeArrowheads="1"/>
          </p:cNvSpPr>
          <p:nvPr>
            <p:ph type="title"/>
          </p:nvPr>
        </p:nvSpPr>
        <p:spPr/>
        <p:txBody>
          <a:bodyPr/>
          <a:lstStyle/>
          <a:p>
            <a:r>
              <a:rPr lang="en-US" b="1">
                <a:latin typeface="Helvetica Neue Medium" panose="02000503000000020004" pitchFamily="2" charset="0"/>
                <a:ea typeface="Helvetica Neue Medium" panose="02000503000000020004" pitchFamily="2" charset="0"/>
                <a:cs typeface="Helvetica Neue Medium" panose="02000503000000020004" pitchFamily="2" charset="0"/>
              </a:rPr>
              <a:t>Host-Based vs. Network-Based IDS</a:t>
            </a:r>
          </a:p>
        </p:txBody>
      </p:sp>
      <p:sp>
        <p:nvSpPr>
          <p:cNvPr id="3" name="Text Placeholder 2"/>
          <p:cNvSpPr>
            <a:spLocks noGrp="1"/>
          </p:cNvSpPr>
          <p:nvPr>
            <p:ph type="body" idx="1"/>
          </p:nvPr>
        </p:nvSpPr>
        <p:spPr>
          <a:xfrm>
            <a:off x="1259683" y="2270285"/>
            <a:ext cx="7736681" cy="1235868"/>
          </a:xfrm>
        </p:spPr>
        <p:txBody>
          <a:bodyPr>
            <a:normAutofit/>
          </a:bodyPr>
          <a:lstStyle/>
          <a:p>
            <a:r>
              <a:rPr lang="en-US" sz="440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Host-based</a:t>
            </a:r>
          </a:p>
        </p:txBody>
      </p:sp>
      <p:sp>
        <p:nvSpPr>
          <p:cNvPr id="3359747" name="Rectangle 3"/>
          <p:cNvSpPr>
            <a:spLocks noGrp="1" noChangeArrowheads="1"/>
          </p:cNvSpPr>
          <p:nvPr>
            <p:ph sz="half" idx="2"/>
          </p:nvPr>
        </p:nvSpPr>
        <p:spPr/>
        <p:txBody>
          <a:bodyPr>
            <a:normAutofit fontScale="85000" lnSpcReduction="20000"/>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Protects individual servers</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Usually protects against accidental or malicious actions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File deletion</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System configuration changes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File manipulation</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Includes monitoring and processing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CPU and disk usage</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Syslog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Event logs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Potential for trail to be covered</a:t>
            </a:r>
          </a:p>
        </p:txBody>
      </p:sp>
      <p:sp>
        <p:nvSpPr>
          <p:cNvPr id="4" name="Text Placeholder 3"/>
          <p:cNvSpPr>
            <a:spLocks noGrp="1"/>
          </p:cNvSpPr>
          <p:nvPr>
            <p:ph type="body" sz="quarter" idx="3"/>
          </p:nvPr>
        </p:nvSpPr>
        <p:spPr>
          <a:xfrm>
            <a:off x="9258300" y="2338865"/>
            <a:ext cx="7774782" cy="1235868"/>
          </a:xfrm>
        </p:spPr>
        <p:txBody>
          <a:bodyPr>
            <a:normAutofit/>
          </a:bodyPr>
          <a:lstStyle/>
          <a:p>
            <a:r>
              <a:rPr lang="en-US" sz="440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Network-based</a:t>
            </a:r>
          </a:p>
        </p:txBody>
      </p:sp>
      <p:sp>
        <p:nvSpPr>
          <p:cNvPr id="6" name="Content Placeholder 5"/>
          <p:cNvSpPr>
            <a:spLocks noGrp="1"/>
          </p:cNvSpPr>
          <p:nvPr>
            <p:ph sz="quarter" idx="4"/>
          </p:nvPr>
        </p:nvSpPr>
        <p:spPr/>
        <p:txBody>
          <a:bodyPr>
            <a:normAutofit fontScale="85000" lnSpcReduction="20000"/>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Monitors a network or LAN segment</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Requires sensors in promiscuous mode</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Monitors traffic to detect attacks or other suspicious activity</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Does not require per host configuration</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A plus where servers belong to different departments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Effective ROI</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Not dependent on host integrity for operation</a:t>
            </a:r>
          </a:p>
          <a:p>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Slide Number Placeholder 1"/>
          <p:cNvSpPr>
            <a:spLocks noGrp="1"/>
          </p:cNvSpPr>
          <p:nvPr>
            <p:ph type="sldNum" sz="quarter" idx="12"/>
          </p:nvPr>
        </p:nvSpPr>
        <p:spPr/>
        <p:txBody>
          <a:bodyPr/>
          <a:lstStyle/>
          <a:p>
            <a:fld id="{26728E46-6CCC-4700-BAC6-A5BE0E758C8F}" type="slidenum">
              <a:rPr lang="en-US" smtClean="0"/>
              <a:pPr/>
              <a:t>196</a:t>
            </a:fld>
            <a:endParaRPr lang="en-US"/>
          </a:p>
        </p:txBody>
      </p:sp>
    </p:spTree>
    <p:custDataLst>
      <p:tags r:id="rId1"/>
    </p:custDataLst>
    <p:extLst>
      <p:ext uri="{BB962C8B-B14F-4D97-AF65-F5344CB8AC3E}">
        <p14:creationId xmlns:p14="http://schemas.microsoft.com/office/powerpoint/2010/main" val="26701342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5890" name="Rectangle 2"/>
          <p:cNvSpPr>
            <a:spLocks noGrp="1" noChangeArrowheads="1"/>
          </p:cNvSpPr>
          <p:nvPr>
            <p:ph type="title"/>
          </p:nvPr>
        </p:nvSpPr>
        <p:spPr/>
        <p:txBody>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Signature- vs. Statistical-Based</a:t>
            </a:r>
          </a:p>
        </p:txBody>
      </p:sp>
      <p:sp>
        <p:nvSpPr>
          <p:cNvPr id="3365891" name="Rectangle 3"/>
          <p:cNvSpPr>
            <a:spLocks noGrp="1" noChangeArrowheads="1"/>
          </p:cNvSpPr>
          <p:nvPr>
            <p:ph sz="half" idx="1"/>
          </p:nvPr>
        </p:nvSpPr>
        <p:spPr>
          <a:xfrm>
            <a:off x="1177052" y="2536033"/>
            <a:ext cx="7772400" cy="6527007"/>
          </a:xfrm>
        </p:spPr>
        <p:txBody>
          <a:bodyPr/>
          <a:lstStyle/>
          <a:p>
            <a:r>
              <a:rPr lang="en-US" sz="4000">
                <a:latin typeface="Helvetica Neue Medium" panose="02000503000000020004" pitchFamily="2" charset="0"/>
                <a:ea typeface="Helvetica Neue Medium" panose="02000503000000020004" pitchFamily="2" charset="0"/>
                <a:cs typeface="Helvetica Neue Medium" panose="02000503000000020004" pitchFamily="2" charset="0"/>
              </a:rPr>
              <a:t>Signature (knowledge-based)</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Relies heavily on a database of known attacks and anomalies</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MUST be kept up-to-date</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Cannot detect what is not in database</a:t>
            </a:r>
          </a:p>
        </p:txBody>
      </p:sp>
      <p:sp>
        <p:nvSpPr>
          <p:cNvPr id="6" name="Content Placeholder 5"/>
          <p:cNvSpPr>
            <a:spLocks noGrp="1"/>
          </p:cNvSpPr>
          <p:nvPr>
            <p:ph sz="half" idx="2"/>
          </p:nvPr>
        </p:nvSpPr>
        <p:spPr>
          <a:xfrm>
            <a:off x="9851706" y="2536033"/>
            <a:ext cx="8293619" cy="6527007"/>
          </a:xfrm>
        </p:spPr>
        <p:txBody>
          <a:bodyPr/>
          <a:lstStyle/>
          <a:p>
            <a:r>
              <a:rPr lang="en-US" sz="4000">
                <a:latin typeface="Helvetica Neue Medium" panose="02000503000000020004" pitchFamily="2" charset="0"/>
                <a:ea typeface="Helvetica Neue Medium" panose="02000503000000020004" pitchFamily="2" charset="0"/>
                <a:cs typeface="Helvetica Neue Medium" panose="02000503000000020004" pitchFamily="2" charset="0"/>
              </a:rPr>
              <a:t>Statistical (detects anomalies)</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Baseline sample of what is normal</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Deviations are suspicious</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Can protect against unknown attacks</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Helps in Day 0 attack vectors</a:t>
            </a:r>
          </a:p>
          <a:p>
            <a:pPr lvl="1"/>
            <a:r>
              <a:rPr lang="en-US" sz="3200">
                <a:latin typeface="Helvetica Neue Medium" panose="02000503000000020004" pitchFamily="2" charset="0"/>
                <a:ea typeface="Helvetica Neue Medium" panose="02000503000000020004" pitchFamily="2" charset="0"/>
                <a:cs typeface="Helvetica Neue Medium" panose="02000503000000020004" pitchFamily="2" charset="0"/>
              </a:rPr>
              <a:t>Uses machine learning (ML) and artificial intelligence (AI)</a:t>
            </a:r>
          </a:p>
          <a:p>
            <a:pPr lvl="1"/>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4878338" name="Picture 2" descr="http://kb.cyberoam.com/admin/virtual/imgs/protocol%20anomaly%20-%20update%20general%20policy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7307" y="5991244"/>
            <a:ext cx="6629400" cy="3462752"/>
          </a:xfrm>
          <a:prstGeom prst="rect">
            <a:avLst/>
          </a:prstGeom>
          <a:ln>
            <a:noFill/>
          </a:ln>
          <a:effectLst>
            <a:outerShdw blurRad="292100" dist="139700" dir="2700000" algn="tl" rotWithShape="0">
              <a:srgbClr val="333333">
                <a:alpha val="65000"/>
              </a:srgbClr>
            </a:outerShdw>
          </a:effectLst>
        </p:spPr>
      </p:pic>
      <p:pic>
        <p:nvPicPr>
          <p:cNvPr id="4878342" name="Picture 6" descr="http://t3.gstatic.com/images?q=tbn:ANd9GcQ47pt0AH_rVeUvoQcFzbCbnhH165JUybi2-uv-wGHEJYnYXygW"/>
          <p:cNvPicPr>
            <a:picLocks noChangeAspect="1" noChangeArrowheads="1"/>
          </p:cNvPicPr>
          <p:nvPr/>
        </p:nvPicPr>
        <p:blipFill>
          <a:blip r:embed="rId5" cstate="print"/>
          <a:srcRect/>
          <a:stretch>
            <a:fillRect/>
          </a:stretch>
        </p:blipFill>
        <p:spPr bwMode="auto">
          <a:xfrm>
            <a:off x="11223307" y="6592414"/>
            <a:ext cx="5807393" cy="260032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fld id="{26728E46-6CCC-4700-BAC6-A5BE0E758C8F}" type="slidenum">
              <a:rPr lang="en-US" smtClean="0"/>
              <a:pPr/>
              <a:t>197</a:t>
            </a:fld>
            <a:endParaRPr lang="en-US"/>
          </a:p>
        </p:txBody>
      </p:sp>
    </p:spTree>
    <p:custDataLst>
      <p:tags r:id="rId1"/>
    </p:custDataLst>
    <p:extLst>
      <p:ext uri="{BB962C8B-B14F-4D97-AF65-F5344CB8AC3E}">
        <p14:creationId xmlns:p14="http://schemas.microsoft.com/office/powerpoint/2010/main" val="23187066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986" name="Rectangle 2"/>
          <p:cNvSpPr>
            <a:spLocks noGrp="1" noChangeArrowheads="1"/>
          </p:cNvSpPr>
          <p:nvPr>
            <p:ph type="title"/>
          </p:nvPr>
        </p:nvSpPr>
        <p:spPr/>
        <p:txBody>
          <a:bodyPr/>
          <a:lstStyle/>
          <a:p>
            <a:r>
              <a:rPr lang="en-US"/>
              <a:t>Managing the IDS</a:t>
            </a:r>
          </a:p>
        </p:txBody>
      </p:sp>
      <p:sp>
        <p:nvSpPr>
          <p:cNvPr id="3369987" name="Rectangle 3"/>
          <p:cNvSpPr>
            <a:spLocks noGrp="1" noChangeArrowheads="1"/>
          </p:cNvSpPr>
          <p:nvPr>
            <p:ph idx="1"/>
          </p:nvPr>
        </p:nvSpPr>
        <p:spPr>
          <a:xfrm>
            <a:off x="1257300" y="2193131"/>
            <a:ext cx="12262055" cy="6967198"/>
          </a:xfrm>
        </p:spPr>
        <p:txBody>
          <a:bodyPr/>
          <a:lstStyle/>
          <a:p>
            <a:r>
              <a:rPr lang="en-US" dirty="0"/>
              <a:t>This can be complex; nothing is perfect</a:t>
            </a:r>
          </a:p>
          <a:p>
            <a:r>
              <a:rPr lang="en-US" dirty="0"/>
              <a:t>Filtering false positives</a:t>
            </a:r>
          </a:p>
          <a:p>
            <a:pPr lvl="1"/>
            <a:r>
              <a:rPr lang="en-US" dirty="0"/>
              <a:t>False alarm </a:t>
            </a:r>
            <a:r>
              <a:rPr lang="en-US" dirty="0">
                <a:latin typeface="Symbol" pitchFamily="18" charset="2"/>
              </a:rPr>
              <a:t>®</a:t>
            </a:r>
            <a:r>
              <a:rPr lang="en-US" dirty="0"/>
              <a:t> noise</a:t>
            </a:r>
          </a:p>
          <a:p>
            <a:pPr lvl="1"/>
            <a:r>
              <a:rPr lang="en-US" dirty="0"/>
              <a:t>An annoying distraction</a:t>
            </a:r>
          </a:p>
          <a:p>
            <a:r>
              <a:rPr lang="en-US" dirty="0"/>
              <a:t>Tuning false negatives</a:t>
            </a:r>
          </a:p>
          <a:p>
            <a:pPr lvl="1"/>
            <a:r>
              <a:rPr lang="en-US" dirty="0"/>
              <a:t>Missing the real thing!</a:t>
            </a:r>
          </a:p>
          <a:p>
            <a:pPr lvl="1"/>
            <a:r>
              <a:rPr lang="en-US" dirty="0"/>
              <a:t>Experience will be a guide</a:t>
            </a:r>
          </a:p>
          <a:p>
            <a:r>
              <a:rPr lang="en-US" dirty="0"/>
              <a:t>Tracking normal behaviors (ML) and AI improve identification of suspicious activity </a:t>
            </a:r>
          </a:p>
        </p:txBody>
      </p:sp>
      <p:sp>
        <p:nvSpPr>
          <p:cNvPr id="2" name="Slide Number Placeholder 1"/>
          <p:cNvSpPr>
            <a:spLocks noGrp="1"/>
          </p:cNvSpPr>
          <p:nvPr>
            <p:ph type="sldNum" sz="quarter" idx="10"/>
          </p:nvPr>
        </p:nvSpPr>
        <p:spPr/>
        <p:txBody>
          <a:bodyPr/>
          <a:lstStyle/>
          <a:p>
            <a:fld id="{76E8DCF4-EBDD-4FE1-8465-FD383573D554}" type="slidenum">
              <a:rPr lang="en-US" smtClean="0"/>
              <a:pPr/>
              <a:t>198</a:t>
            </a:fld>
            <a:endParaRPr lang="en-US"/>
          </a:p>
        </p:txBody>
      </p:sp>
      <p:pic>
        <p:nvPicPr>
          <p:cNvPr id="4" name="Graphic 3" descr="Tuning Fork with solid fill">
            <a:extLst>
              <a:ext uri="{FF2B5EF4-FFF2-40B4-BE49-F238E27FC236}">
                <a16:creationId xmlns:a16="http://schemas.microsoft.com/office/drawing/2014/main" id="{23943906-BA88-5149-9D8E-4C3F296F8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35775" y="4530182"/>
            <a:ext cx="4471639" cy="4471639"/>
          </a:xfrm>
          <a:prstGeom prst="rect">
            <a:avLst/>
          </a:prstGeom>
        </p:spPr>
      </p:pic>
    </p:spTree>
    <p:custDataLst>
      <p:tags r:id="rId1"/>
    </p:custDataLst>
    <p:extLst>
      <p:ext uri="{BB962C8B-B14F-4D97-AF65-F5344CB8AC3E}">
        <p14:creationId xmlns:p14="http://schemas.microsoft.com/office/powerpoint/2010/main" val="29277915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8536-3F57-4948-8E08-5FA1C33C2F69}"/>
              </a:ext>
            </a:extLst>
          </p:cNvPr>
          <p:cNvSpPr>
            <a:spLocks noGrp="1"/>
          </p:cNvSpPr>
          <p:nvPr>
            <p:ph type="title"/>
          </p:nvPr>
        </p:nvSpPr>
        <p:spPr/>
        <p:txBody>
          <a:bodyPr/>
          <a:lstStyle/>
          <a:p>
            <a:r>
              <a:rPr lang="en-US"/>
              <a:t>Endpoint Detection and Response (EDR)</a:t>
            </a:r>
          </a:p>
        </p:txBody>
      </p:sp>
      <p:sp>
        <p:nvSpPr>
          <p:cNvPr id="3" name="Content Placeholder 2">
            <a:extLst>
              <a:ext uri="{FF2B5EF4-FFF2-40B4-BE49-F238E27FC236}">
                <a16:creationId xmlns:a16="http://schemas.microsoft.com/office/drawing/2014/main" id="{D70059C6-2EF8-4C4E-B68C-7F4E0D73B14C}"/>
              </a:ext>
            </a:extLst>
          </p:cNvPr>
          <p:cNvSpPr>
            <a:spLocks noGrp="1"/>
          </p:cNvSpPr>
          <p:nvPr>
            <p:ph idx="1"/>
          </p:nvPr>
        </p:nvSpPr>
        <p:spPr/>
        <p:txBody>
          <a:bodyPr/>
          <a:lstStyle/>
          <a:p>
            <a:r>
              <a:rPr lang="en-US"/>
              <a:t>Monitors activity at endpoints</a:t>
            </a:r>
          </a:p>
          <a:p>
            <a:r>
              <a:rPr lang="en-US"/>
              <a:t>Analyze this data to identify threat patterns</a:t>
            </a:r>
          </a:p>
          <a:p>
            <a:r>
              <a:rPr lang="en-US"/>
              <a:t>Automatically respond to identified threats</a:t>
            </a:r>
          </a:p>
          <a:p>
            <a:r>
              <a:rPr lang="en-US"/>
              <a:t>Combines</a:t>
            </a:r>
          </a:p>
          <a:p>
            <a:pPr lvl="1"/>
            <a:r>
              <a:rPr lang="en-US"/>
              <a:t>Endpoint agent</a:t>
            </a:r>
          </a:p>
          <a:p>
            <a:pPr lvl="1"/>
            <a:r>
              <a:rPr lang="en-US"/>
              <a:t>Cloud analysis (ML/AI as used in modern firewalls/UTM)</a:t>
            </a:r>
          </a:p>
        </p:txBody>
      </p:sp>
    </p:spTree>
    <p:extLst>
      <p:ext uri="{BB962C8B-B14F-4D97-AF65-F5344CB8AC3E}">
        <p14:creationId xmlns:p14="http://schemas.microsoft.com/office/powerpoint/2010/main" val="3501745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0441-DE4E-D543-89FE-6EEA25CB7863}"/>
              </a:ext>
            </a:extLst>
          </p:cNvPr>
          <p:cNvSpPr>
            <a:spLocks noGrp="1"/>
          </p:cNvSpPr>
          <p:nvPr>
            <p:ph type="title"/>
          </p:nvPr>
        </p:nvSpPr>
        <p:spPr/>
        <p:txBody>
          <a:bodyPr/>
          <a:lstStyle/>
          <a:p>
            <a:r>
              <a:rPr lang="en-US"/>
              <a:t>Getting Started</a:t>
            </a:r>
          </a:p>
        </p:txBody>
      </p:sp>
      <p:sp>
        <p:nvSpPr>
          <p:cNvPr id="3" name="Content Placeholder 2">
            <a:extLst>
              <a:ext uri="{FF2B5EF4-FFF2-40B4-BE49-F238E27FC236}">
                <a16:creationId xmlns:a16="http://schemas.microsoft.com/office/drawing/2014/main" id="{2F3623E4-E284-7E4C-AA85-22E68E67E5E1}"/>
              </a:ext>
            </a:extLst>
          </p:cNvPr>
          <p:cNvSpPr>
            <a:spLocks noGrp="1"/>
          </p:cNvSpPr>
          <p:nvPr>
            <p:ph idx="1"/>
          </p:nvPr>
        </p:nvSpPr>
        <p:spPr/>
        <p:txBody>
          <a:bodyPr/>
          <a:lstStyle/>
          <a:p>
            <a:pPr marL="0" indent="0">
              <a:buNone/>
            </a:pPr>
            <a:endParaRPr lang="en-US" dirty="0"/>
          </a:p>
          <a:p>
            <a:r>
              <a:rPr lang="en-US" dirty="0"/>
              <a:t>Please comment, feed back, and advise.</a:t>
            </a:r>
          </a:p>
          <a:p>
            <a:pPr lvl="1"/>
            <a:r>
              <a:rPr lang="en-US" dirty="0"/>
              <a:t>We’re very interested in your ideas, thoughts, and feelings about this course, the method, and the material itself.</a:t>
            </a:r>
          </a:p>
          <a:p>
            <a:pPr lvl="1"/>
            <a:r>
              <a:rPr lang="en-US" dirty="0"/>
              <a:t>You can get to us any way you like: Email to </a:t>
            </a:r>
            <a:r>
              <a:rPr lang="en-US" u="sng">
                <a:solidFill>
                  <a:schemeClr val="accent1">
                    <a:lumMod val="60000"/>
                    <a:lumOff val="40000"/>
                  </a:schemeClr>
                </a:solidFill>
              </a:rPr>
              <a:t>matt</a:t>
            </a:r>
            <a:r>
              <a:rPr lang="en-US" u="sng">
                <a:solidFill>
                  <a:schemeClr val="accent1">
                    <a:lumMod val="60000"/>
                    <a:lumOff val="40000"/>
                  </a:schemeClr>
                </a:solidFill>
                <a:hlinkClick r:id="rId3">
                  <a:extLst>
                    <a:ext uri="{A12FA001-AC4F-418D-AE19-62706E023703}">
                      <ahyp:hlinkClr xmlns:ahyp="http://schemas.microsoft.com/office/drawing/2018/hyperlinkcolor" val="tx"/>
                    </a:ext>
                  </a:extLst>
                </a:hlinkClick>
              </a:rPr>
              <a:t>@</a:t>
            </a:r>
            <a:r>
              <a:rPr lang="en-US" u="sng"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hillvt.com</a:t>
            </a:r>
            <a:r>
              <a:rPr lang="en-US" dirty="0">
                <a:solidFill>
                  <a:schemeClr val="accent1">
                    <a:lumMod val="60000"/>
                    <a:lumOff val="40000"/>
                  </a:schemeClr>
                </a:solidFill>
              </a:rPr>
              <a:t>,</a:t>
            </a:r>
            <a:r>
              <a:rPr lang="en-US" dirty="0"/>
              <a:t> or written/oral comments to me.</a:t>
            </a:r>
          </a:p>
          <a:p>
            <a:endParaRPr lang="en-US" dirty="0"/>
          </a:p>
        </p:txBody>
      </p:sp>
    </p:spTree>
    <p:extLst>
      <p:ext uri="{BB962C8B-B14F-4D97-AF65-F5344CB8AC3E}">
        <p14:creationId xmlns:p14="http://schemas.microsoft.com/office/powerpoint/2010/main" val="93940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Banking IT Evolution</a:t>
            </a:r>
          </a:p>
        </p:txBody>
      </p:sp>
      <p:sp>
        <p:nvSpPr>
          <p:cNvPr id="3" name="Content Placeholder 2"/>
          <p:cNvSpPr>
            <a:spLocks noGrp="1"/>
          </p:cNvSpPr>
          <p:nvPr>
            <p:ph idx="1"/>
          </p:nvPr>
        </p:nvSpPr>
        <p:spPr/>
        <p:txBody>
          <a:bodyPr>
            <a:normAutofit fontScale="92500"/>
          </a:bodyPr>
          <a:lstStyle/>
          <a:p>
            <a:r>
              <a:rPr lang="en-US" dirty="0"/>
              <a:t>Batch processing to real time processing</a:t>
            </a:r>
          </a:p>
          <a:p>
            <a:r>
              <a:rPr lang="en-US" dirty="0"/>
              <a:t>Custom code in house to purchased applications to  outsourcing</a:t>
            </a:r>
          </a:p>
          <a:p>
            <a:r>
              <a:rPr lang="en-US" dirty="0"/>
              <a:t>Networking of branches and ATMs</a:t>
            </a:r>
          </a:p>
          <a:p>
            <a:r>
              <a:rPr lang="en-US" dirty="0"/>
              <a:t>From local to national to global—the Internet</a:t>
            </a:r>
          </a:p>
          <a:p>
            <a:pPr lvl="1"/>
            <a:r>
              <a:rPr lang="en-US" dirty="0"/>
              <a:t>Online banking</a:t>
            </a:r>
          </a:p>
          <a:p>
            <a:pPr lvl="1"/>
            <a:r>
              <a:rPr lang="en-US" dirty="0"/>
              <a:t>Mobile banking</a:t>
            </a:r>
          </a:p>
          <a:p>
            <a:r>
              <a:rPr lang="en-US" dirty="0"/>
              <a:t>New payments systems</a:t>
            </a:r>
          </a:p>
          <a:p>
            <a:r>
              <a:rPr lang="en-US" dirty="0"/>
              <a:t>New data driven products and decision tools</a:t>
            </a:r>
          </a:p>
          <a:p>
            <a:r>
              <a:rPr lang="en-US" dirty="0"/>
              <a:t>Greater reliance on automation and integration</a:t>
            </a:r>
          </a:p>
          <a:p>
            <a:r>
              <a:rPr lang="en-US" dirty="0"/>
              <a:t>Threats change at every stage in the evolution</a:t>
            </a:r>
          </a:p>
        </p:txBody>
      </p:sp>
      <p:sp>
        <p:nvSpPr>
          <p:cNvPr id="4" name="Slide Number Placeholder 3"/>
          <p:cNvSpPr>
            <a:spLocks noGrp="1"/>
          </p:cNvSpPr>
          <p:nvPr>
            <p:ph type="sldNum" sz="quarter" idx="10"/>
          </p:nvPr>
        </p:nvSpPr>
        <p:spPr/>
        <p:txBody>
          <a:bodyPr/>
          <a:lstStyle/>
          <a:p>
            <a:fld id="{76E8DCF4-EBDD-4FE1-8465-FD383573D554}" type="slidenum">
              <a:rPr lang="en-US" smtClean="0"/>
              <a:pPr/>
              <a:t>20</a:t>
            </a:fld>
            <a:endParaRPr lang="en-US"/>
          </a:p>
        </p:txBody>
      </p:sp>
    </p:spTree>
    <p:custDataLst>
      <p:tags r:id="rId1"/>
    </p:custDataLst>
    <p:extLst>
      <p:ext uri="{BB962C8B-B14F-4D97-AF65-F5344CB8AC3E}">
        <p14:creationId xmlns:p14="http://schemas.microsoft.com/office/powerpoint/2010/main" val="34124987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BEAD-7819-D246-814A-AA3FC265C654}"/>
              </a:ext>
            </a:extLst>
          </p:cNvPr>
          <p:cNvSpPr>
            <a:spLocks noGrp="1"/>
          </p:cNvSpPr>
          <p:nvPr>
            <p:ph type="title"/>
          </p:nvPr>
        </p:nvSpPr>
        <p:spPr/>
        <p:txBody>
          <a:bodyPr/>
          <a:lstStyle/>
          <a:p>
            <a:r>
              <a:rPr lang="en-US" err="1"/>
              <a:t>eXtended</a:t>
            </a:r>
            <a:r>
              <a:rPr lang="en-US"/>
              <a:t> Detection and Response (XDR)</a:t>
            </a:r>
          </a:p>
        </p:txBody>
      </p:sp>
      <p:sp>
        <p:nvSpPr>
          <p:cNvPr id="3" name="Content Placeholder 2">
            <a:extLst>
              <a:ext uri="{FF2B5EF4-FFF2-40B4-BE49-F238E27FC236}">
                <a16:creationId xmlns:a16="http://schemas.microsoft.com/office/drawing/2014/main" id="{FA04EEFE-3913-B74A-A90E-A21C03A76AD4}"/>
              </a:ext>
            </a:extLst>
          </p:cNvPr>
          <p:cNvSpPr>
            <a:spLocks noGrp="1"/>
          </p:cNvSpPr>
          <p:nvPr>
            <p:ph idx="1"/>
          </p:nvPr>
        </p:nvSpPr>
        <p:spPr/>
        <p:txBody>
          <a:bodyPr/>
          <a:lstStyle/>
          <a:p>
            <a:r>
              <a:rPr lang="en-US"/>
              <a:t>Extends the data collection and correlation across the enterprise</a:t>
            </a:r>
          </a:p>
          <a:p>
            <a:r>
              <a:rPr lang="en-US"/>
              <a:t>Integrates data from multiple sources</a:t>
            </a:r>
          </a:p>
          <a:p>
            <a:r>
              <a:rPr lang="en-US"/>
              <a:t>Improves detection of advanced threats</a:t>
            </a:r>
          </a:p>
          <a:p>
            <a:r>
              <a:rPr lang="en-US"/>
              <a:t>Provides greater awareness of security status</a:t>
            </a:r>
          </a:p>
          <a:p>
            <a:r>
              <a:rPr lang="en-US"/>
              <a:t>May lower total costs</a:t>
            </a:r>
          </a:p>
          <a:p>
            <a:pPr lvl="1"/>
            <a:endParaRPr lang="en-US"/>
          </a:p>
        </p:txBody>
      </p:sp>
    </p:spTree>
    <p:extLst>
      <p:ext uri="{BB962C8B-B14F-4D97-AF65-F5344CB8AC3E}">
        <p14:creationId xmlns:p14="http://schemas.microsoft.com/office/powerpoint/2010/main" val="29983890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0098" name="Rectangle 2"/>
          <p:cNvSpPr>
            <a:spLocks noGrp="1" noChangeArrowheads="1"/>
          </p:cNvSpPr>
          <p:nvPr>
            <p:ph type="title"/>
          </p:nvPr>
        </p:nvSpPr>
        <p:spPr/>
        <p:txBody>
          <a:bodyPr/>
          <a:lstStyle/>
          <a:p>
            <a:r>
              <a:rPr lang="en-US"/>
              <a:t>Role of Network Auditing and Monitoring</a:t>
            </a:r>
          </a:p>
        </p:txBody>
      </p:sp>
      <p:sp>
        <p:nvSpPr>
          <p:cNvPr id="3460099" name="Rectangle 3"/>
          <p:cNvSpPr>
            <a:spLocks noGrp="1" noChangeArrowheads="1"/>
          </p:cNvSpPr>
          <p:nvPr>
            <p:ph idx="1"/>
          </p:nvPr>
        </p:nvSpPr>
        <p:spPr/>
        <p:txBody>
          <a:bodyPr/>
          <a:lstStyle/>
          <a:p>
            <a:r>
              <a:rPr lang="en-US"/>
              <a:t>Auditing is preventative</a:t>
            </a:r>
          </a:p>
          <a:p>
            <a:pPr lvl="1"/>
            <a:r>
              <a:rPr lang="en-US"/>
              <a:t>Vulnerability testing</a:t>
            </a:r>
          </a:p>
          <a:p>
            <a:pPr lvl="1"/>
            <a:r>
              <a:rPr lang="en-US"/>
              <a:t>Network scanning</a:t>
            </a:r>
          </a:p>
          <a:p>
            <a:r>
              <a:rPr lang="en-US"/>
              <a:t>Monitoring is detective</a:t>
            </a:r>
          </a:p>
          <a:p>
            <a:pPr lvl="1"/>
            <a:r>
              <a:rPr lang="en-US"/>
              <a:t>Log analysis</a:t>
            </a:r>
          </a:p>
          <a:p>
            <a:pPr lvl="1"/>
            <a:r>
              <a:rPr lang="en-US"/>
              <a:t>IDS</a:t>
            </a:r>
          </a:p>
          <a:p>
            <a:pPr lvl="1"/>
            <a:r>
              <a:rPr lang="en-US"/>
              <a:t>File/system integrity checker</a:t>
            </a:r>
          </a:p>
        </p:txBody>
      </p:sp>
      <p:sp>
        <p:nvSpPr>
          <p:cNvPr id="7" name="TextBox 6"/>
          <p:cNvSpPr txBox="1"/>
          <p:nvPr/>
        </p:nvSpPr>
        <p:spPr>
          <a:xfrm>
            <a:off x="10617200" y="6718370"/>
            <a:ext cx="6606822" cy="2816156"/>
          </a:xfrm>
          <a:prstGeom prst="rect">
            <a:avLst/>
          </a:prstGeom>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000">
                <a:solidFill>
                  <a:schemeClr val="bg1"/>
                </a:solidFill>
              </a:rPr>
              <a:t>“Management should develop and follow a formal internal audit program consisting of policies and procedures that govern internal audit functions, including IT</a:t>
            </a:r>
            <a:r>
              <a:rPr lang="en-US" sz="3000">
                <a:solidFill>
                  <a:schemeClr val="bg1"/>
                </a:solidFill>
                <a:cs typeface="Arial" charset="0"/>
              </a:rPr>
              <a:t>.</a:t>
            </a:r>
            <a:r>
              <a:rPr lang="en-US" sz="3000">
                <a:solidFill>
                  <a:schemeClr val="bg1"/>
                </a:solidFill>
              </a:rPr>
              <a:t>”</a:t>
            </a:r>
          </a:p>
          <a:p>
            <a:pPr algn="r"/>
            <a:r>
              <a:rPr lang="en-US" sz="2700">
                <a:solidFill>
                  <a:schemeClr val="bg1"/>
                </a:solidFill>
              </a:rPr>
              <a:t>-</a:t>
            </a:r>
            <a:r>
              <a:rPr lang="en-US" sz="2400">
                <a:solidFill>
                  <a:schemeClr val="bg1"/>
                </a:solidFill>
              </a:rPr>
              <a:t> FFIEC Audit  Handbook</a:t>
            </a:r>
            <a:endParaRPr lang="en-US" sz="3000">
              <a:solidFill>
                <a:schemeClr val="bg1"/>
              </a:solidFill>
            </a:endParaRPr>
          </a:p>
        </p:txBody>
      </p:sp>
      <p:sp>
        <p:nvSpPr>
          <p:cNvPr id="2" name="Slide Number Placeholder 1"/>
          <p:cNvSpPr>
            <a:spLocks noGrp="1"/>
          </p:cNvSpPr>
          <p:nvPr>
            <p:ph type="sldNum" sz="quarter" idx="10"/>
          </p:nvPr>
        </p:nvSpPr>
        <p:spPr/>
        <p:txBody>
          <a:bodyPr/>
          <a:lstStyle/>
          <a:p>
            <a:fld id="{76E8DCF4-EBDD-4FE1-8465-FD383573D554}" type="slidenum">
              <a:rPr lang="en-US" smtClean="0"/>
              <a:pPr/>
              <a:t>201</a:t>
            </a:fld>
            <a:endParaRPr lang="en-US"/>
          </a:p>
        </p:txBody>
      </p:sp>
    </p:spTree>
    <p:custDataLst>
      <p:tags r:id="rId1"/>
    </p:custDataLst>
    <p:extLst>
      <p:ext uri="{BB962C8B-B14F-4D97-AF65-F5344CB8AC3E}">
        <p14:creationId xmlns:p14="http://schemas.microsoft.com/office/powerpoint/2010/main" val="41945290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4914" name="Rectangle 1026"/>
          <p:cNvSpPr>
            <a:spLocks noGrp="1" noChangeArrowheads="1"/>
          </p:cNvSpPr>
          <p:nvPr>
            <p:ph type="title"/>
          </p:nvPr>
        </p:nvSpPr>
        <p:spPr/>
        <p:txBody>
          <a:bodyPr/>
          <a:lstStyle/>
          <a:p>
            <a:r>
              <a:rPr lang="en-US"/>
              <a:t>Choosing an Auditing Consultant</a:t>
            </a:r>
          </a:p>
        </p:txBody>
      </p:sp>
      <p:sp>
        <p:nvSpPr>
          <p:cNvPr id="3494915" name="Rectangle 1027"/>
          <p:cNvSpPr>
            <a:spLocks noGrp="1" noChangeArrowheads="1"/>
          </p:cNvSpPr>
          <p:nvPr>
            <p:ph idx="1"/>
          </p:nvPr>
        </p:nvSpPr>
        <p:spPr/>
        <p:txBody>
          <a:bodyPr/>
          <a:lstStyle/>
          <a:p>
            <a:r>
              <a:rPr lang="en-US"/>
              <a:t>“In-house” vs. “farm-out”</a:t>
            </a:r>
          </a:p>
          <a:p>
            <a:pPr lvl="1"/>
            <a:r>
              <a:rPr lang="en-US"/>
              <a:t>Expertise level</a:t>
            </a:r>
          </a:p>
          <a:p>
            <a:pPr lvl="1"/>
            <a:r>
              <a:rPr lang="en-US"/>
              <a:t>Familiarity level</a:t>
            </a:r>
          </a:p>
          <a:p>
            <a:pPr lvl="1"/>
            <a:r>
              <a:rPr lang="en-US"/>
              <a:t>Confidentiality level</a:t>
            </a:r>
          </a:p>
          <a:p>
            <a:pPr lvl="1"/>
            <a:r>
              <a:rPr lang="en-US"/>
              <a:t>Independent view</a:t>
            </a:r>
          </a:p>
          <a:p>
            <a:r>
              <a:rPr lang="en-US"/>
              <a:t>Important considerations</a:t>
            </a:r>
          </a:p>
          <a:p>
            <a:pPr lvl="1"/>
            <a:r>
              <a:rPr lang="en-US"/>
              <a:t>Track record/experience</a:t>
            </a:r>
          </a:p>
          <a:p>
            <a:pPr lvl="1"/>
            <a:r>
              <a:rPr lang="en-US"/>
              <a:t>Non-disclosure agreement</a:t>
            </a:r>
          </a:p>
          <a:p>
            <a:pPr lvl="1"/>
            <a:r>
              <a:rPr lang="en-US"/>
              <a:t>Depth of audit</a:t>
            </a:r>
          </a:p>
          <a:p>
            <a:pPr lvl="2"/>
            <a:r>
              <a:rPr lang="en-US"/>
              <a:t>All systems vs. subset (criticality)</a:t>
            </a:r>
          </a:p>
          <a:p>
            <a:pPr lvl="2"/>
            <a:r>
              <a:rPr lang="en-US"/>
              <a:t>Network only vs. enterprise-wide</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202</a:t>
            </a:fld>
            <a:endParaRPr lang="en-US"/>
          </a:p>
        </p:txBody>
      </p:sp>
      <p:pic>
        <p:nvPicPr>
          <p:cNvPr id="4" name="Graphic 3" descr="Target Audience with solid fill">
            <a:extLst>
              <a:ext uri="{FF2B5EF4-FFF2-40B4-BE49-F238E27FC236}">
                <a16:creationId xmlns:a16="http://schemas.microsoft.com/office/drawing/2014/main" id="{6972226C-E9D1-BA41-B162-F679DBD47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1481" y="5143500"/>
            <a:ext cx="5212080" cy="5212080"/>
          </a:xfrm>
          <a:prstGeom prst="rect">
            <a:avLst/>
          </a:prstGeom>
        </p:spPr>
      </p:pic>
    </p:spTree>
    <p:custDataLst>
      <p:tags r:id="rId1"/>
    </p:custDataLst>
    <p:extLst>
      <p:ext uri="{BB962C8B-B14F-4D97-AF65-F5344CB8AC3E}">
        <p14:creationId xmlns:p14="http://schemas.microsoft.com/office/powerpoint/2010/main" val="10218202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2146" name="Rectangle 2"/>
          <p:cNvSpPr>
            <a:spLocks noGrp="1" noChangeArrowheads="1"/>
          </p:cNvSpPr>
          <p:nvPr>
            <p:ph type="title"/>
          </p:nvPr>
        </p:nvSpPr>
        <p:spPr/>
        <p:txBody>
          <a:bodyPr/>
          <a:lstStyle/>
          <a:p>
            <a:r>
              <a:rPr lang="en-US"/>
              <a:t>Vulnerability Testing</a:t>
            </a:r>
          </a:p>
        </p:txBody>
      </p:sp>
      <p:sp>
        <p:nvSpPr>
          <p:cNvPr id="3462147" name="Rectangle 3"/>
          <p:cNvSpPr>
            <a:spLocks noGrp="1" noChangeArrowheads="1"/>
          </p:cNvSpPr>
          <p:nvPr>
            <p:ph idx="1"/>
          </p:nvPr>
        </p:nvSpPr>
        <p:spPr/>
        <p:txBody>
          <a:bodyPr/>
          <a:lstStyle/>
          <a:p>
            <a:r>
              <a:rPr lang="en-US"/>
              <a:t>Know your infrastructure’s vulnerabilities</a:t>
            </a:r>
          </a:p>
          <a:p>
            <a:endParaRPr lang="en-US"/>
          </a:p>
          <a:p>
            <a:pPr lvl="1"/>
            <a:r>
              <a:rPr lang="en-US"/>
              <a:t>Administrative</a:t>
            </a:r>
          </a:p>
          <a:p>
            <a:pPr lvl="1">
              <a:buNone/>
            </a:pPr>
            <a:endParaRPr lang="en-US"/>
          </a:p>
          <a:p>
            <a:pPr lvl="1">
              <a:buNone/>
            </a:pPr>
            <a:endParaRPr lang="en-US"/>
          </a:p>
          <a:p>
            <a:pPr lvl="1"/>
            <a:r>
              <a:rPr lang="en-US"/>
              <a:t>Physical</a:t>
            </a:r>
          </a:p>
          <a:p>
            <a:pPr lvl="1">
              <a:buNone/>
            </a:pPr>
            <a:endParaRPr lang="en-US"/>
          </a:p>
          <a:p>
            <a:pPr lvl="1">
              <a:buNone/>
            </a:pPr>
            <a:endParaRPr lang="en-US"/>
          </a:p>
          <a:p>
            <a:pPr lvl="1"/>
            <a:r>
              <a:rPr lang="en-US"/>
              <a:t>Logical/technical</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203</a:t>
            </a:fld>
            <a:endParaRPr lang="en-US"/>
          </a:p>
        </p:txBody>
      </p:sp>
    </p:spTree>
    <p:custDataLst>
      <p:tags r:id="rId1"/>
    </p:custDataLst>
    <p:extLst>
      <p:ext uri="{BB962C8B-B14F-4D97-AF65-F5344CB8AC3E}">
        <p14:creationId xmlns:p14="http://schemas.microsoft.com/office/powerpoint/2010/main" val="33512922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4194" name="Rectangle 2"/>
          <p:cNvSpPr>
            <a:spLocks noGrp="1" noChangeArrowheads="1"/>
          </p:cNvSpPr>
          <p:nvPr>
            <p:ph type="title"/>
          </p:nvPr>
        </p:nvSpPr>
        <p:spPr/>
        <p:txBody>
          <a:bodyPr/>
          <a:lstStyle/>
          <a:p>
            <a:r>
              <a:rPr lang="en-US"/>
              <a:t>Testing Administrative Vulnerabilities</a:t>
            </a:r>
          </a:p>
        </p:txBody>
      </p:sp>
      <p:sp>
        <p:nvSpPr>
          <p:cNvPr id="3464195" name="Rectangle 3"/>
          <p:cNvSpPr>
            <a:spLocks noGrp="1" noChangeArrowheads="1"/>
          </p:cNvSpPr>
          <p:nvPr>
            <p:ph idx="1"/>
          </p:nvPr>
        </p:nvSpPr>
        <p:spPr/>
        <p:txBody>
          <a:bodyPr/>
          <a:lstStyle/>
          <a:p>
            <a:r>
              <a:rPr lang="en-US"/>
              <a:t>Staff awareness</a:t>
            </a:r>
          </a:p>
          <a:p>
            <a:pPr lvl="1"/>
            <a:r>
              <a:rPr lang="en-US"/>
              <a:t>Education</a:t>
            </a:r>
          </a:p>
          <a:p>
            <a:pPr lvl="1"/>
            <a:r>
              <a:rPr lang="en-US"/>
              <a:t>Adherence to policy</a:t>
            </a:r>
          </a:p>
          <a:p>
            <a:r>
              <a:rPr lang="en-US"/>
              <a:t>Policy</a:t>
            </a:r>
          </a:p>
          <a:p>
            <a:pPr lvl="1"/>
            <a:r>
              <a:rPr lang="en-US"/>
              <a:t>Understandable</a:t>
            </a:r>
          </a:p>
          <a:p>
            <a:pPr lvl="1"/>
            <a:r>
              <a:rPr lang="en-US"/>
              <a:t>Enforceable</a:t>
            </a:r>
          </a:p>
          <a:p>
            <a:pPr lvl="1"/>
            <a:r>
              <a:rPr lang="en-US"/>
              <a:t>Comprehensive</a:t>
            </a:r>
          </a:p>
          <a:p>
            <a:pPr lvl="1"/>
            <a:r>
              <a:rPr lang="en-US"/>
              <a:t>Changeable</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204</a:t>
            </a:fld>
            <a:endParaRPr lang="en-US"/>
          </a:p>
        </p:txBody>
      </p:sp>
      <p:pic>
        <p:nvPicPr>
          <p:cNvPr id="4" name="Graphic 3" descr="Work from home desk with solid fill">
            <a:extLst>
              <a:ext uri="{FF2B5EF4-FFF2-40B4-BE49-F238E27FC236}">
                <a16:creationId xmlns:a16="http://schemas.microsoft.com/office/drawing/2014/main" id="{D671332E-CD46-214F-9E99-87E95F1598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67961" y="4181476"/>
            <a:ext cx="5435600" cy="5435600"/>
          </a:xfrm>
          <a:prstGeom prst="rect">
            <a:avLst/>
          </a:prstGeom>
        </p:spPr>
      </p:pic>
    </p:spTree>
    <p:custDataLst>
      <p:tags r:id="rId1"/>
    </p:custDataLst>
    <p:extLst>
      <p:ext uri="{BB962C8B-B14F-4D97-AF65-F5344CB8AC3E}">
        <p14:creationId xmlns:p14="http://schemas.microsoft.com/office/powerpoint/2010/main" val="25297104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6242" name="Rectangle 2"/>
          <p:cNvSpPr>
            <a:spLocks noGrp="1" noChangeArrowheads="1"/>
          </p:cNvSpPr>
          <p:nvPr>
            <p:ph type="title"/>
          </p:nvPr>
        </p:nvSpPr>
        <p:spPr/>
        <p:txBody>
          <a:bodyPr/>
          <a:lstStyle/>
          <a:p>
            <a:r>
              <a:rPr lang="en-US"/>
              <a:t>Testing Physical Vulnerabilities</a:t>
            </a:r>
          </a:p>
        </p:txBody>
      </p:sp>
      <p:sp>
        <p:nvSpPr>
          <p:cNvPr id="3466243" name="Rectangle 3"/>
          <p:cNvSpPr>
            <a:spLocks noGrp="1" noChangeArrowheads="1"/>
          </p:cNvSpPr>
          <p:nvPr>
            <p:ph idx="1"/>
          </p:nvPr>
        </p:nvSpPr>
        <p:spPr/>
        <p:txBody>
          <a:bodyPr/>
          <a:lstStyle/>
          <a:p>
            <a:r>
              <a:rPr lang="en-US"/>
              <a:t>Access</a:t>
            </a:r>
          </a:p>
          <a:p>
            <a:pPr lvl="1"/>
            <a:r>
              <a:rPr lang="en-US"/>
              <a:t>Entry barriers</a:t>
            </a:r>
          </a:p>
          <a:p>
            <a:pPr lvl="2"/>
            <a:r>
              <a:rPr lang="en-US"/>
              <a:t>Locks, doors, guards</a:t>
            </a:r>
          </a:p>
          <a:p>
            <a:pPr lvl="1"/>
            <a:r>
              <a:rPr lang="en-US"/>
              <a:t>Equipment</a:t>
            </a:r>
          </a:p>
          <a:p>
            <a:r>
              <a:rPr lang="en-US"/>
              <a:t>Damage</a:t>
            </a:r>
          </a:p>
          <a:p>
            <a:pPr lvl="1"/>
            <a:r>
              <a:rPr lang="en-US"/>
              <a:t>Man made</a:t>
            </a:r>
          </a:p>
          <a:p>
            <a:pPr lvl="2"/>
            <a:r>
              <a:rPr lang="en-US"/>
              <a:t>Access controls</a:t>
            </a:r>
          </a:p>
          <a:p>
            <a:pPr lvl="1"/>
            <a:r>
              <a:rPr lang="en-US"/>
              <a:t>Natural causes</a:t>
            </a:r>
          </a:p>
          <a:p>
            <a:pPr lvl="2"/>
            <a:r>
              <a:rPr lang="en-US"/>
              <a:t>Fire extinguishers, raised floors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205</a:t>
            </a:fld>
            <a:endParaRPr lang="en-US"/>
          </a:p>
        </p:txBody>
      </p:sp>
      <p:pic>
        <p:nvPicPr>
          <p:cNvPr id="4" name="Graphic 3" descr="Door Open with solid fill">
            <a:extLst>
              <a:ext uri="{FF2B5EF4-FFF2-40B4-BE49-F238E27FC236}">
                <a16:creationId xmlns:a16="http://schemas.microsoft.com/office/drawing/2014/main" id="{D6390341-D622-2649-A42B-FD5CF96A0B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40080" y="5378134"/>
            <a:ext cx="4704080" cy="4704080"/>
          </a:xfrm>
          <a:prstGeom prst="rect">
            <a:avLst/>
          </a:prstGeom>
        </p:spPr>
      </p:pic>
    </p:spTree>
    <p:custDataLst>
      <p:tags r:id="rId1"/>
    </p:custDataLst>
    <p:extLst>
      <p:ext uri="{BB962C8B-B14F-4D97-AF65-F5344CB8AC3E}">
        <p14:creationId xmlns:p14="http://schemas.microsoft.com/office/powerpoint/2010/main" val="70206167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
          </p:nvPr>
        </p:nvSpPr>
        <p:spPr>
          <a:xfrm>
            <a:off x="9410639" y="2369640"/>
            <a:ext cx="7774782" cy="1235868"/>
          </a:xfrm>
        </p:spPr>
        <p:txBody>
          <a:bodyPr>
            <a:normAutofit/>
          </a:bodyPr>
          <a:lstStyle/>
          <a:p>
            <a:r>
              <a:rPr lang="en-US" sz="440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Network scanning</a:t>
            </a:r>
          </a:p>
        </p:txBody>
      </p:sp>
      <p:sp>
        <p:nvSpPr>
          <p:cNvPr id="6" name="Content Placeholder 5"/>
          <p:cNvSpPr>
            <a:spLocks noGrp="1"/>
          </p:cNvSpPr>
          <p:nvPr>
            <p:ph sz="quarter" idx="4"/>
          </p:nvPr>
        </p:nvSpPr>
        <p:spPr/>
        <p:txBody>
          <a:bodyPr>
            <a:normAutofit fontScale="92500" lnSpcReduction="20000"/>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Port scanning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Active hosts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Well-known open ports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Example: </a:t>
            </a:r>
            <a:r>
              <a:rPr lang="en-US" err="1">
                <a:latin typeface="Helvetica Neue Medium" panose="02000503000000020004" pitchFamily="2" charset="0"/>
                <a:ea typeface="Helvetica Neue Medium" panose="02000503000000020004" pitchFamily="2" charset="0"/>
                <a:cs typeface="Helvetica Neue Medium" panose="02000503000000020004" pitchFamily="2" charset="0"/>
              </a:rPr>
              <a:t>Nmap</a:t>
            </a:r>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Vulnerability scanning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OS fingerprinting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Application versions and banners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Exploit testing</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Example: Nessus</a:t>
            </a:r>
          </a:p>
        </p:txBody>
      </p:sp>
      <p:sp>
        <p:nvSpPr>
          <p:cNvPr id="2" name="Slide Number Placeholder 1"/>
          <p:cNvSpPr>
            <a:spLocks noGrp="1"/>
          </p:cNvSpPr>
          <p:nvPr>
            <p:ph type="sldNum" sz="quarter" idx="10"/>
          </p:nvPr>
        </p:nvSpPr>
        <p:spPr/>
        <p:txBody>
          <a:bodyPr/>
          <a:lstStyle/>
          <a:p>
            <a:fld id="{26728E46-6CCC-4700-BAC6-A5BE0E758C8F}" type="slidenum">
              <a:rPr lang="en-US" smtClean="0"/>
              <a:pPr/>
              <a:t>206</a:t>
            </a:fld>
            <a:endParaRPr lang="en-US"/>
          </a:p>
        </p:txBody>
      </p:sp>
      <p:sp>
        <p:nvSpPr>
          <p:cNvPr id="3468290" name="Rectangle 2"/>
          <p:cNvSpPr>
            <a:spLocks noGrp="1" noChangeArrowheads="1"/>
          </p:cNvSpPr>
          <p:nvPr>
            <p:ph type="title"/>
          </p:nvPr>
        </p:nvSpPr>
        <p:spPr>
          <a:xfrm>
            <a:off x="1259681" y="547688"/>
            <a:ext cx="16493059" cy="1988345"/>
          </a:xfrm>
        </p:spPr>
        <p:txBody>
          <a:bodyPr/>
          <a:lstStyle/>
          <a:p>
            <a:r>
              <a:rPr lang="en-US" b="1">
                <a:latin typeface="HELVETICA NEUE MEDIUM" panose="02000503000000020004" pitchFamily="2" charset="0"/>
                <a:ea typeface="HELVETICA NEUE MEDIUM" panose="02000503000000020004" pitchFamily="2" charset="0"/>
                <a:cs typeface="HELVETICA NEUE MEDIUM" panose="02000503000000020004" pitchFamily="2" charset="0"/>
              </a:rPr>
              <a:t>Testing Technical / Logical Vulnerabilities</a:t>
            </a:r>
          </a:p>
        </p:txBody>
      </p:sp>
      <p:sp>
        <p:nvSpPr>
          <p:cNvPr id="3" name="Text Placeholder 2"/>
          <p:cNvSpPr>
            <a:spLocks noGrp="1"/>
          </p:cNvSpPr>
          <p:nvPr>
            <p:ph type="body" idx="1"/>
          </p:nvPr>
        </p:nvSpPr>
        <p:spPr>
          <a:xfrm>
            <a:off x="1259683" y="2340191"/>
            <a:ext cx="7736681" cy="1235868"/>
          </a:xfrm>
        </p:spPr>
        <p:txBody>
          <a:bodyPr>
            <a:normAutofit/>
          </a:bodyPr>
          <a:lstStyle/>
          <a:p>
            <a:r>
              <a:rPr lang="en-US" sz="440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Software patching</a:t>
            </a:r>
          </a:p>
        </p:txBody>
      </p:sp>
      <p:sp>
        <p:nvSpPr>
          <p:cNvPr id="3468291" name="Rectangle 3"/>
          <p:cNvSpPr>
            <a:spLocks noGrp="1" noChangeArrowheads="1"/>
          </p:cNvSpPr>
          <p:nvPr>
            <p:ph sz="half" idx="2"/>
          </p:nvPr>
        </p:nvSpPr>
        <p:spPr/>
        <p:txBody>
          <a:bodyPr>
            <a:normAutofit fontScale="92500" lnSpcReduction="20000"/>
          </a:bodyPr>
          <a:lstStyle/>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Examine patch levels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Operating system</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Applications</a:t>
            </a:r>
          </a:p>
          <a:p>
            <a:pPr lvl="1"/>
            <a:r>
              <a:rPr lang="en-US">
                <a:latin typeface="Helvetica Neue Medium" panose="02000503000000020004" pitchFamily="2" charset="0"/>
                <a:ea typeface="Helvetica Neue Medium" panose="02000503000000020004" pitchFamily="2" charset="0"/>
                <a:cs typeface="Helvetica Neue Medium" panose="02000503000000020004" pitchFamily="2" charset="0"/>
              </a:rPr>
              <a:t>BIOS/firmware</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Maintain version catalog of all software</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Browse vendor sites for vulnerabilities</a:t>
            </a:r>
          </a:p>
          <a:p>
            <a:r>
              <a:rPr lang="en-US">
                <a:latin typeface="Helvetica Neue Medium" panose="02000503000000020004" pitchFamily="2" charset="0"/>
                <a:ea typeface="Helvetica Neue Medium" panose="02000503000000020004" pitchFamily="2" charset="0"/>
                <a:cs typeface="Helvetica Neue Medium" panose="02000503000000020004" pitchFamily="2" charset="0"/>
              </a:rPr>
              <a:t>Subscribe to auto-update feature or update notification feature</a:t>
            </a:r>
          </a:p>
          <a:p>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custDataLst>
      <p:tags r:id="rId1"/>
    </p:custDataLst>
    <p:extLst>
      <p:ext uri="{BB962C8B-B14F-4D97-AF65-F5344CB8AC3E}">
        <p14:creationId xmlns:p14="http://schemas.microsoft.com/office/powerpoint/2010/main" val="32324419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6832-B91A-11A4-9B15-F889F27534B2}"/>
              </a:ext>
            </a:extLst>
          </p:cNvPr>
          <p:cNvSpPr>
            <a:spLocks noGrp="1"/>
          </p:cNvSpPr>
          <p:nvPr>
            <p:ph type="title"/>
          </p:nvPr>
        </p:nvSpPr>
        <p:spPr/>
        <p:txBody>
          <a:bodyPr/>
          <a:lstStyle/>
          <a:p>
            <a:r>
              <a:rPr lang="en-US" dirty="0"/>
              <a:t>Vulnerability Scanning</a:t>
            </a:r>
          </a:p>
        </p:txBody>
      </p:sp>
      <p:sp>
        <p:nvSpPr>
          <p:cNvPr id="3" name="Content Placeholder 2">
            <a:extLst>
              <a:ext uri="{FF2B5EF4-FFF2-40B4-BE49-F238E27FC236}">
                <a16:creationId xmlns:a16="http://schemas.microsoft.com/office/drawing/2014/main" id="{5715DD61-85E8-316C-0EFD-8C4B1F30B46F}"/>
              </a:ext>
            </a:extLst>
          </p:cNvPr>
          <p:cNvSpPr>
            <a:spLocks noGrp="1"/>
          </p:cNvSpPr>
          <p:nvPr>
            <p:ph idx="1"/>
          </p:nvPr>
        </p:nvSpPr>
        <p:spPr/>
        <p:txBody>
          <a:bodyPr/>
          <a:lstStyle/>
          <a:p>
            <a:r>
              <a:rPr lang="en-US" dirty="0"/>
              <a:t>Scanning used to identify weaknesses</a:t>
            </a:r>
          </a:p>
          <a:p>
            <a:r>
              <a:rPr lang="en-US" dirty="0"/>
              <a:t>Scans can be authorized (credentialed) or unauthorized (non-credentialed) </a:t>
            </a:r>
          </a:p>
          <a:p>
            <a:r>
              <a:rPr lang="en-US" dirty="0"/>
              <a:t>Authorized scanning</a:t>
            </a:r>
          </a:p>
          <a:p>
            <a:pPr lvl="1"/>
            <a:r>
              <a:rPr lang="en-US" dirty="0"/>
              <a:t>Uses credentials to scan deeper into the systems</a:t>
            </a:r>
          </a:p>
          <a:p>
            <a:pPr lvl="1"/>
            <a:r>
              <a:rPr lang="en-US" dirty="0"/>
              <a:t>Identifies missing patches, configuration issues and weak passwords</a:t>
            </a:r>
          </a:p>
          <a:p>
            <a:r>
              <a:rPr lang="en-US" dirty="0"/>
              <a:t>Unauthorized scanning</a:t>
            </a:r>
          </a:p>
          <a:p>
            <a:pPr lvl="1"/>
            <a:r>
              <a:rPr lang="en-US" dirty="0"/>
              <a:t>Simulates external attack </a:t>
            </a:r>
          </a:p>
          <a:p>
            <a:pPr lvl="1"/>
            <a:r>
              <a:rPr lang="en-US" dirty="0"/>
              <a:t>Identifies external threats such as open ports and outdated software</a:t>
            </a:r>
          </a:p>
          <a:p>
            <a:pPr lvl="1"/>
            <a:endParaRPr lang="en-US" dirty="0"/>
          </a:p>
        </p:txBody>
      </p:sp>
    </p:spTree>
    <p:extLst>
      <p:ext uri="{BB962C8B-B14F-4D97-AF65-F5344CB8AC3E}">
        <p14:creationId xmlns:p14="http://schemas.microsoft.com/office/powerpoint/2010/main" val="23623439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97AF-579B-7870-FC26-778580BAA5E8}"/>
              </a:ext>
            </a:extLst>
          </p:cNvPr>
          <p:cNvSpPr>
            <a:spLocks noGrp="1"/>
          </p:cNvSpPr>
          <p:nvPr>
            <p:ph type="title"/>
          </p:nvPr>
        </p:nvSpPr>
        <p:spPr>
          <a:xfrm>
            <a:off x="584438" y="204786"/>
            <a:ext cx="17517581" cy="1988345"/>
          </a:xfrm>
        </p:spPr>
        <p:txBody>
          <a:bodyPr/>
          <a:lstStyle/>
          <a:p>
            <a:r>
              <a:rPr lang="en-US" dirty="0"/>
              <a:t>Pros and Cons: Authorized and Unauthorized Scans </a:t>
            </a:r>
          </a:p>
        </p:txBody>
      </p:sp>
      <p:graphicFrame>
        <p:nvGraphicFramePr>
          <p:cNvPr id="4" name="Content Placeholder 3">
            <a:extLst>
              <a:ext uri="{FF2B5EF4-FFF2-40B4-BE49-F238E27FC236}">
                <a16:creationId xmlns:a16="http://schemas.microsoft.com/office/drawing/2014/main" id="{0C1A78D6-508B-D44C-44A3-F53BF3451F1D}"/>
              </a:ext>
            </a:extLst>
          </p:cNvPr>
          <p:cNvGraphicFramePr>
            <a:graphicFrameLocks noGrp="1"/>
          </p:cNvGraphicFramePr>
          <p:nvPr>
            <p:ph idx="1"/>
            <p:extLst>
              <p:ext uri="{D42A27DB-BD31-4B8C-83A1-F6EECF244321}">
                <p14:modId xmlns:p14="http://schemas.microsoft.com/office/powerpoint/2010/main" val="3645224922"/>
              </p:ext>
            </p:extLst>
          </p:nvPr>
        </p:nvGraphicFramePr>
        <p:xfrm>
          <a:off x="1257300" y="2192338"/>
          <a:ext cx="15773400" cy="4450080"/>
        </p:xfrm>
        <a:graphic>
          <a:graphicData uri="http://schemas.openxmlformats.org/drawingml/2006/table">
            <a:tbl>
              <a:tblPr firstRow="1" bandRow="1">
                <a:tableStyleId>{5C22544A-7EE6-4342-B048-85BDC9FD1C3A}</a:tableStyleId>
              </a:tblPr>
              <a:tblGrid>
                <a:gridCol w="2899064">
                  <a:extLst>
                    <a:ext uri="{9D8B030D-6E8A-4147-A177-3AD203B41FA5}">
                      <a16:colId xmlns:a16="http://schemas.microsoft.com/office/drawing/2014/main" val="1790448418"/>
                    </a:ext>
                  </a:extLst>
                </a:gridCol>
                <a:gridCol w="6359236">
                  <a:extLst>
                    <a:ext uri="{9D8B030D-6E8A-4147-A177-3AD203B41FA5}">
                      <a16:colId xmlns:a16="http://schemas.microsoft.com/office/drawing/2014/main" val="1765397742"/>
                    </a:ext>
                  </a:extLst>
                </a:gridCol>
                <a:gridCol w="6515100">
                  <a:extLst>
                    <a:ext uri="{9D8B030D-6E8A-4147-A177-3AD203B41FA5}">
                      <a16:colId xmlns:a16="http://schemas.microsoft.com/office/drawing/2014/main" val="3325652060"/>
                    </a:ext>
                  </a:extLst>
                </a:gridCol>
              </a:tblGrid>
              <a:tr h="370840">
                <a:tc>
                  <a:txBody>
                    <a:bodyPr/>
                    <a:lstStyle/>
                    <a:p>
                      <a:r>
                        <a:rPr lang="en-US" sz="3200" dirty="0"/>
                        <a:t>Feature</a:t>
                      </a:r>
                    </a:p>
                  </a:txBody>
                  <a:tcPr/>
                </a:tc>
                <a:tc>
                  <a:txBody>
                    <a:bodyPr/>
                    <a:lstStyle/>
                    <a:p>
                      <a:r>
                        <a:rPr lang="en-US" sz="3200" dirty="0"/>
                        <a:t>Authorized Scan</a:t>
                      </a:r>
                    </a:p>
                  </a:txBody>
                  <a:tcPr/>
                </a:tc>
                <a:tc>
                  <a:txBody>
                    <a:bodyPr/>
                    <a:lstStyle/>
                    <a:p>
                      <a:r>
                        <a:rPr lang="en-US" sz="3200" dirty="0"/>
                        <a:t>Unauthorized Scan</a:t>
                      </a:r>
                    </a:p>
                  </a:txBody>
                  <a:tcPr/>
                </a:tc>
                <a:extLst>
                  <a:ext uri="{0D108BD9-81ED-4DB2-BD59-A6C34878D82A}">
                    <a16:rowId xmlns:a16="http://schemas.microsoft.com/office/drawing/2014/main" val="1827483813"/>
                  </a:ext>
                </a:extLst>
              </a:tr>
              <a:tr h="370840">
                <a:tc>
                  <a:txBody>
                    <a:bodyPr/>
                    <a:lstStyle/>
                    <a:p>
                      <a:r>
                        <a:rPr lang="en-US" sz="3200" dirty="0"/>
                        <a:t>Access</a:t>
                      </a:r>
                    </a:p>
                  </a:txBody>
                  <a:tcPr/>
                </a:tc>
                <a:tc>
                  <a:txBody>
                    <a:bodyPr/>
                    <a:lstStyle/>
                    <a:p>
                      <a:r>
                        <a:rPr lang="en-US" sz="3200" dirty="0"/>
                        <a:t>Internal deep system access</a:t>
                      </a:r>
                    </a:p>
                  </a:txBody>
                  <a:tcPr/>
                </a:tc>
                <a:tc>
                  <a:txBody>
                    <a:bodyPr/>
                    <a:lstStyle/>
                    <a:p>
                      <a:r>
                        <a:rPr lang="en-US" sz="3200" dirty="0"/>
                        <a:t>External (surface) access</a:t>
                      </a:r>
                    </a:p>
                  </a:txBody>
                  <a:tcPr/>
                </a:tc>
                <a:extLst>
                  <a:ext uri="{0D108BD9-81ED-4DB2-BD59-A6C34878D82A}">
                    <a16:rowId xmlns:a16="http://schemas.microsoft.com/office/drawing/2014/main" val="3605462153"/>
                  </a:ext>
                </a:extLst>
              </a:tr>
              <a:tr h="370840">
                <a:tc>
                  <a:txBody>
                    <a:bodyPr/>
                    <a:lstStyle/>
                    <a:p>
                      <a:r>
                        <a:rPr lang="en-US" sz="3200" dirty="0"/>
                        <a:t>Purpose</a:t>
                      </a:r>
                    </a:p>
                  </a:txBody>
                  <a:tcPr/>
                </a:tc>
                <a:tc>
                  <a:txBody>
                    <a:bodyPr/>
                    <a:lstStyle/>
                    <a:p>
                      <a:r>
                        <a:rPr lang="en-US" sz="3200" dirty="0"/>
                        <a:t>Find application and system vulnerabilities</a:t>
                      </a:r>
                    </a:p>
                  </a:txBody>
                  <a:tcPr/>
                </a:tc>
                <a:tc>
                  <a:txBody>
                    <a:bodyPr/>
                    <a:lstStyle/>
                    <a:p>
                      <a:r>
                        <a:rPr lang="en-US" sz="3200" dirty="0"/>
                        <a:t>Simulate external attack</a:t>
                      </a:r>
                    </a:p>
                  </a:txBody>
                  <a:tcPr/>
                </a:tc>
                <a:extLst>
                  <a:ext uri="{0D108BD9-81ED-4DB2-BD59-A6C34878D82A}">
                    <a16:rowId xmlns:a16="http://schemas.microsoft.com/office/drawing/2014/main" val="3552016188"/>
                  </a:ext>
                </a:extLst>
              </a:tr>
              <a:tr h="370840">
                <a:tc>
                  <a:txBody>
                    <a:bodyPr/>
                    <a:lstStyle/>
                    <a:p>
                      <a:r>
                        <a:rPr lang="en-US" sz="3200" dirty="0"/>
                        <a:t>Capability</a:t>
                      </a:r>
                    </a:p>
                  </a:txBody>
                  <a:tcPr/>
                </a:tc>
                <a:tc>
                  <a:txBody>
                    <a:bodyPr/>
                    <a:lstStyle/>
                    <a:p>
                      <a:r>
                        <a:rPr lang="en-US" sz="3200" dirty="0"/>
                        <a:t>Patch level (OS, apps), misconfigurations, poor passwords</a:t>
                      </a:r>
                    </a:p>
                  </a:txBody>
                  <a:tcPr/>
                </a:tc>
                <a:tc>
                  <a:txBody>
                    <a:bodyPr/>
                    <a:lstStyle/>
                    <a:p>
                      <a:r>
                        <a:rPr lang="en-US" sz="3200" dirty="0"/>
                        <a:t>Open ports, exposed services, outdated software </a:t>
                      </a:r>
                    </a:p>
                  </a:txBody>
                  <a:tcPr/>
                </a:tc>
                <a:extLst>
                  <a:ext uri="{0D108BD9-81ED-4DB2-BD59-A6C34878D82A}">
                    <a16:rowId xmlns:a16="http://schemas.microsoft.com/office/drawing/2014/main" val="3343759917"/>
                  </a:ext>
                </a:extLst>
              </a:tr>
              <a:tr h="370840">
                <a:tc>
                  <a:txBody>
                    <a:bodyPr/>
                    <a:lstStyle/>
                    <a:p>
                      <a:r>
                        <a:rPr lang="en-US" sz="3200" dirty="0"/>
                        <a:t>Use case</a:t>
                      </a:r>
                    </a:p>
                  </a:txBody>
                  <a:tcPr/>
                </a:tc>
                <a:tc>
                  <a:txBody>
                    <a:bodyPr/>
                    <a:lstStyle/>
                    <a:p>
                      <a:r>
                        <a:rPr lang="en-US" sz="3200" dirty="0"/>
                        <a:t>Compliance and audit</a:t>
                      </a:r>
                    </a:p>
                  </a:txBody>
                  <a:tcPr/>
                </a:tc>
                <a:tc>
                  <a:txBody>
                    <a:bodyPr/>
                    <a:lstStyle/>
                    <a:p>
                      <a:r>
                        <a:rPr lang="en-US" sz="3200" dirty="0"/>
                        <a:t>Pen testing (external risk analysis)</a:t>
                      </a:r>
                    </a:p>
                  </a:txBody>
                  <a:tcPr/>
                </a:tc>
                <a:extLst>
                  <a:ext uri="{0D108BD9-81ED-4DB2-BD59-A6C34878D82A}">
                    <a16:rowId xmlns:a16="http://schemas.microsoft.com/office/drawing/2014/main" val="2690903345"/>
                  </a:ext>
                </a:extLst>
              </a:tr>
              <a:tr h="370840">
                <a:tc>
                  <a:txBody>
                    <a:bodyPr/>
                    <a:lstStyle/>
                    <a:p>
                      <a:r>
                        <a:rPr lang="en-US" sz="3200" dirty="0"/>
                        <a:t>Risk</a:t>
                      </a:r>
                    </a:p>
                  </a:txBody>
                  <a:tcPr/>
                </a:tc>
                <a:tc>
                  <a:txBody>
                    <a:bodyPr/>
                    <a:lstStyle/>
                    <a:p>
                      <a:r>
                        <a:rPr lang="en-US" sz="3200" dirty="0"/>
                        <a:t>Credential management, scan time</a:t>
                      </a:r>
                    </a:p>
                  </a:txBody>
                  <a:tcPr/>
                </a:tc>
                <a:tc>
                  <a:txBody>
                    <a:bodyPr/>
                    <a:lstStyle/>
                    <a:p>
                      <a:r>
                        <a:rPr lang="en-US" sz="3200" dirty="0"/>
                        <a:t>Low</a:t>
                      </a:r>
                    </a:p>
                  </a:txBody>
                  <a:tcPr/>
                </a:tc>
                <a:extLst>
                  <a:ext uri="{0D108BD9-81ED-4DB2-BD59-A6C34878D82A}">
                    <a16:rowId xmlns:a16="http://schemas.microsoft.com/office/drawing/2014/main" val="3533541253"/>
                  </a:ext>
                </a:extLst>
              </a:tr>
            </a:tbl>
          </a:graphicData>
        </a:graphic>
      </p:graphicFrame>
      <p:sp>
        <p:nvSpPr>
          <p:cNvPr id="5" name="Content Placeholder 2">
            <a:extLst>
              <a:ext uri="{FF2B5EF4-FFF2-40B4-BE49-F238E27FC236}">
                <a16:creationId xmlns:a16="http://schemas.microsoft.com/office/drawing/2014/main" id="{0D4D68F6-D50B-E14B-6FBA-F072FE4D55D2}"/>
              </a:ext>
            </a:extLst>
          </p:cNvPr>
          <p:cNvSpPr txBox="1">
            <a:spLocks/>
          </p:cNvSpPr>
          <p:nvPr/>
        </p:nvSpPr>
        <p:spPr>
          <a:xfrm>
            <a:off x="1257300" y="7169727"/>
            <a:ext cx="15773400" cy="1990602"/>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Which approach should I use?</a:t>
            </a:r>
          </a:p>
          <a:p>
            <a:r>
              <a:rPr lang="en-US"/>
              <a:t>How frequently should I scan?</a:t>
            </a:r>
            <a:endParaRPr lang="en-US" dirty="0"/>
          </a:p>
        </p:txBody>
      </p:sp>
    </p:spTree>
    <p:extLst>
      <p:ext uri="{BB962C8B-B14F-4D97-AF65-F5344CB8AC3E}">
        <p14:creationId xmlns:p14="http://schemas.microsoft.com/office/powerpoint/2010/main" val="12347637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9490" name="Rectangle 2050"/>
          <p:cNvSpPr>
            <a:spLocks noGrp="1" noChangeArrowheads="1"/>
          </p:cNvSpPr>
          <p:nvPr>
            <p:ph type="title"/>
          </p:nvPr>
        </p:nvSpPr>
        <p:spPr/>
        <p:txBody>
          <a:bodyPr/>
          <a:lstStyle/>
          <a:p>
            <a:r>
              <a:rPr lang="en-US"/>
              <a:t>Monitoring Ethics</a:t>
            </a:r>
          </a:p>
        </p:txBody>
      </p:sp>
      <p:sp>
        <p:nvSpPr>
          <p:cNvPr id="3519491" name="Rectangle 2051"/>
          <p:cNvSpPr>
            <a:spLocks noGrp="1" noChangeArrowheads="1"/>
          </p:cNvSpPr>
          <p:nvPr>
            <p:ph idx="1"/>
          </p:nvPr>
        </p:nvSpPr>
        <p:spPr/>
        <p:txBody>
          <a:bodyPr/>
          <a:lstStyle/>
          <a:p>
            <a:r>
              <a:rPr lang="en-US"/>
              <a:t>Difficult balance between security and privacy</a:t>
            </a:r>
          </a:p>
          <a:p>
            <a:r>
              <a:rPr lang="en-US"/>
              <a:t>Sensitive activities</a:t>
            </a:r>
          </a:p>
          <a:p>
            <a:pPr lvl="1"/>
            <a:r>
              <a:rPr lang="en-US"/>
              <a:t>Network sniffing</a:t>
            </a:r>
          </a:p>
          <a:p>
            <a:pPr lvl="1"/>
            <a:r>
              <a:rPr lang="en-US"/>
              <a:t>Activity logging</a:t>
            </a:r>
          </a:p>
          <a:p>
            <a:pPr lvl="2"/>
            <a:r>
              <a:rPr lang="en-US"/>
              <a:t>Web, email, financial and healthcare sites</a:t>
            </a:r>
          </a:p>
          <a:p>
            <a:r>
              <a:rPr lang="en-US"/>
              <a:t>Legal issues</a:t>
            </a:r>
          </a:p>
          <a:p>
            <a:pPr lvl="1"/>
            <a:r>
              <a:rPr lang="en-US"/>
              <a:t>Monitoring must be documented</a:t>
            </a:r>
          </a:p>
          <a:p>
            <a:pPr lvl="2"/>
            <a:r>
              <a:rPr lang="en-US"/>
              <a:t>Acceptable use/privacy policy</a:t>
            </a:r>
          </a:p>
          <a:p>
            <a:pPr lvl="2"/>
            <a:r>
              <a:rPr lang="en-US"/>
              <a:t>Login banner</a:t>
            </a:r>
          </a:p>
          <a:p>
            <a:pPr lvl="2"/>
            <a:r>
              <a:rPr lang="en-US"/>
              <a:t>Employee education</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209</a:t>
            </a:fld>
            <a:endParaRPr lang="en-US"/>
          </a:p>
        </p:txBody>
      </p:sp>
    </p:spTree>
    <p:custDataLst>
      <p:tags r:id="rId1"/>
    </p:custDataLst>
    <p:extLst>
      <p:ext uri="{BB962C8B-B14F-4D97-AF65-F5344CB8AC3E}">
        <p14:creationId xmlns:p14="http://schemas.microsoft.com/office/powerpoint/2010/main" val="200022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DD66D-DE34-4F3D-8F5E-4DD1FB1540B6}"/>
              </a:ext>
            </a:extLst>
          </p:cNvPr>
          <p:cNvSpPr>
            <a:spLocks noGrp="1"/>
          </p:cNvSpPr>
          <p:nvPr>
            <p:ph type="title"/>
          </p:nvPr>
        </p:nvSpPr>
        <p:spPr>
          <a:xfrm>
            <a:off x="952500" y="961234"/>
            <a:ext cx="5127988" cy="8374722"/>
          </a:xfrm>
        </p:spPr>
        <p:txBody>
          <a:bodyPr anchor="ctr">
            <a:normAutofit/>
          </a:bodyPr>
          <a:lstStyle/>
          <a:p>
            <a:r>
              <a:rPr lang="en-US" sz="5700"/>
              <a:t>Information Security Requirements for Banks</a:t>
            </a:r>
          </a:p>
        </p:txBody>
      </p:sp>
      <p:sp>
        <p:nvSpPr>
          <p:cNvPr id="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41175" y="5194079"/>
            <a:ext cx="8115300" cy="27432"/>
          </a:xfrm>
          <a:custGeom>
            <a:avLst/>
            <a:gdLst>
              <a:gd name="connsiteX0" fmla="*/ 0 w 8115300"/>
              <a:gd name="connsiteY0" fmla="*/ 0 h 27432"/>
              <a:gd name="connsiteX1" fmla="*/ 432816 w 8115300"/>
              <a:gd name="connsiteY1" fmla="*/ 0 h 27432"/>
              <a:gd name="connsiteX2" fmla="*/ 1190244 w 8115300"/>
              <a:gd name="connsiteY2" fmla="*/ 0 h 27432"/>
              <a:gd name="connsiteX3" fmla="*/ 1623060 w 8115300"/>
              <a:gd name="connsiteY3" fmla="*/ 0 h 27432"/>
              <a:gd name="connsiteX4" fmla="*/ 2218182 w 8115300"/>
              <a:gd name="connsiteY4" fmla="*/ 0 h 27432"/>
              <a:gd name="connsiteX5" fmla="*/ 3056763 w 8115300"/>
              <a:gd name="connsiteY5" fmla="*/ 0 h 27432"/>
              <a:gd name="connsiteX6" fmla="*/ 3733038 w 8115300"/>
              <a:gd name="connsiteY6" fmla="*/ 0 h 27432"/>
              <a:gd name="connsiteX7" fmla="*/ 4490466 w 8115300"/>
              <a:gd name="connsiteY7" fmla="*/ 0 h 27432"/>
              <a:gd name="connsiteX8" fmla="*/ 5085588 w 8115300"/>
              <a:gd name="connsiteY8" fmla="*/ 0 h 27432"/>
              <a:gd name="connsiteX9" fmla="*/ 5761863 w 8115300"/>
              <a:gd name="connsiteY9" fmla="*/ 0 h 27432"/>
              <a:gd name="connsiteX10" fmla="*/ 6600444 w 8115300"/>
              <a:gd name="connsiteY10" fmla="*/ 0 h 27432"/>
              <a:gd name="connsiteX11" fmla="*/ 7114413 w 8115300"/>
              <a:gd name="connsiteY11" fmla="*/ 0 h 27432"/>
              <a:gd name="connsiteX12" fmla="*/ 8115300 w 8115300"/>
              <a:gd name="connsiteY12" fmla="*/ 0 h 27432"/>
              <a:gd name="connsiteX13" fmla="*/ 8115300 w 8115300"/>
              <a:gd name="connsiteY13" fmla="*/ 27432 h 27432"/>
              <a:gd name="connsiteX14" fmla="*/ 7520178 w 8115300"/>
              <a:gd name="connsiteY14" fmla="*/ 27432 h 27432"/>
              <a:gd name="connsiteX15" fmla="*/ 7087362 w 8115300"/>
              <a:gd name="connsiteY15" fmla="*/ 27432 h 27432"/>
              <a:gd name="connsiteX16" fmla="*/ 6411087 w 8115300"/>
              <a:gd name="connsiteY16" fmla="*/ 27432 h 27432"/>
              <a:gd name="connsiteX17" fmla="*/ 5897118 w 8115300"/>
              <a:gd name="connsiteY17" fmla="*/ 27432 h 27432"/>
              <a:gd name="connsiteX18" fmla="*/ 5220843 w 8115300"/>
              <a:gd name="connsiteY18" fmla="*/ 27432 h 27432"/>
              <a:gd name="connsiteX19" fmla="*/ 4544568 w 8115300"/>
              <a:gd name="connsiteY19" fmla="*/ 27432 h 27432"/>
              <a:gd name="connsiteX20" fmla="*/ 3868293 w 8115300"/>
              <a:gd name="connsiteY20" fmla="*/ 27432 h 27432"/>
              <a:gd name="connsiteX21" fmla="*/ 3192018 w 8115300"/>
              <a:gd name="connsiteY21" fmla="*/ 27432 h 27432"/>
              <a:gd name="connsiteX22" fmla="*/ 2596896 w 8115300"/>
              <a:gd name="connsiteY22" fmla="*/ 27432 h 27432"/>
              <a:gd name="connsiteX23" fmla="*/ 1839468 w 8115300"/>
              <a:gd name="connsiteY23" fmla="*/ 27432 h 27432"/>
              <a:gd name="connsiteX24" fmla="*/ 1163193 w 8115300"/>
              <a:gd name="connsiteY24" fmla="*/ 27432 h 27432"/>
              <a:gd name="connsiteX25" fmla="*/ 0 w 8115300"/>
              <a:gd name="connsiteY25" fmla="*/ 27432 h 27432"/>
              <a:gd name="connsiteX26" fmla="*/ 0 w 8115300"/>
              <a:gd name="connsiteY26" fmla="*/ 0 h 27432"/>
              <a:gd name="connsiteX0" fmla="*/ 0 w 8115300"/>
              <a:gd name="connsiteY0" fmla="*/ 0 h 27432"/>
              <a:gd name="connsiteX1" fmla="*/ 595122 w 8115300"/>
              <a:gd name="connsiteY1" fmla="*/ 0 h 27432"/>
              <a:gd name="connsiteX2" fmla="*/ 1027938 w 8115300"/>
              <a:gd name="connsiteY2" fmla="*/ 0 h 27432"/>
              <a:gd name="connsiteX3" fmla="*/ 1866519 w 8115300"/>
              <a:gd name="connsiteY3" fmla="*/ 0 h 27432"/>
              <a:gd name="connsiteX4" fmla="*/ 2461641 w 8115300"/>
              <a:gd name="connsiteY4" fmla="*/ 0 h 27432"/>
              <a:gd name="connsiteX5" fmla="*/ 3056763 w 8115300"/>
              <a:gd name="connsiteY5" fmla="*/ 0 h 27432"/>
              <a:gd name="connsiteX6" fmla="*/ 3895344 w 8115300"/>
              <a:gd name="connsiteY6" fmla="*/ 0 h 27432"/>
              <a:gd name="connsiteX7" fmla="*/ 4409313 w 8115300"/>
              <a:gd name="connsiteY7" fmla="*/ 0 h 27432"/>
              <a:gd name="connsiteX8" fmla="*/ 5247894 w 8115300"/>
              <a:gd name="connsiteY8" fmla="*/ 0 h 27432"/>
              <a:gd name="connsiteX9" fmla="*/ 6086475 w 8115300"/>
              <a:gd name="connsiteY9" fmla="*/ 0 h 27432"/>
              <a:gd name="connsiteX10" fmla="*/ 6762750 w 8115300"/>
              <a:gd name="connsiteY10" fmla="*/ 0 h 27432"/>
              <a:gd name="connsiteX11" fmla="*/ 8115300 w 8115300"/>
              <a:gd name="connsiteY11" fmla="*/ 0 h 27432"/>
              <a:gd name="connsiteX12" fmla="*/ 8115300 w 8115300"/>
              <a:gd name="connsiteY12" fmla="*/ 27432 h 27432"/>
              <a:gd name="connsiteX13" fmla="*/ 7682484 w 8115300"/>
              <a:gd name="connsiteY13" fmla="*/ 27432 h 27432"/>
              <a:gd name="connsiteX14" fmla="*/ 6843903 w 8115300"/>
              <a:gd name="connsiteY14" fmla="*/ 27432 h 27432"/>
              <a:gd name="connsiteX15" fmla="*/ 6329934 w 8115300"/>
              <a:gd name="connsiteY15" fmla="*/ 27432 h 27432"/>
              <a:gd name="connsiteX16" fmla="*/ 5653659 w 8115300"/>
              <a:gd name="connsiteY16" fmla="*/ 27432 h 27432"/>
              <a:gd name="connsiteX17" fmla="*/ 4815078 w 8115300"/>
              <a:gd name="connsiteY17" fmla="*/ 27432 h 27432"/>
              <a:gd name="connsiteX18" fmla="*/ 4138803 w 8115300"/>
              <a:gd name="connsiteY18" fmla="*/ 27432 h 27432"/>
              <a:gd name="connsiteX19" fmla="*/ 3705987 w 8115300"/>
              <a:gd name="connsiteY19" fmla="*/ 27432 h 27432"/>
              <a:gd name="connsiteX20" fmla="*/ 3192018 w 8115300"/>
              <a:gd name="connsiteY20" fmla="*/ 27432 h 27432"/>
              <a:gd name="connsiteX21" fmla="*/ 2353437 w 8115300"/>
              <a:gd name="connsiteY21" fmla="*/ 27432 h 27432"/>
              <a:gd name="connsiteX22" fmla="*/ 1677162 w 8115300"/>
              <a:gd name="connsiteY22" fmla="*/ 27432 h 27432"/>
              <a:gd name="connsiteX23" fmla="*/ 1163193 w 8115300"/>
              <a:gd name="connsiteY23" fmla="*/ 27432 h 27432"/>
              <a:gd name="connsiteX24" fmla="*/ 0 w 8115300"/>
              <a:gd name="connsiteY24" fmla="*/ 27432 h 27432"/>
              <a:gd name="connsiteX25" fmla="*/ 0 w 8115300"/>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15300" h="27432" fill="none" extrusionOk="0">
                <a:moveTo>
                  <a:pt x="0" y="0"/>
                </a:moveTo>
                <a:cubicBezTo>
                  <a:pt x="182965" y="-1807"/>
                  <a:pt x="221279" y="16146"/>
                  <a:pt x="432816" y="0"/>
                </a:cubicBezTo>
                <a:cubicBezTo>
                  <a:pt x="622422" y="-4092"/>
                  <a:pt x="946798" y="55979"/>
                  <a:pt x="1190244" y="0"/>
                </a:cubicBezTo>
                <a:cubicBezTo>
                  <a:pt x="1457104" y="1740"/>
                  <a:pt x="1427268" y="15565"/>
                  <a:pt x="1623060" y="0"/>
                </a:cubicBezTo>
                <a:cubicBezTo>
                  <a:pt x="1840272" y="-3690"/>
                  <a:pt x="1966591" y="12909"/>
                  <a:pt x="2218182" y="0"/>
                </a:cubicBezTo>
                <a:cubicBezTo>
                  <a:pt x="2501142" y="-24975"/>
                  <a:pt x="2734283" y="531"/>
                  <a:pt x="3056763" y="0"/>
                </a:cubicBezTo>
                <a:cubicBezTo>
                  <a:pt x="3424291" y="45503"/>
                  <a:pt x="3595557" y="11790"/>
                  <a:pt x="3733038" y="0"/>
                </a:cubicBezTo>
                <a:cubicBezTo>
                  <a:pt x="3887403" y="8550"/>
                  <a:pt x="4200850" y="-53808"/>
                  <a:pt x="4490466" y="0"/>
                </a:cubicBezTo>
                <a:cubicBezTo>
                  <a:pt x="4739732" y="31298"/>
                  <a:pt x="4967414" y="-4824"/>
                  <a:pt x="5085588" y="0"/>
                </a:cubicBezTo>
                <a:cubicBezTo>
                  <a:pt x="5254923" y="-33661"/>
                  <a:pt x="5428142" y="-13477"/>
                  <a:pt x="5761863" y="0"/>
                </a:cubicBezTo>
                <a:cubicBezTo>
                  <a:pt x="6043999" y="3369"/>
                  <a:pt x="6417057" y="66331"/>
                  <a:pt x="6600444" y="0"/>
                </a:cubicBezTo>
                <a:cubicBezTo>
                  <a:pt x="6769407" y="-53132"/>
                  <a:pt x="6982462" y="21675"/>
                  <a:pt x="7114413" y="0"/>
                </a:cubicBezTo>
                <a:cubicBezTo>
                  <a:pt x="7271144" y="2886"/>
                  <a:pt x="7769519" y="52033"/>
                  <a:pt x="8115300" y="0"/>
                </a:cubicBezTo>
                <a:cubicBezTo>
                  <a:pt x="8114479" y="10887"/>
                  <a:pt x="8114598" y="17307"/>
                  <a:pt x="8115300" y="27432"/>
                </a:cubicBezTo>
                <a:cubicBezTo>
                  <a:pt x="7921264" y="43441"/>
                  <a:pt x="7820770" y="14703"/>
                  <a:pt x="7520178" y="27432"/>
                </a:cubicBezTo>
                <a:cubicBezTo>
                  <a:pt x="7219979" y="25917"/>
                  <a:pt x="7237981" y="40672"/>
                  <a:pt x="7087362" y="27432"/>
                </a:cubicBezTo>
                <a:cubicBezTo>
                  <a:pt x="6969470" y="-12012"/>
                  <a:pt x="6721803" y="16796"/>
                  <a:pt x="6411087" y="27432"/>
                </a:cubicBezTo>
                <a:cubicBezTo>
                  <a:pt x="6157246" y="28222"/>
                  <a:pt x="6081632" y="10578"/>
                  <a:pt x="5897118" y="27432"/>
                </a:cubicBezTo>
                <a:cubicBezTo>
                  <a:pt x="5708688" y="69719"/>
                  <a:pt x="5455352" y="33040"/>
                  <a:pt x="5220843" y="27432"/>
                </a:cubicBezTo>
                <a:cubicBezTo>
                  <a:pt x="4985113" y="14105"/>
                  <a:pt x="4719491" y="16549"/>
                  <a:pt x="4544568" y="27432"/>
                </a:cubicBezTo>
                <a:cubicBezTo>
                  <a:pt x="4320420" y="53981"/>
                  <a:pt x="4106810" y="-35389"/>
                  <a:pt x="3868293" y="27432"/>
                </a:cubicBezTo>
                <a:cubicBezTo>
                  <a:pt x="3619645" y="54679"/>
                  <a:pt x="3473943" y="22556"/>
                  <a:pt x="3192018" y="27432"/>
                </a:cubicBezTo>
                <a:cubicBezTo>
                  <a:pt x="2900872" y="29671"/>
                  <a:pt x="2813845" y="34222"/>
                  <a:pt x="2596896" y="27432"/>
                </a:cubicBezTo>
                <a:cubicBezTo>
                  <a:pt x="2390151" y="21545"/>
                  <a:pt x="2019492" y="41363"/>
                  <a:pt x="1839468" y="27432"/>
                </a:cubicBezTo>
                <a:cubicBezTo>
                  <a:pt x="1644895" y="6321"/>
                  <a:pt x="1447747" y="-29322"/>
                  <a:pt x="1163193" y="27432"/>
                </a:cubicBezTo>
                <a:cubicBezTo>
                  <a:pt x="851080" y="82952"/>
                  <a:pt x="245364" y="106432"/>
                  <a:pt x="0" y="27432"/>
                </a:cubicBezTo>
                <a:cubicBezTo>
                  <a:pt x="-289" y="19501"/>
                  <a:pt x="191" y="14131"/>
                  <a:pt x="0" y="0"/>
                </a:cubicBezTo>
                <a:close/>
              </a:path>
              <a:path w="8115300" h="27432" stroke="0" extrusionOk="0">
                <a:moveTo>
                  <a:pt x="0" y="0"/>
                </a:moveTo>
                <a:cubicBezTo>
                  <a:pt x="214209" y="15096"/>
                  <a:pt x="377635" y="-46268"/>
                  <a:pt x="595122" y="0"/>
                </a:cubicBezTo>
                <a:cubicBezTo>
                  <a:pt x="812000" y="15955"/>
                  <a:pt x="848643" y="-15543"/>
                  <a:pt x="1027938" y="0"/>
                </a:cubicBezTo>
                <a:cubicBezTo>
                  <a:pt x="1220522" y="5551"/>
                  <a:pt x="1620963" y="-28744"/>
                  <a:pt x="1866519" y="0"/>
                </a:cubicBezTo>
                <a:cubicBezTo>
                  <a:pt x="2155425" y="-2149"/>
                  <a:pt x="2231034" y="2884"/>
                  <a:pt x="2461641" y="0"/>
                </a:cubicBezTo>
                <a:cubicBezTo>
                  <a:pt x="2708984" y="-6639"/>
                  <a:pt x="2900291" y="-26904"/>
                  <a:pt x="3056763" y="0"/>
                </a:cubicBezTo>
                <a:cubicBezTo>
                  <a:pt x="3194737" y="11936"/>
                  <a:pt x="3594475" y="38301"/>
                  <a:pt x="3895344" y="0"/>
                </a:cubicBezTo>
                <a:cubicBezTo>
                  <a:pt x="4201893" y="-18218"/>
                  <a:pt x="4310372" y="13283"/>
                  <a:pt x="4409313" y="0"/>
                </a:cubicBezTo>
                <a:cubicBezTo>
                  <a:pt x="4546650" y="-73985"/>
                  <a:pt x="4965211" y="7000"/>
                  <a:pt x="5247894" y="0"/>
                </a:cubicBezTo>
                <a:cubicBezTo>
                  <a:pt x="5552479" y="-24551"/>
                  <a:pt x="5753978" y="31813"/>
                  <a:pt x="6086475" y="0"/>
                </a:cubicBezTo>
                <a:cubicBezTo>
                  <a:pt x="6453907" y="-40163"/>
                  <a:pt x="6467694" y="5282"/>
                  <a:pt x="6762750" y="0"/>
                </a:cubicBezTo>
                <a:cubicBezTo>
                  <a:pt x="7023969" y="-12741"/>
                  <a:pt x="7810798" y="7965"/>
                  <a:pt x="8115300" y="0"/>
                </a:cubicBezTo>
                <a:cubicBezTo>
                  <a:pt x="8113901" y="8480"/>
                  <a:pt x="8115839" y="19046"/>
                  <a:pt x="8115300" y="27432"/>
                </a:cubicBezTo>
                <a:cubicBezTo>
                  <a:pt x="7960500" y="49493"/>
                  <a:pt x="7787307" y="21429"/>
                  <a:pt x="7682484" y="27432"/>
                </a:cubicBezTo>
                <a:cubicBezTo>
                  <a:pt x="7603176" y="16533"/>
                  <a:pt x="7146724" y="-57841"/>
                  <a:pt x="6843903" y="27432"/>
                </a:cubicBezTo>
                <a:cubicBezTo>
                  <a:pt x="6576053" y="63940"/>
                  <a:pt x="6505941" y="40647"/>
                  <a:pt x="6329934" y="27432"/>
                </a:cubicBezTo>
                <a:cubicBezTo>
                  <a:pt x="6194960" y="21064"/>
                  <a:pt x="5850563" y="-7486"/>
                  <a:pt x="5653659" y="27432"/>
                </a:cubicBezTo>
                <a:cubicBezTo>
                  <a:pt x="5456096" y="33747"/>
                  <a:pt x="5100119" y="115260"/>
                  <a:pt x="4815078" y="27432"/>
                </a:cubicBezTo>
                <a:cubicBezTo>
                  <a:pt x="4515390" y="-317"/>
                  <a:pt x="4311078" y="28023"/>
                  <a:pt x="4138803" y="27432"/>
                </a:cubicBezTo>
                <a:cubicBezTo>
                  <a:pt x="3962703" y="-3957"/>
                  <a:pt x="3831727" y="59121"/>
                  <a:pt x="3705987" y="27432"/>
                </a:cubicBezTo>
                <a:cubicBezTo>
                  <a:pt x="3589973" y="34877"/>
                  <a:pt x="3433354" y="6009"/>
                  <a:pt x="3192018" y="27432"/>
                </a:cubicBezTo>
                <a:cubicBezTo>
                  <a:pt x="3004361" y="69391"/>
                  <a:pt x="2732930" y="45504"/>
                  <a:pt x="2353437" y="27432"/>
                </a:cubicBezTo>
                <a:cubicBezTo>
                  <a:pt x="1997859" y="28000"/>
                  <a:pt x="1985060" y="39046"/>
                  <a:pt x="1677162" y="27432"/>
                </a:cubicBezTo>
                <a:cubicBezTo>
                  <a:pt x="1368049" y="14324"/>
                  <a:pt x="1367330" y="4958"/>
                  <a:pt x="1163193" y="27432"/>
                </a:cubicBezTo>
                <a:cubicBezTo>
                  <a:pt x="954079" y="80965"/>
                  <a:pt x="319171" y="5404"/>
                  <a:pt x="0" y="27432"/>
                </a:cubicBezTo>
                <a:cubicBezTo>
                  <a:pt x="-89" y="19738"/>
                  <a:pt x="90" y="11365"/>
                  <a:pt x="0" y="0"/>
                </a:cubicBezTo>
                <a:close/>
              </a:path>
              <a:path w="8115300" h="27432" fill="none" stroke="0" extrusionOk="0">
                <a:moveTo>
                  <a:pt x="0" y="0"/>
                </a:moveTo>
                <a:cubicBezTo>
                  <a:pt x="183332" y="-3225"/>
                  <a:pt x="215988" y="18482"/>
                  <a:pt x="432816" y="0"/>
                </a:cubicBezTo>
                <a:cubicBezTo>
                  <a:pt x="691906" y="-6822"/>
                  <a:pt x="904484" y="-1466"/>
                  <a:pt x="1190244" y="0"/>
                </a:cubicBezTo>
                <a:cubicBezTo>
                  <a:pt x="1450614" y="6547"/>
                  <a:pt x="1427702" y="15710"/>
                  <a:pt x="1623060" y="0"/>
                </a:cubicBezTo>
                <a:cubicBezTo>
                  <a:pt x="1808643" y="-15049"/>
                  <a:pt x="1980956" y="31031"/>
                  <a:pt x="2218182" y="0"/>
                </a:cubicBezTo>
                <a:cubicBezTo>
                  <a:pt x="2515468" y="-20200"/>
                  <a:pt x="2722132" y="-88511"/>
                  <a:pt x="3056763" y="0"/>
                </a:cubicBezTo>
                <a:cubicBezTo>
                  <a:pt x="3381560" y="32372"/>
                  <a:pt x="3568542" y="28760"/>
                  <a:pt x="3733038" y="0"/>
                </a:cubicBezTo>
                <a:cubicBezTo>
                  <a:pt x="3872117" y="-14284"/>
                  <a:pt x="4217550" y="-3791"/>
                  <a:pt x="4490466" y="0"/>
                </a:cubicBezTo>
                <a:cubicBezTo>
                  <a:pt x="4761755" y="22672"/>
                  <a:pt x="4973454" y="-3172"/>
                  <a:pt x="5085588" y="0"/>
                </a:cubicBezTo>
                <a:cubicBezTo>
                  <a:pt x="5208808" y="6424"/>
                  <a:pt x="5453299" y="21759"/>
                  <a:pt x="5761863" y="0"/>
                </a:cubicBezTo>
                <a:cubicBezTo>
                  <a:pt x="6089212" y="-515"/>
                  <a:pt x="6419281" y="79416"/>
                  <a:pt x="6600444" y="0"/>
                </a:cubicBezTo>
                <a:cubicBezTo>
                  <a:pt x="6797570" y="-16315"/>
                  <a:pt x="6988127" y="34507"/>
                  <a:pt x="7114413" y="0"/>
                </a:cubicBezTo>
                <a:cubicBezTo>
                  <a:pt x="7291751" y="-61941"/>
                  <a:pt x="7772082" y="-39375"/>
                  <a:pt x="8115300" y="0"/>
                </a:cubicBezTo>
                <a:cubicBezTo>
                  <a:pt x="8113005" y="11082"/>
                  <a:pt x="8114061" y="18014"/>
                  <a:pt x="8115300" y="27432"/>
                </a:cubicBezTo>
                <a:cubicBezTo>
                  <a:pt x="7906874" y="55608"/>
                  <a:pt x="7807227" y="11760"/>
                  <a:pt x="7520178" y="27432"/>
                </a:cubicBezTo>
                <a:cubicBezTo>
                  <a:pt x="7224625" y="24193"/>
                  <a:pt x="7236894" y="41876"/>
                  <a:pt x="7087362" y="27432"/>
                </a:cubicBezTo>
                <a:cubicBezTo>
                  <a:pt x="6908338" y="65116"/>
                  <a:pt x="6689335" y="38171"/>
                  <a:pt x="6411087" y="27432"/>
                </a:cubicBezTo>
                <a:cubicBezTo>
                  <a:pt x="6155739" y="35555"/>
                  <a:pt x="6092531" y="19715"/>
                  <a:pt x="5897118" y="27432"/>
                </a:cubicBezTo>
                <a:cubicBezTo>
                  <a:pt x="5697423" y="57690"/>
                  <a:pt x="5431454" y="62763"/>
                  <a:pt x="5220843" y="27432"/>
                </a:cubicBezTo>
                <a:cubicBezTo>
                  <a:pt x="4965487" y="3524"/>
                  <a:pt x="4709886" y="27187"/>
                  <a:pt x="4544568" y="27432"/>
                </a:cubicBezTo>
                <a:cubicBezTo>
                  <a:pt x="4348601" y="36328"/>
                  <a:pt x="4064846" y="1234"/>
                  <a:pt x="3868293" y="27432"/>
                </a:cubicBezTo>
                <a:cubicBezTo>
                  <a:pt x="3642123" y="62514"/>
                  <a:pt x="3466245" y="41678"/>
                  <a:pt x="3192018" y="27432"/>
                </a:cubicBezTo>
                <a:cubicBezTo>
                  <a:pt x="2907033" y="42918"/>
                  <a:pt x="2790467" y="21596"/>
                  <a:pt x="2596896" y="27432"/>
                </a:cubicBezTo>
                <a:cubicBezTo>
                  <a:pt x="2403222" y="24623"/>
                  <a:pt x="2024527" y="16732"/>
                  <a:pt x="1839468" y="27432"/>
                </a:cubicBezTo>
                <a:cubicBezTo>
                  <a:pt x="1671584" y="27657"/>
                  <a:pt x="1436211" y="19007"/>
                  <a:pt x="1163193" y="27432"/>
                </a:cubicBezTo>
                <a:cubicBezTo>
                  <a:pt x="867250" y="84559"/>
                  <a:pt x="256233" y="58103"/>
                  <a:pt x="0" y="27432"/>
                </a:cubicBezTo>
                <a:cubicBezTo>
                  <a:pt x="773" y="19150"/>
                  <a:pt x="368" y="1199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15300"/>
                      <a:gd name="connsiteY0" fmla="*/ 0 h 27432"/>
                      <a:gd name="connsiteX1" fmla="*/ 432816 w 8115300"/>
                      <a:gd name="connsiteY1" fmla="*/ 0 h 27432"/>
                      <a:gd name="connsiteX2" fmla="*/ 1190244 w 8115300"/>
                      <a:gd name="connsiteY2" fmla="*/ 0 h 27432"/>
                      <a:gd name="connsiteX3" fmla="*/ 1623060 w 8115300"/>
                      <a:gd name="connsiteY3" fmla="*/ 0 h 27432"/>
                      <a:gd name="connsiteX4" fmla="*/ 2218182 w 8115300"/>
                      <a:gd name="connsiteY4" fmla="*/ 0 h 27432"/>
                      <a:gd name="connsiteX5" fmla="*/ 3056763 w 8115300"/>
                      <a:gd name="connsiteY5" fmla="*/ 0 h 27432"/>
                      <a:gd name="connsiteX6" fmla="*/ 3733038 w 8115300"/>
                      <a:gd name="connsiteY6" fmla="*/ 0 h 27432"/>
                      <a:gd name="connsiteX7" fmla="*/ 4490466 w 8115300"/>
                      <a:gd name="connsiteY7" fmla="*/ 0 h 27432"/>
                      <a:gd name="connsiteX8" fmla="*/ 5085588 w 8115300"/>
                      <a:gd name="connsiteY8" fmla="*/ 0 h 27432"/>
                      <a:gd name="connsiteX9" fmla="*/ 5761863 w 8115300"/>
                      <a:gd name="connsiteY9" fmla="*/ 0 h 27432"/>
                      <a:gd name="connsiteX10" fmla="*/ 6600444 w 8115300"/>
                      <a:gd name="connsiteY10" fmla="*/ 0 h 27432"/>
                      <a:gd name="connsiteX11" fmla="*/ 7114413 w 8115300"/>
                      <a:gd name="connsiteY11" fmla="*/ 0 h 27432"/>
                      <a:gd name="connsiteX12" fmla="*/ 8115300 w 8115300"/>
                      <a:gd name="connsiteY12" fmla="*/ 0 h 27432"/>
                      <a:gd name="connsiteX13" fmla="*/ 8115300 w 8115300"/>
                      <a:gd name="connsiteY13" fmla="*/ 27432 h 27432"/>
                      <a:gd name="connsiteX14" fmla="*/ 7520178 w 8115300"/>
                      <a:gd name="connsiteY14" fmla="*/ 27432 h 27432"/>
                      <a:gd name="connsiteX15" fmla="*/ 7087362 w 8115300"/>
                      <a:gd name="connsiteY15" fmla="*/ 27432 h 27432"/>
                      <a:gd name="connsiteX16" fmla="*/ 6411087 w 8115300"/>
                      <a:gd name="connsiteY16" fmla="*/ 27432 h 27432"/>
                      <a:gd name="connsiteX17" fmla="*/ 5897118 w 8115300"/>
                      <a:gd name="connsiteY17" fmla="*/ 27432 h 27432"/>
                      <a:gd name="connsiteX18" fmla="*/ 5220843 w 8115300"/>
                      <a:gd name="connsiteY18" fmla="*/ 27432 h 27432"/>
                      <a:gd name="connsiteX19" fmla="*/ 4544568 w 8115300"/>
                      <a:gd name="connsiteY19" fmla="*/ 27432 h 27432"/>
                      <a:gd name="connsiteX20" fmla="*/ 3868293 w 8115300"/>
                      <a:gd name="connsiteY20" fmla="*/ 27432 h 27432"/>
                      <a:gd name="connsiteX21" fmla="*/ 3192018 w 8115300"/>
                      <a:gd name="connsiteY21" fmla="*/ 27432 h 27432"/>
                      <a:gd name="connsiteX22" fmla="*/ 2596896 w 8115300"/>
                      <a:gd name="connsiteY22" fmla="*/ 27432 h 27432"/>
                      <a:gd name="connsiteX23" fmla="*/ 1839468 w 8115300"/>
                      <a:gd name="connsiteY23" fmla="*/ 27432 h 27432"/>
                      <a:gd name="connsiteX24" fmla="*/ 1163193 w 8115300"/>
                      <a:gd name="connsiteY24" fmla="*/ 27432 h 27432"/>
                      <a:gd name="connsiteX25" fmla="*/ 0 w 8115300"/>
                      <a:gd name="connsiteY25" fmla="*/ 27432 h 27432"/>
                      <a:gd name="connsiteX26" fmla="*/ 0 w 8115300"/>
                      <a:gd name="connsiteY2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15300" h="27432" fill="none" extrusionOk="0">
                        <a:moveTo>
                          <a:pt x="0" y="0"/>
                        </a:moveTo>
                        <a:cubicBezTo>
                          <a:pt x="190010" y="894"/>
                          <a:pt x="220703" y="16712"/>
                          <a:pt x="432816" y="0"/>
                        </a:cubicBezTo>
                        <a:cubicBezTo>
                          <a:pt x="644929" y="-16712"/>
                          <a:pt x="925351" y="-2130"/>
                          <a:pt x="1190244" y="0"/>
                        </a:cubicBezTo>
                        <a:cubicBezTo>
                          <a:pt x="1455137" y="2130"/>
                          <a:pt x="1428691" y="10242"/>
                          <a:pt x="1623060" y="0"/>
                        </a:cubicBezTo>
                        <a:cubicBezTo>
                          <a:pt x="1817429" y="-10242"/>
                          <a:pt x="1970637" y="26101"/>
                          <a:pt x="2218182" y="0"/>
                        </a:cubicBezTo>
                        <a:cubicBezTo>
                          <a:pt x="2465727" y="-26101"/>
                          <a:pt x="2697424" y="-37662"/>
                          <a:pt x="3056763" y="0"/>
                        </a:cubicBezTo>
                        <a:cubicBezTo>
                          <a:pt x="3416102" y="37662"/>
                          <a:pt x="3593057" y="5679"/>
                          <a:pt x="3733038" y="0"/>
                        </a:cubicBezTo>
                        <a:cubicBezTo>
                          <a:pt x="3873019" y="-5679"/>
                          <a:pt x="4227702" y="-17899"/>
                          <a:pt x="4490466" y="0"/>
                        </a:cubicBezTo>
                        <a:cubicBezTo>
                          <a:pt x="4753230" y="17899"/>
                          <a:pt x="4954916" y="-7629"/>
                          <a:pt x="5085588" y="0"/>
                        </a:cubicBezTo>
                        <a:cubicBezTo>
                          <a:pt x="5216260" y="7629"/>
                          <a:pt x="5443283" y="13568"/>
                          <a:pt x="5761863" y="0"/>
                        </a:cubicBezTo>
                        <a:cubicBezTo>
                          <a:pt x="6080443" y="-13568"/>
                          <a:pt x="6414913" y="34176"/>
                          <a:pt x="6600444" y="0"/>
                        </a:cubicBezTo>
                        <a:cubicBezTo>
                          <a:pt x="6785975" y="-34176"/>
                          <a:pt x="6979908" y="24439"/>
                          <a:pt x="7114413" y="0"/>
                        </a:cubicBezTo>
                        <a:cubicBezTo>
                          <a:pt x="7248918" y="-24439"/>
                          <a:pt x="7753242" y="49243"/>
                          <a:pt x="8115300" y="0"/>
                        </a:cubicBezTo>
                        <a:cubicBezTo>
                          <a:pt x="8114711" y="10802"/>
                          <a:pt x="8114630" y="18406"/>
                          <a:pt x="8115300" y="27432"/>
                        </a:cubicBezTo>
                        <a:cubicBezTo>
                          <a:pt x="7919968" y="56537"/>
                          <a:pt x="7815832" y="29302"/>
                          <a:pt x="7520178" y="27432"/>
                        </a:cubicBezTo>
                        <a:cubicBezTo>
                          <a:pt x="7224524" y="25562"/>
                          <a:pt x="7237397" y="41582"/>
                          <a:pt x="7087362" y="27432"/>
                        </a:cubicBezTo>
                        <a:cubicBezTo>
                          <a:pt x="6937327" y="13282"/>
                          <a:pt x="6666361" y="21099"/>
                          <a:pt x="6411087" y="27432"/>
                        </a:cubicBezTo>
                        <a:cubicBezTo>
                          <a:pt x="6155814" y="33765"/>
                          <a:pt x="6076699" y="29106"/>
                          <a:pt x="5897118" y="27432"/>
                        </a:cubicBezTo>
                        <a:cubicBezTo>
                          <a:pt x="5717537" y="25758"/>
                          <a:pt x="5480643" y="60140"/>
                          <a:pt x="5220843" y="27432"/>
                        </a:cubicBezTo>
                        <a:cubicBezTo>
                          <a:pt x="4961043" y="-5276"/>
                          <a:pt x="4741983" y="10261"/>
                          <a:pt x="4544568" y="27432"/>
                        </a:cubicBezTo>
                        <a:cubicBezTo>
                          <a:pt x="4347154" y="44603"/>
                          <a:pt x="4107592" y="3653"/>
                          <a:pt x="3868293" y="27432"/>
                        </a:cubicBezTo>
                        <a:cubicBezTo>
                          <a:pt x="3628995" y="51211"/>
                          <a:pt x="3474283" y="17408"/>
                          <a:pt x="3192018" y="27432"/>
                        </a:cubicBezTo>
                        <a:cubicBezTo>
                          <a:pt x="2909754" y="37456"/>
                          <a:pt x="2798966" y="32872"/>
                          <a:pt x="2596896" y="27432"/>
                        </a:cubicBezTo>
                        <a:cubicBezTo>
                          <a:pt x="2394826" y="21992"/>
                          <a:pt x="2025585" y="38694"/>
                          <a:pt x="1839468" y="27432"/>
                        </a:cubicBezTo>
                        <a:cubicBezTo>
                          <a:pt x="1653351" y="16170"/>
                          <a:pt x="1444068" y="17283"/>
                          <a:pt x="1163193" y="27432"/>
                        </a:cubicBezTo>
                        <a:cubicBezTo>
                          <a:pt x="882319" y="37581"/>
                          <a:pt x="259987" y="69926"/>
                          <a:pt x="0" y="27432"/>
                        </a:cubicBezTo>
                        <a:cubicBezTo>
                          <a:pt x="586" y="19291"/>
                          <a:pt x="-218" y="13009"/>
                          <a:pt x="0" y="0"/>
                        </a:cubicBezTo>
                        <a:close/>
                      </a:path>
                      <a:path w="8115300" h="27432" stroke="0" extrusionOk="0">
                        <a:moveTo>
                          <a:pt x="0" y="0"/>
                        </a:moveTo>
                        <a:cubicBezTo>
                          <a:pt x="246921" y="20773"/>
                          <a:pt x="378767" y="-16956"/>
                          <a:pt x="595122" y="0"/>
                        </a:cubicBezTo>
                        <a:cubicBezTo>
                          <a:pt x="811477" y="16956"/>
                          <a:pt x="846257" y="-13061"/>
                          <a:pt x="1027938" y="0"/>
                        </a:cubicBezTo>
                        <a:cubicBezTo>
                          <a:pt x="1209619" y="13061"/>
                          <a:pt x="1578503" y="7172"/>
                          <a:pt x="1866519" y="0"/>
                        </a:cubicBezTo>
                        <a:cubicBezTo>
                          <a:pt x="2154535" y="-7172"/>
                          <a:pt x="2226239" y="7373"/>
                          <a:pt x="2461641" y="0"/>
                        </a:cubicBezTo>
                        <a:cubicBezTo>
                          <a:pt x="2697043" y="-7373"/>
                          <a:pt x="2901650" y="-10054"/>
                          <a:pt x="3056763" y="0"/>
                        </a:cubicBezTo>
                        <a:cubicBezTo>
                          <a:pt x="3211876" y="10054"/>
                          <a:pt x="3585194" y="26991"/>
                          <a:pt x="3895344" y="0"/>
                        </a:cubicBezTo>
                        <a:cubicBezTo>
                          <a:pt x="4205494" y="-26991"/>
                          <a:pt x="4295029" y="18672"/>
                          <a:pt x="4409313" y="0"/>
                        </a:cubicBezTo>
                        <a:cubicBezTo>
                          <a:pt x="4523597" y="-18672"/>
                          <a:pt x="4956843" y="3306"/>
                          <a:pt x="5247894" y="0"/>
                        </a:cubicBezTo>
                        <a:cubicBezTo>
                          <a:pt x="5538945" y="-3306"/>
                          <a:pt x="5725486" y="41316"/>
                          <a:pt x="6086475" y="0"/>
                        </a:cubicBezTo>
                        <a:cubicBezTo>
                          <a:pt x="6447464" y="-41316"/>
                          <a:pt x="6467270" y="-130"/>
                          <a:pt x="6762750" y="0"/>
                        </a:cubicBezTo>
                        <a:cubicBezTo>
                          <a:pt x="7058230" y="130"/>
                          <a:pt x="7713814" y="14357"/>
                          <a:pt x="8115300" y="0"/>
                        </a:cubicBezTo>
                        <a:cubicBezTo>
                          <a:pt x="8113940" y="10164"/>
                          <a:pt x="8115383" y="19377"/>
                          <a:pt x="8115300" y="27432"/>
                        </a:cubicBezTo>
                        <a:cubicBezTo>
                          <a:pt x="7951056" y="30523"/>
                          <a:pt x="7778080" y="21630"/>
                          <a:pt x="7682484" y="27432"/>
                        </a:cubicBezTo>
                        <a:cubicBezTo>
                          <a:pt x="7586888" y="33234"/>
                          <a:pt x="7123604" y="-3715"/>
                          <a:pt x="6843903" y="27432"/>
                        </a:cubicBezTo>
                        <a:cubicBezTo>
                          <a:pt x="6564202" y="58579"/>
                          <a:pt x="6499708" y="46045"/>
                          <a:pt x="6329934" y="27432"/>
                        </a:cubicBezTo>
                        <a:cubicBezTo>
                          <a:pt x="6160160" y="8819"/>
                          <a:pt x="5847230" y="12305"/>
                          <a:pt x="5653659" y="27432"/>
                        </a:cubicBezTo>
                        <a:cubicBezTo>
                          <a:pt x="5460088" y="42559"/>
                          <a:pt x="5091368" y="49579"/>
                          <a:pt x="4815078" y="27432"/>
                        </a:cubicBezTo>
                        <a:cubicBezTo>
                          <a:pt x="4538788" y="5285"/>
                          <a:pt x="4312121" y="56408"/>
                          <a:pt x="4138803" y="27432"/>
                        </a:cubicBezTo>
                        <a:cubicBezTo>
                          <a:pt x="3965485" y="-1544"/>
                          <a:pt x="3850471" y="37054"/>
                          <a:pt x="3705987" y="27432"/>
                        </a:cubicBezTo>
                        <a:cubicBezTo>
                          <a:pt x="3561503" y="17810"/>
                          <a:pt x="3428606" y="6693"/>
                          <a:pt x="3192018" y="27432"/>
                        </a:cubicBezTo>
                        <a:cubicBezTo>
                          <a:pt x="2955430" y="48171"/>
                          <a:pt x="2708142" y="29499"/>
                          <a:pt x="2353437" y="27432"/>
                        </a:cubicBezTo>
                        <a:cubicBezTo>
                          <a:pt x="1998732" y="25365"/>
                          <a:pt x="1984171" y="39554"/>
                          <a:pt x="1677162" y="27432"/>
                        </a:cubicBezTo>
                        <a:cubicBezTo>
                          <a:pt x="1370153" y="15310"/>
                          <a:pt x="1367960" y="5957"/>
                          <a:pt x="1163193" y="27432"/>
                        </a:cubicBezTo>
                        <a:cubicBezTo>
                          <a:pt x="958426" y="48907"/>
                          <a:pt x="303607" y="-7538"/>
                          <a:pt x="0" y="27432"/>
                        </a:cubicBezTo>
                        <a:cubicBezTo>
                          <a:pt x="-383" y="21019"/>
                          <a:pt x="-503" y="124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6522A1F-8F78-44D9-BBBD-27743CA49EC2}"/>
              </a:ext>
            </a:extLst>
          </p:cNvPr>
          <p:cNvSpPr>
            <a:spLocks noGrp="1"/>
          </p:cNvSpPr>
          <p:nvPr>
            <p:ph type="sldNum" sz="quarter" idx="10"/>
          </p:nvPr>
        </p:nvSpPr>
        <p:spPr>
          <a:xfrm>
            <a:off x="12915900" y="9534525"/>
            <a:ext cx="4114800" cy="547687"/>
          </a:xfrm>
        </p:spPr>
        <p:txBody>
          <a:bodyPr>
            <a:normAutofit/>
          </a:bodyPr>
          <a:lstStyle/>
          <a:p>
            <a:pPr>
              <a:spcAft>
                <a:spcPts val="600"/>
              </a:spcAft>
            </a:pPr>
            <a:fld id="{76E8DCF4-EBDD-4FE1-8465-FD383573D554}" type="slidenum">
              <a:rPr lang="en-US" smtClean="0"/>
              <a:pPr>
                <a:spcAft>
                  <a:spcPts val="600"/>
                </a:spcAft>
              </a:pPr>
              <a:t>21</a:t>
            </a:fld>
            <a:endParaRPr lang="en-US"/>
          </a:p>
        </p:txBody>
      </p:sp>
      <p:graphicFrame>
        <p:nvGraphicFramePr>
          <p:cNvPr id="9" name="Content Placeholder 2">
            <a:extLst>
              <a:ext uri="{FF2B5EF4-FFF2-40B4-BE49-F238E27FC236}">
                <a16:creationId xmlns:a16="http://schemas.microsoft.com/office/drawing/2014/main" id="{2D7FEA4B-8504-4908-8796-1779F6A78F10}"/>
              </a:ext>
            </a:extLst>
          </p:cNvPr>
          <p:cNvGraphicFramePr>
            <a:graphicFrameLocks noGrp="1"/>
          </p:cNvGraphicFramePr>
          <p:nvPr>
            <p:ph idx="1"/>
            <p:extLst>
              <p:ext uri="{D42A27DB-BD31-4B8C-83A1-F6EECF244321}">
                <p14:modId xmlns:p14="http://schemas.microsoft.com/office/powerpoint/2010/main" val="945493778"/>
              </p:ext>
            </p:extLst>
          </p:nvPr>
        </p:nvGraphicFramePr>
        <p:xfrm>
          <a:off x="6972026" y="961233"/>
          <a:ext cx="10830715" cy="8304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2357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2866" name="Rectangle 2"/>
          <p:cNvSpPr>
            <a:spLocks noGrp="1" noChangeArrowheads="1"/>
          </p:cNvSpPr>
          <p:nvPr>
            <p:ph type="title"/>
          </p:nvPr>
        </p:nvSpPr>
        <p:spPr/>
        <p:txBody>
          <a:bodyPr/>
          <a:lstStyle/>
          <a:p>
            <a:r>
              <a:rPr lang="en-US"/>
              <a:t>Audit Reports</a:t>
            </a:r>
          </a:p>
        </p:txBody>
      </p:sp>
      <p:sp>
        <p:nvSpPr>
          <p:cNvPr id="3492867" name="Rectangle 3"/>
          <p:cNvSpPr>
            <a:spLocks noGrp="1" noChangeArrowheads="1"/>
          </p:cNvSpPr>
          <p:nvPr>
            <p:ph idx="1"/>
          </p:nvPr>
        </p:nvSpPr>
        <p:spPr/>
        <p:txBody>
          <a:bodyPr/>
          <a:lstStyle/>
          <a:p>
            <a:r>
              <a:rPr lang="en-US"/>
              <a:t>Executive</a:t>
            </a:r>
          </a:p>
          <a:p>
            <a:pPr lvl="1"/>
            <a:r>
              <a:rPr lang="en-US"/>
              <a:t>High-level description of issues discovered</a:t>
            </a:r>
          </a:p>
          <a:p>
            <a:pPr lvl="2"/>
            <a:r>
              <a:rPr lang="en-US"/>
              <a:t>May be grouped into categories</a:t>
            </a:r>
          </a:p>
          <a:p>
            <a:pPr lvl="2"/>
            <a:r>
              <a:rPr lang="en-US"/>
              <a:t>Severity</a:t>
            </a:r>
          </a:p>
          <a:p>
            <a:pPr lvl="2"/>
            <a:r>
              <a:rPr lang="en-US"/>
              <a:t>Consequences</a:t>
            </a:r>
          </a:p>
          <a:p>
            <a:pPr lvl="2"/>
            <a:r>
              <a:rPr lang="en-US"/>
              <a:t>Solutions</a:t>
            </a:r>
          </a:p>
          <a:p>
            <a:r>
              <a:rPr lang="en-US"/>
              <a:t>Technical</a:t>
            </a:r>
          </a:p>
          <a:p>
            <a:pPr lvl="1"/>
            <a:r>
              <a:rPr lang="en-US"/>
              <a:t>Detailed list of vulnerabilities and fixes</a:t>
            </a:r>
          </a:p>
          <a:p>
            <a:pPr lvl="2"/>
            <a:r>
              <a:rPr lang="en-US"/>
              <a:t>Specific issues at OS/application level</a:t>
            </a:r>
          </a:p>
          <a:p>
            <a:pPr lvl="2"/>
            <a:r>
              <a:rPr lang="en-US"/>
              <a:t>Appropriate patches to install</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210</a:t>
            </a:fld>
            <a:endParaRPr lang="en-US"/>
          </a:p>
        </p:txBody>
      </p:sp>
      <p:pic>
        <p:nvPicPr>
          <p:cNvPr id="4" name="Graphic 3" descr="Document with solid fill">
            <a:extLst>
              <a:ext uri="{FF2B5EF4-FFF2-40B4-BE49-F238E27FC236}">
                <a16:creationId xmlns:a16="http://schemas.microsoft.com/office/drawing/2014/main" id="{66281DC3-6B5E-AD49-A226-678BD9A8A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08898" y="4181476"/>
            <a:ext cx="4694663" cy="4694663"/>
          </a:xfrm>
          <a:prstGeom prst="rect">
            <a:avLst/>
          </a:prstGeom>
        </p:spPr>
      </p:pic>
    </p:spTree>
    <p:custDataLst>
      <p:tags r:id="rId1"/>
    </p:custDataLst>
    <p:extLst>
      <p:ext uri="{BB962C8B-B14F-4D97-AF65-F5344CB8AC3E}">
        <p14:creationId xmlns:p14="http://schemas.microsoft.com/office/powerpoint/2010/main" val="3077001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CEO Response Questions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211</a:t>
            </a:fld>
            <a:endParaRPr lang="en-US"/>
          </a:p>
        </p:txBody>
      </p:sp>
      <p:sp>
        <p:nvSpPr>
          <p:cNvPr id="11" name="Oval Callout 10"/>
          <p:cNvSpPr/>
          <p:nvPr/>
        </p:nvSpPr>
        <p:spPr bwMode="auto">
          <a:xfrm>
            <a:off x="2743200" y="4103128"/>
            <a:ext cx="5943600" cy="1947565"/>
          </a:xfrm>
          <a:prstGeom prst="wedgeEllipseCallout">
            <a:avLst>
              <a:gd name="adj1" fmla="val 59153"/>
              <a:gd name="adj2" fmla="val 72118"/>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Have we created an effective response plan? How often is it tested?</a:t>
            </a:r>
          </a:p>
        </p:txBody>
      </p:sp>
      <p:sp>
        <p:nvSpPr>
          <p:cNvPr id="12" name="Oval Callout 11"/>
          <p:cNvSpPr/>
          <p:nvPr/>
        </p:nvSpPr>
        <p:spPr bwMode="auto">
          <a:xfrm>
            <a:off x="7429500" y="2171701"/>
            <a:ext cx="4914900" cy="1947565"/>
          </a:xfrm>
          <a:prstGeom prst="wedgeEllipseCallout">
            <a:avLst>
              <a:gd name="adj1" fmla="val -12543"/>
              <a:gd name="adj2" fmla="val 204509"/>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What would we do if we were hacked today?</a:t>
            </a:r>
          </a:p>
        </p:txBody>
      </p:sp>
      <p:sp>
        <p:nvSpPr>
          <p:cNvPr id="15" name="TextBox 14"/>
          <p:cNvSpPr txBox="1"/>
          <p:nvPr/>
        </p:nvSpPr>
        <p:spPr>
          <a:xfrm>
            <a:off x="6871320" y="9724615"/>
            <a:ext cx="4650119" cy="461665"/>
          </a:xfrm>
          <a:prstGeom prst="rect">
            <a:avLst/>
          </a:prstGeom>
          <a:noFill/>
        </p:spPr>
        <p:txBody>
          <a:bodyPr wrap="none" rtlCol="0">
            <a:spAutoFit/>
          </a:bodyPr>
          <a:lstStyle/>
          <a:p>
            <a:r>
              <a:rPr lang="en-US" sz="2400" b="1">
                <a:latin typeface="Helvetica Neue Condensed" panose="02000503000000020004" pitchFamily="2" charset="0"/>
                <a:ea typeface="Helvetica Neue Condensed" panose="02000503000000020004" pitchFamily="2" charset="0"/>
                <a:cs typeface="Helvetica Neue Condensed" panose="02000503000000020004" pitchFamily="2" charset="0"/>
              </a:rPr>
              <a:t>Modified from CSBS Resource Guide</a:t>
            </a:r>
          </a:p>
        </p:txBody>
      </p:sp>
      <p:sp>
        <p:nvSpPr>
          <p:cNvPr id="8" name="Oval Callout 7"/>
          <p:cNvSpPr/>
          <p:nvPr/>
        </p:nvSpPr>
        <p:spPr bwMode="auto">
          <a:xfrm>
            <a:off x="10744200" y="4252918"/>
            <a:ext cx="4914900" cy="1947565"/>
          </a:xfrm>
          <a:prstGeom prst="wedgeEllipseCallout">
            <a:avLst>
              <a:gd name="adj1" fmla="val -79119"/>
              <a:gd name="adj2" fmla="val 65430"/>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solidFill>
                  <a:schemeClr val="bg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Do we have a plan to inform internal and external stakeholders?</a:t>
            </a:r>
          </a:p>
        </p:txBody>
      </p:sp>
      <p:pic>
        <p:nvPicPr>
          <p:cNvPr id="5" name="Graphic 4" descr="Female Profile with solid fill">
            <a:extLst>
              <a:ext uri="{FF2B5EF4-FFF2-40B4-BE49-F238E27FC236}">
                <a16:creationId xmlns:a16="http://schemas.microsoft.com/office/drawing/2014/main" id="{5193105D-2196-7849-BFE5-4A96915E0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6640" y="5722210"/>
            <a:ext cx="4114799" cy="4114799"/>
          </a:xfrm>
          <a:prstGeom prst="rect">
            <a:avLst/>
          </a:prstGeom>
        </p:spPr>
      </p:pic>
    </p:spTree>
    <p:custDataLst>
      <p:tags r:id="rId1"/>
    </p:custDataLst>
    <p:extLst>
      <p:ext uri="{BB962C8B-B14F-4D97-AF65-F5344CB8AC3E}">
        <p14:creationId xmlns:p14="http://schemas.microsoft.com/office/powerpoint/2010/main" val="2513704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p:txBody>
          <a:bodyPr/>
          <a:lstStyle/>
          <a:p>
            <a:r>
              <a:rPr lang="en-US"/>
              <a:t>When Things Go Wrong	</a:t>
            </a:r>
          </a:p>
        </p:txBody>
      </p:sp>
      <p:sp>
        <p:nvSpPr>
          <p:cNvPr id="1810435" name="Rectangle 3"/>
          <p:cNvSpPr>
            <a:spLocks noGrp="1" noChangeArrowheads="1"/>
          </p:cNvSpPr>
          <p:nvPr>
            <p:ph idx="1"/>
          </p:nvPr>
        </p:nvSpPr>
        <p:spPr/>
        <p:txBody>
          <a:bodyPr>
            <a:normAutofit lnSpcReduction="10000"/>
          </a:bodyPr>
          <a:lstStyle/>
          <a:p>
            <a:r>
              <a:rPr lang="en-US"/>
              <a:t>Technology can only go so far in detecting attacks</a:t>
            </a:r>
          </a:p>
          <a:p>
            <a:pPr lvl="1"/>
            <a:r>
              <a:rPr lang="en-US"/>
              <a:t>IDS, firewalls, or other management protocol signals alarm</a:t>
            </a:r>
          </a:p>
          <a:p>
            <a:pPr lvl="1"/>
            <a:endParaRPr lang="en-US"/>
          </a:p>
          <a:p>
            <a:r>
              <a:rPr lang="en-US"/>
              <a:t>Humans with understanding of networks must be attentive for strange (abhorrent) events</a:t>
            </a:r>
          </a:p>
          <a:p>
            <a:pPr lvl="1"/>
            <a:r>
              <a:rPr lang="en-US"/>
              <a:t>Strange or missing files</a:t>
            </a:r>
          </a:p>
          <a:p>
            <a:pPr lvl="1"/>
            <a:r>
              <a:rPr lang="en-US"/>
              <a:t>System crashes</a:t>
            </a:r>
          </a:p>
          <a:p>
            <a:pPr lvl="1"/>
            <a:r>
              <a:rPr lang="en-US"/>
              <a:t>Unusual memory/CPU usage</a:t>
            </a:r>
          </a:p>
          <a:p>
            <a:endParaRPr lang="en-US"/>
          </a:p>
          <a:p>
            <a:r>
              <a:rPr lang="en-US"/>
              <a:t>More ways than technology to crack a network</a:t>
            </a:r>
          </a:p>
          <a:p>
            <a:pPr lvl="1"/>
            <a:r>
              <a:rPr lang="en-US"/>
              <a:t>Phone calls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212</a:t>
            </a:fld>
            <a:endParaRPr lang="en-US"/>
          </a:p>
        </p:txBody>
      </p:sp>
    </p:spTree>
    <p:custDataLst>
      <p:tags r:id="rId1"/>
    </p:custDataLst>
    <p:extLst>
      <p:ext uri="{BB962C8B-B14F-4D97-AF65-F5344CB8AC3E}">
        <p14:creationId xmlns:p14="http://schemas.microsoft.com/office/powerpoint/2010/main" val="40848523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62" name="Rectangle 2"/>
          <p:cNvSpPr>
            <a:spLocks noGrp="1" noChangeArrowheads="1"/>
          </p:cNvSpPr>
          <p:nvPr>
            <p:ph type="title"/>
          </p:nvPr>
        </p:nvSpPr>
        <p:spPr/>
        <p:txBody>
          <a:bodyPr/>
          <a:lstStyle/>
          <a:p>
            <a:r>
              <a:rPr lang="en-US"/>
              <a:t>Security Administration Team</a:t>
            </a:r>
          </a:p>
        </p:txBody>
      </p:sp>
      <p:sp>
        <p:nvSpPr>
          <p:cNvPr id="1986563" name="Rectangle 3"/>
          <p:cNvSpPr>
            <a:spLocks noGrp="1" noChangeArrowheads="1"/>
          </p:cNvSpPr>
          <p:nvPr>
            <p:ph idx="1"/>
          </p:nvPr>
        </p:nvSpPr>
        <p:spPr/>
        <p:txBody>
          <a:bodyPr>
            <a:normAutofit lnSpcReduction="10000"/>
          </a:bodyPr>
          <a:lstStyle/>
          <a:p>
            <a:r>
              <a:rPr lang="en-US"/>
              <a:t>Need representation across departments</a:t>
            </a:r>
          </a:p>
          <a:p>
            <a:pPr lvl="1"/>
            <a:r>
              <a:rPr lang="en-US"/>
              <a:t>Or at least input</a:t>
            </a:r>
          </a:p>
          <a:p>
            <a:r>
              <a:rPr lang="en-US"/>
              <a:t>Need clear reporting structure </a:t>
            </a:r>
          </a:p>
          <a:p>
            <a:pPr lvl="1"/>
            <a:r>
              <a:rPr lang="en-US"/>
              <a:t>Outline responsibility</a:t>
            </a:r>
          </a:p>
          <a:p>
            <a:pPr lvl="1"/>
            <a:r>
              <a:rPr lang="en-US"/>
              <a:t>Establish ongoing accountability</a:t>
            </a:r>
          </a:p>
          <a:p>
            <a:r>
              <a:rPr lang="en-US"/>
              <a:t>Monitors and audits security measures</a:t>
            </a:r>
          </a:p>
          <a:p>
            <a:r>
              <a:rPr lang="en-US"/>
              <a:t>IT administration</a:t>
            </a:r>
          </a:p>
          <a:p>
            <a:pPr lvl="1"/>
            <a:r>
              <a:rPr lang="en-US"/>
              <a:t>Does not develop policy, it implements it</a:t>
            </a:r>
          </a:p>
          <a:p>
            <a:pPr lvl="1"/>
            <a:endParaRPr lang="en-US"/>
          </a:p>
          <a:p>
            <a:r>
              <a:rPr lang="en-US"/>
              <a:t>These members are facilitators, not necessarily the final decision makers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213</a:t>
            </a:fld>
            <a:endParaRPr lang="en-US"/>
          </a:p>
        </p:txBody>
      </p:sp>
    </p:spTree>
    <p:custDataLst>
      <p:tags r:id="rId1"/>
    </p:custDataLst>
    <p:extLst>
      <p:ext uri="{BB962C8B-B14F-4D97-AF65-F5344CB8AC3E}">
        <p14:creationId xmlns:p14="http://schemas.microsoft.com/office/powerpoint/2010/main" val="146032531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2" name="Rectangle 4"/>
          <p:cNvSpPr>
            <a:spLocks noGrp="1" noChangeArrowheads="1"/>
          </p:cNvSpPr>
          <p:nvPr>
            <p:ph type="title"/>
          </p:nvPr>
        </p:nvSpPr>
        <p:spPr/>
        <p:txBody>
          <a:bodyPr/>
          <a:lstStyle/>
          <a:p>
            <a:r>
              <a:rPr lang="en-US"/>
              <a:t>Incident Response Teams</a:t>
            </a:r>
          </a:p>
        </p:txBody>
      </p:sp>
      <p:sp>
        <p:nvSpPr>
          <p:cNvPr id="2039813" name="Rectangle 5"/>
          <p:cNvSpPr>
            <a:spLocks noGrp="1" noChangeArrowheads="1"/>
          </p:cNvSpPr>
          <p:nvPr>
            <p:ph idx="1"/>
          </p:nvPr>
        </p:nvSpPr>
        <p:spPr/>
        <p:txBody>
          <a:bodyPr>
            <a:normAutofit fontScale="92500" lnSpcReduction="20000"/>
          </a:bodyPr>
          <a:lstStyle/>
          <a:p>
            <a:r>
              <a:rPr lang="en-US"/>
              <a:t>Akin to “fire wardens”</a:t>
            </a:r>
          </a:p>
          <a:p>
            <a:r>
              <a:rPr lang="en-US"/>
              <a:t>Trained, experienced personnel in responding to incidents</a:t>
            </a:r>
          </a:p>
          <a:p>
            <a:r>
              <a:rPr lang="en-US"/>
              <a:t>Clear authority and responsibility defined</a:t>
            </a:r>
          </a:p>
          <a:p>
            <a:pPr lvl="1"/>
            <a:r>
              <a:rPr lang="en-US"/>
              <a:t>Know who to contact when</a:t>
            </a:r>
          </a:p>
          <a:p>
            <a:pPr lvl="2"/>
            <a:r>
              <a:rPr lang="en-US"/>
              <a:t>Members keep telephone list with them</a:t>
            </a:r>
          </a:p>
          <a:p>
            <a:pPr lvl="2"/>
            <a:r>
              <a:rPr lang="en-US"/>
              <a:t>Interface to the media</a:t>
            </a:r>
          </a:p>
          <a:p>
            <a:pPr lvl="1"/>
            <a:r>
              <a:rPr lang="en-US"/>
              <a:t>Have authority to make production-affecting </a:t>
            </a:r>
            <a:br>
              <a:rPr lang="en-US"/>
            </a:br>
            <a:r>
              <a:rPr lang="en-US"/>
              <a:t>decisions in management's absence</a:t>
            </a:r>
          </a:p>
          <a:p>
            <a:pPr lvl="1"/>
            <a:r>
              <a:rPr lang="en-US"/>
              <a:t>Fill other functions within organization </a:t>
            </a:r>
            <a:br>
              <a:rPr lang="en-US"/>
            </a:br>
            <a:r>
              <a:rPr lang="en-US"/>
              <a:t>(not needed when things are going well)</a:t>
            </a:r>
          </a:p>
          <a:p>
            <a:r>
              <a:rPr lang="en-US"/>
              <a:t>Satisfies requirements of FDIC part 364</a:t>
            </a:r>
            <a:br>
              <a:rPr lang="en-US"/>
            </a:br>
            <a:r>
              <a:rPr lang="en-US"/>
              <a:t>Appendix B, Supplement A, “</a:t>
            </a:r>
            <a:r>
              <a:rPr lang="en-US" i="1"/>
              <a:t>Interagency </a:t>
            </a:r>
            <a:br>
              <a:rPr lang="en-US" i="1"/>
            </a:br>
            <a:r>
              <a:rPr lang="en-US" i="1"/>
              <a:t>Guidance on Response Programs</a:t>
            </a:r>
            <a:r>
              <a:rPr lang="en-US"/>
              <a:t>”</a:t>
            </a:r>
          </a:p>
          <a:p>
            <a:pPr lvl="1"/>
            <a:r>
              <a:rPr lang="en-US" sz="2100">
                <a:hlinkClick r:id="rId4"/>
              </a:rPr>
              <a:t>http://fdic.gov/regulations/laws/rules/2000-8660.html#fdic2000appendixbtopart364</a:t>
            </a:r>
            <a:r>
              <a:rPr lang="en-US" sz="2100"/>
              <a:t> </a:t>
            </a:r>
          </a:p>
        </p:txBody>
      </p:sp>
      <p:sp>
        <p:nvSpPr>
          <p:cNvPr id="2" name="Slide Number Placeholder 1"/>
          <p:cNvSpPr>
            <a:spLocks noGrp="1"/>
          </p:cNvSpPr>
          <p:nvPr>
            <p:ph type="sldNum" sz="quarter" idx="10"/>
          </p:nvPr>
        </p:nvSpPr>
        <p:spPr/>
        <p:txBody>
          <a:bodyPr/>
          <a:lstStyle/>
          <a:p>
            <a:fld id="{76E8DCF4-EBDD-4FE1-8465-FD383573D554}" type="slidenum">
              <a:rPr lang="en-US" smtClean="0"/>
              <a:pPr/>
              <a:t>214</a:t>
            </a:fld>
            <a:endParaRPr lang="en-US"/>
          </a:p>
        </p:txBody>
      </p:sp>
      <p:pic>
        <p:nvPicPr>
          <p:cNvPr id="4" name="Graphic 3" descr="Group with solid fill">
            <a:extLst>
              <a:ext uri="{FF2B5EF4-FFF2-40B4-BE49-F238E27FC236}">
                <a16:creationId xmlns:a16="http://schemas.microsoft.com/office/drawing/2014/main" id="{D2D84465-171F-454E-BE6F-0BB4FF2203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97360" y="4079240"/>
            <a:ext cx="6207760" cy="6207760"/>
          </a:xfrm>
          <a:prstGeom prst="rect">
            <a:avLst/>
          </a:prstGeom>
        </p:spPr>
      </p:pic>
    </p:spTree>
    <p:custDataLst>
      <p:tags r:id="rId1"/>
    </p:custDataLst>
    <p:extLst>
      <p:ext uri="{BB962C8B-B14F-4D97-AF65-F5344CB8AC3E}">
        <p14:creationId xmlns:p14="http://schemas.microsoft.com/office/powerpoint/2010/main" val="325115300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Incident Response Plan</a:t>
            </a:r>
          </a:p>
        </p:txBody>
      </p:sp>
      <p:sp>
        <p:nvSpPr>
          <p:cNvPr id="3" name="Slide Number Placeholder 2"/>
          <p:cNvSpPr>
            <a:spLocks noGrp="1"/>
          </p:cNvSpPr>
          <p:nvPr>
            <p:ph type="sldNum" sz="quarter" idx="12"/>
          </p:nvPr>
        </p:nvSpPr>
        <p:spPr/>
        <p:txBody>
          <a:bodyPr/>
          <a:lstStyle/>
          <a:p>
            <a:fld id="{76E8DCF4-EBDD-4FE1-8465-FD383573D554}" type="slidenum">
              <a:rPr lang="en-US" smtClean="0"/>
              <a:pPr/>
              <a:t>215</a:t>
            </a:fld>
            <a:endParaRPr lang="en-US"/>
          </a:p>
        </p:txBody>
      </p:sp>
      <p:sp>
        <p:nvSpPr>
          <p:cNvPr id="5" name="Rectangle 3"/>
          <p:cNvSpPr txBox="1">
            <a:spLocks noChangeArrowheads="1"/>
          </p:cNvSpPr>
          <p:nvPr/>
        </p:nvSpPr>
        <p:spPr bwMode="auto">
          <a:xfrm>
            <a:off x="2786065" y="3200400"/>
            <a:ext cx="6243638" cy="6629400"/>
          </a:xfrm>
          <a:prstGeom prst="rect">
            <a:avLst/>
          </a:prstGeom>
          <a:noFill/>
          <a:ln w="9525">
            <a:noFill/>
            <a:miter lim="800000"/>
            <a:headEnd/>
            <a:tailEnd/>
          </a:ln>
          <a:effectLst/>
        </p:spPr>
        <p:txBody>
          <a:bodyPr vert="horz" wrap="square" lIns="137064" tIns="68534" rIns="137064" bIns="68534" numCol="1" anchor="t" anchorCtr="0" compatLnSpc="1">
            <a:prstTxWarp prst="textNoShape">
              <a:avLst/>
            </a:prstTxWarp>
          </a:bodyPr>
          <a:lstStyle/>
          <a:p>
            <a:pPr marL="828675" indent="-828675" defTabSz="1219200">
              <a:spcAft>
                <a:spcPct val="20000"/>
              </a:spcAft>
              <a:buClr>
                <a:schemeClr val="tx1"/>
              </a:buClr>
              <a:buFont typeface="Wingdings" pitchFamily="2" charset="2"/>
              <a:buAutoNum type="arabicPeriod"/>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Detect</a:t>
            </a:r>
            <a:r>
              <a:rPr lang="en-US" sz="3750" b="1" kern="0">
                <a:solidFill>
                  <a:srgbClr val="7F787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endPar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828675" indent="-828675" defTabSz="1219200">
              <a:spcAft>
                <a:spcPct val="20000"/>
              </a:spcAft>
              <a:buClr>
                <a:schemeClr val="tx1"/>
              </a:buClr>
              <a:buFont typeface="Wingdings" pitchFamily="2" charset="2"/>
              <a:buAutoNum type="arabicPeriod"/>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Evaluate </a:t>
            </a:r>
          </a:p>
          <a:p>
            <a:pPr marL="1173957" lvl="1" indent="-571500" defTabSz="1219200">
              <a:spcAft>
                <a:spcPct val="20000"/>
              </a:spcAft>
              <a:buClr>
                <a:schemeClr val="tx1"/>
              </a:buClr>
              <a:buFont typeface="Symbol" pitchFamily="18" charset="2"/>
              <a:buChar char="-"/>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Seriousness</a:t>
            </a:r>
          </a:p>
          <a:p>
            <a:pPr marL="1173957" lvl="1" indent="-571500" defTabSz="1219200">
              <a:spcAft>
                <a:spcPct val="20000"/>
              </a:spcAft>
              <a:buClr>
                <a:schemeClr val="tx1"/>
              </a:buClr>
              <a:buFont typeface="Symbol" pitchFamily="18" charset="2"/>
              <a:buChar char="-"/>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Urgency</a:t>
            </a:r>
          </a:p>
          <a:p>
            <a:pPr marL="828675" indent="-828675" defTabSz="1219200">
              <a:spcAft>
                <a:spcPct val="20000"/>
              </a:spcAft>
              <a:buClr>
                <a:schemeClr val="tx1"/>
              </a:buClr>
              <a:buFont typeface="Wingdings" pitchFamily="2" charset="2"/>
              <a:buAutoNum type="arabicPeriod"/>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Contain</a:t>
            </a:r>
          </a:p>
          <a:p>
            <a:pPr marL="1173957" lvl="1" indent="-571500" defTabSz="1219200">
              <a:spcAft>
                <a:spcPct val="20000"/>
              </a:spcAft>
              <a:buClr>
                <a:schemeClr val="tx1"/>
              </a:buClr>
              <a:buFont typeface="Symbol" pitchFamily="18" charset="2"/>
              <a:buChar char="-"/>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Isolate resource</a:t>
            </a:r>
          </a:p>
        </p:txBody>
      </p:sp>
      <p:sp>
        <p:nvSpPr>
          <p:cNvPr id="6" name="Rectangle 4"/>
          <p:cNvSpPr txBox="1">
            <a:spLocks noChangeArrowheads="1"/>
          </p:cNvSpPr>
          <p:nvPr/>
        </p:nvSpPr>
        <p:spPr>
          <a:xfrm>
            <a:off x="9301165" y="3200400"/>
            <a:ext cx="6243638" cy="6629400"/>
          </a:xfrm>
          <a:prstGeom prst="rect">
            <a:avLst/>
          </a:prstGeom>
        </p:spPr>
        <p:txBody>
          <a:bodyPr/>
          <a:lstStyle/>
          <a:p>
            <a:pPr marL="828675" indent="-828675" defTabSz="1219200">
              <a:spcAft>
                <a:spcPct val="20000"/>
              </a:spcAft>
              <a:buClr>
                <a:schemeClr val="tx1"/>
              </a:buClr>
              <a:buFont typeface="Wingdings" pitchFamily="2" charset="2"/>
              <a:buAutoNum type="arabicPeriod" startAt="4"/>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Investigate</a:t>
            </a:r>
          </a:p>
          <a:p>
            <a:pPr marL="1173957" lvl="1" indent="-571500" defTabSz="1219200">
              <a:spcAft>
                <a:spcPct val="20000"/>
              </a:spcAft>
              <a:buClr>
                <a:schemeClr val="tx1"/>
              </a:buClr>
              <a:buFont typeface="Symbol" pitchFamily="18" charset="2"/>
              <a:buChar char="-"/>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Might depend </a:t>
            </a:r>
            <a:b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on above</a:t>
            </a:r>
          </a:p>
          <a:p>
            <a:pPr marL="828675" indent="-828675" defTabSz="1219200">
              <a:spcAft>
                <a:spcPct val="20000"/>
              </a:spcAft>
              <a:buClr>
                <a:schemeClr val="tx1"/>
              </a:buClr>
              <a:buFont typeface="Wingdings" pitchFamily="2" charset="2"/>
              <a:buAutoNum type="arabicPeriod" startAt="4"/>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Eradicate</a:t>
            </a:r>
          </a:p>
          <a:p>
            <a:pPr marL="828675" indent="-828675" defTabSz="1219200">
              <a:spcAft>
                <a:spcPct val="20000"/>
              </a:spcAft>
              <a:buClr>
                <a:schemeClr val="tx1"/>
              </a:buClr>
              <a:buFont typeface="Wingdings" pitchFamily="2" charset="2"/>
              <a:buAutoNum type="arabicPeriod" startAt="4"/>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Restore</a:t>
            </a:r>
          </a:p>
          <a:p>
            <a:pPr marL="828675" indent="-828675" defTabSz="1219200">
              <a:spcAft>
                <a:spcPct val="20000"/>
              </a:spcAft>
              <a:buClr>
                <a:schemeClr val="tx1"/>
              </a:buClr>
              <a:buFont typeface="Wingdings" pitchFamily="2" charset="2"/>
              <a:buAutoNum type="arabicPeriod" startAt="4"/>
              <a:defRPr/>
            </a:pPr>
            <a:r>
              <a:rPr lang="en-US" sz="3750" b="1" kern="0">
                <a:latin typeface="Helvetica Neue Condensed" panose="02000503000000020004" pitchFamily="2" charset="0"/>
                <a:ea typeface="Helvetica Neue Condensed" panose="02000503000000020004" pitchFamily="2" charset="0"/>
                <a:cs typeface="Helvetica Neue Condensed" panose="02000503000000020004" pitchFamily="2" charset="0"/>
              </a:rPr>
              <a:t>Post mortem</a:t>
            </a:r>
          </a:p>
        </p:txBody>
      </p:sp>
      <p:sp>
        <p:nvSpPr>
          <p:cNvPr id="7" name="Rectangle 5"/>
          <p:cNvSpPr>
            <a:spLocks noChangeArrowheads="1"/>
          </p:cNvSpPr>
          <p:nvPr/>
        </p:nvSpPr>
        <p:spPr bwMode="auto">
          <a:xfrm>
            <a:off x="4000500" y="8229602"/>
            <a:ext cx="8570118" cy="86201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37064" tIns="68534" rIns="137064" bIns="68534"/>
          <a:lstStyle/>
          <a:p>
            <a:pPr marL="433388" indent="-433388" algn="ctr" defTabSz="1369220">
              <a:spcAft>
                <a:spcPct val="20000"/>
              </a:spcAft>
              <a:buClr>
                <a:schemeClr val="tx1"/>
              </a:buClr>
              <a:buSzPct val="75000"/>
            </a:pPr>
            <a:r>
              <a:rPr lang="en-US" sz="42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Legal counsel should review</a:t>
            </a:r>
          </a:p>
        </p:txBody>
      </p:sp>
      <p:sp>
        <p:nvSpPr>
          <p:cNvPr id="15" name="TextBox 14"/>
          <p:cNvSpPr txBox="1"/>
          <p:nvPr/>
        </p:nvSpPr>
        <p:spPr>
          <a:xfrm>
            <a:off x="2816161" y="2169621"/>
            <a:ext cx="11053347" cy="738664"/>
          </a:xfrm>
          <a:prstGeom prst="rect">
            <a:avLst/>
          </a:prstGeom>
          <a:effectLst>
            <a:glow rad="101600">
              <a:schemeClr val="accent6">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42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Hypothetical:  The server goes down!  Now what?</a:t>
            </a:r>
          </a:p>
        </p:txBody>
      </p:sp>
    </p:spTree>
    <p:custDataLst>
      <p:tags r:id="rId1"/>
    </p:custDataLst>
    <p:extLst>
      <p:ext uri="{BB962C8B-B14F-4D97-AF65-F5344CB8AC3E}">
        <p14:creationId xmlns:p14="http://schemas.microsoft.com/office/powerpoint/2010/main" val="19488448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5D58-F1A0-05CA-8D8D-B9B43621503B}"/>
              </a:ext>
            </a:extLst>
          </p:cNvPr>
          <p:cNvSpPr>
            <a:spLocks noGrp="1"/>
          </p:cNvSpPr>
          <p:nvPr>
            <p:ph type="title"/>
          </p:nvPr>
        </p:nvSpPr>
        <p:spPr/>
        <p:txBody>
          <a:bodyPr/>
          <a:lstStyle/>
          <a:p>
            <a:r>
              <a:rPr lang="en-US" dirty="0"/>
              <a:t>Incident Response </a:t>
            </a:r>
          </a:p>
        </p:txBody>
      </p:sp>
      <p:sp>
        <p:nvSpPr>
          <p:cNvPr id="3" name="Content Placeholder 2">
            <a:extLst>
              <a:ext uri="{FF2B5EF4-FFF2-40B4-BE49-F238E27FC236}">
                <a16:creationId xmlns:a16="http://schemas.microsoft.com/office/drawing/2014/main" id="{982E1A59-5A55-CA1E-04DC-45E7C781E65B}"/>
              </a:ext>
            </a:extLst>
          </p:cNvPr>
          <p:cNvSpPr>
            <a:spLocks noGrp="1"/>
          </p:cNvSpPr>
          <p:nvPr>
            <p:ph idx="1"/>
          </p:nvPr>
        </p:nvSpPr>
        <p:spPr>
          <a:xfrm>
            <a:off x="1257300" y="2193130"/>
            <a:ext cx="15773400" cy="7772279"/>
          </a:xfrm>
        </p:spPr>
        <p:txBody>
          <a:bodyPr>
            <a:normAutofit/>
          </a:bodyPr>
          <a:lstStyle/>
          <a:p>
            <a:r>
              <a:rPr lang="en-US" dirty="0"/>
              <a:t>Goal is to limit or prevent damage</a:t>
            </a:r>
          </a:p>
          <a:p>
            <a:r>
              <a:rPr lang="en-US" dirty="0"/>
              <a:t>Includes plans for different types of attack</a:t>
            </a:r>
          </a:p>
          <a:p>
            <a:r>
              <a:rPr lang="en-US" dirty="0"/>
              <a:t>Maybe automated or manual</a:t>
            </a:r>
          </a:p>
          <a:p>
            <a:r>
              <a:rPr lang="en-US" dirty="0"/>
              <a:t>Includes communications to key parties</a:t>
            </a:r>
          </a:p>
          <a:p>
            <a:pPr lvl="1"/>
            <a:r>
              <a:rPr lang="en-US" dirty="0"/>
              <a:t>Leadership</a:t>
            </a:r>
          </a:p>
          <a:p>
            <a:pPr lvl="1"/>
            <a:r>
              <a:rPr lang="en-US" dirty="0"/>
              <a:t>Stakeholders</a:t>
            </a:r>
          </a:p>
          <a:p>
            <a:pPr lvl="1"/>
            <a:r>
              <a:rPr lang="en-US" dirty="0"/>
              <a:t>Shareholders</a:t>
            </a:r>
          </a:p>
          <a:p>
            <a:pPr lvl="1"/>
            <a:r>
              <a:rPr lang="en-US" dirty="0"/>
              <a:t>Partners</a:t>
            </a:r>
          </a:p>
          <a:p>
            <a:pPr lvl="1"/>
            <a:r>
              <a:rPr lang="en-US" dirty="0"/>
              <a:t>Customers</a:t>
            </a:r>
          </a:p>
          <a:p>
            <a:pPr lvl="1"/>
            <a:r>
              <a:rPr lang="en-US" dirty="0"/>
              <a:t>Insurance providers</a:t>
            </a:r>
          </a:p>
          <a:p>
            <a:pPr lvl="1"/>
            <a:r>
              <a:rPr lang="en-US" dirty="0"/>
              <a:t>Regulators</a:t>
            </a:r>
          </a:p>
          <a:p>
            <a:pPr lvl="1"/>
            <a:r>
              <a:rPr lang="en-US" dirty="0"/>
              <a:t>Law enforcement</a:t>
            </a:r>
          </a:p>
          <a:p>
            <a:pPr lvl="1"/>
            <a:endParaRPr lang="en-US" dirty="0"/>
          </a:p>
          <a:p>
            <a:pPr lvl="1"/>
            <a:endParaRPr lang="en-US" dirty="0"/>
          </a:p>
        </p:txBody>
      </p:sp>
    </p:spTree>
    <p:extLst>
      <p:ext uri="{BB962C8B-B14F-4D97-AF65-F5344CB8AC3E}">
        <p14:creationId xmlns:p14="http://schemas.microsoft.com/office/powerpoint/2010/main" val="13603990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3688-F67B-6195-1EB5-80BCC89C778F}"/>
              </a:ext>
            </a:extLst>
          </p:cNvPr>
          <p:cNvSpPr>
            <a:spLocks noGrp="1"/>
          </p:cNvSpPr>
          <p:nvPr>
            <p:ph type="title"/>
          </p:nvPr>
        </p:nvSpPr>
        <p:spPr/>
        <p:txBody>
          <a:bodyPr/>
          <a:lstStyle/>
          <a:p>
            <a:r>
              <a:rPr lang="en-US" dirty="0"/>
              <a:t>Incident Response Phases</a:t>
            </a:r>
          </a:p>
        </p:txBody>
      </p:sp>
      <p:sp>
        <p:nvSpPr>
          <p:cNvPr id="3" name="Content Placeholder 2">
            <a:extLst>
              <a:ext uri="{FF2B5EF4-FFF2-40B4-BE49-F238E27FC236}">
                <a16:creationId xmlns:a16="http://schemas.microsoft.com/office/drawing/2014/main" id="{4F5ED25A-F440-158F-CEF1-6A758003D5AC}"/>
              </a:ext>
            </a:extLst>
          </p:cNvPr>
          <p:cNvSpPr>
            <a:spLocks noGrp="1"/>
          </p:cNvSpPr>
          <p:nvPr>
            <p:ph idx="1"/>
          </p:nvPr>
        </p:nvSpPr>
        <p:spPr/>
        <p:txBody>
          <a:bodyPr/>
          <a:lstStyle/>
          <a:p>
            <a:r>
              <a:rPr lang="en-US" dirty="0"/>
              <a:t>Prepare</a:t>
            </a:r>
          </a:p>
          <a:p>
            <a:r>
              <a:rPr lang="en-US" dirty="0"/>
              <a:t>Detect</a:t>
            </a:r>
          </a:p>
          <a:p>
            <a:r>
              <a:rPr lang="en-US" dirty="0"/>
              <a:t>Containment</a:t>
            </a:r>
          </a:p>
          <a:p>
            <a:pPr lvl="1"/>
            <a:r>
              <a:rPr lang="en-US" dirty="0"/>
              <a:t>Short term</a:t>
            </a:r>
          </a:p>
          <a:p>
            <a:pPr lvl="1"/>
            <a:r>
              <a:rPr lang="en-US" dirty="0"/>
              <a:t>Long term</a:t>
            </a:r>
          </a:p>
          <a:p>
            <a:r>
              <a:rPr lang="en-US" dirty="0"/>
              <a:t>Eradication</a:t>
            </a:r>
          </a:p>
          <a:p>
            <a:r>
              <a:rPr lang="en-US" dirty="0"/>
              <a:t>Recovery </a:t>
            </a:r>
          </a:p>
          <a:p>
            <a:r>
              <a:rPr lang="en-US" dirty="0"/>
              <a:t>Review</a:t>
            </a:r>
          </a:p>
        </p:txBody>
      </p:sp>
      <p:pic>
        <p:nvPicPr>
          <p:cNvPr id="5" name="Picture 4">
            <a:extLst>
              <a:ext uri="{FF2B5EF4-FFF2-40B4-BE49-F238E27FC236}">
                <a16:creationId xmlns:a16="http://schemas.microsoft.com/office/drawing/2014/main" id="{F6598EC0-95FD-4291-7FC1-8F22EC96E023}"/>
              </a:ext>
            </a:extLst>
          </p:cNvPr>
          <p:cNvPicPr>
            <a:picLocks noChangeAspect="1"/>
          </p:cNvPicPr>
          <p:nvPr/>
        </p:nvPicPr>
        <p:blipFill>
          <a:blip r:embed="rId3"/>
          <a:stretch>
            <a:fillRect/>
          </a:stretch>
        </p:blipFill>
        <p:spPr>
          <a:xfrm>
            <a:off x="10864204" y="2775006"/>
            <a:ext cx="5269531" cy="5803448"/>
          </a:xfrm>
          <a:prstGeom prst="rect">
            <a:avLst/>
          </a:prstGeom>
        </p:spPr>
      </p:pic>
    </p:spTree>
    <p:extLst>
      <p:ext uri="{BB962C8B-B14F-4D97-AF65-F5344CB8AC3E}">
        <p14:creationId xmlns:p14="http://schemas.microsoft.com/office/powerpoint/2010/main" val="4143408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title"/>
          </p:nvPr>
        </p:nvSpPr>
        <p:spPr/>
        <p:txBody>
          <a:bodyPr/>
          <a:lstStyle/>
          <a:p>
            <a:r>
              <a:rPr lang="en-US"/>
              <a:t>Incident Response Postmortem</a:t>
            </a:r>
          </a:p>
        </p:txBody>
      </p:sp>
      <p:sp>
        <p:nvSpPr>
          <p:cNvPr id="1816579" name="Rectangle 3"/>
          <p:cNvSpPr>
            <a:spLocks noGrp="1" noChangeArrowheads="1"/>
          </p:cNvSpPr>
          <p:nvPr>
            <p:ph idx="1"/>
          </p:nvPr>
        </p:nvSpPr>
        <p:spPr/>
        <p:txBody>
          <a:bodyPr/>
          <a:lstStyle/>
          <a:p>
            <a:r>
              <a:rPr lang="en-US"/>
              <a:t>Post incident is a good time to review</a:t>
            </a:r>
          </a:p>
          <a:p>
            <a:r>
              <a:rPr lang="en-US"/>
              <a:t>Lessons learned</a:t>
            </a:r>
          </a:p>
          <a:p>
            <a:r>
              <a:rPr lang="en-US"/>
              <a:t>Decision to prosecute</a:t>
            </a:r>
          </a:p>
          <a:p>
            <a:r>
              <a:rPr lang="en-US"/>
              <a:t>Update documentation</a:t>
            </a:r>
          </a:p>
          <a:p>
            <a:endParaRPr lang="en-US"/>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218</a:t>
            </a:fld>
            <a:endParaRPr lang="en-US"/>
          </a:p>
        </p:txBody>
      </p:sp>
      <p:pic>
        <p:nvPicPr>
          <p:cNvPr id="4" name="Graphic 3" descr="Classroom with solid fill">
            <a:extLst>
              <a:ext uri="{FF2B5EF4-FFF2-40B4-BE49-F238E27FC236}">
                <a16:creationId xmlns:a16="http://schemas.microsoft.com/office/drawing/2014/main" id="{E697F89D-C785-2C44-B0CB-380F6FA1D4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0040" y="3109198"/>
            <a:ext cx="5509260" cy="5509260"/>
          </a:xfrm>
          <a:prstGeom prst="rect">
            <a:avLst/>
          </a:prstGeom>
        </p:spPr>
      </p:pic>
    </p:spTree>
    <p:custDataLst>
      <p:tags r:id="rId1"/>
    </p:custDataLst>
    <p:extLst>
      <p:ext uri="{BB962C8B-B14F-4D97-AF65-F5344CB8AC3E}">
        <p14:creationId xmlns:p14="http://schemas.microsoft.com/office/powerpoint/2010/main" val="20146366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67D6-5091-9924-B0EA-9CDDC082E369}"/>
              </a:ext>
            </a:extLst>
          </p:cNvPr>
          <p:cNvSpPr>
            <a:spLocks noGrp="1"/>
          </p:cNvSpPr>
          <p:nvPr>
            <p:ph type="title"/>
          </p:nvPr>
        </p:nvSpPr>
        <p:spPr/>
        <p:txBody>
          <a:bodyPr/>
          <a:lstStyle/>
          <a:p>
            <a:r>
              <a:rPr lang="en-US" dirty="0"/>
              <a:t>FDIC Incident Response Job Aid</a:t>
            </a:r>
          </a:p>
        </p:txBody>
      </p:sp>
      <p:sp>
        <p:nvSpPr>
          <p:cNvPr id="3" name="Content Placeholder 2">
            <a:extLst>
              <a:ext uri="{FF2B5EF4-FFF2-40B4-BE49-F238E27FC236}">
                <a16:creationId xmlns:a16="http://schemas.microsoft.com/office/drawing/2014/main" id="{000F76ED-9983-1114-EE3B-D820D596D052}"/>
              </a:ext>
            </a:extLst>
          </p:cNvPr>
          <p:cNvSpPr>
            <a:spLocks noGrp="1"/>
          </p:cNvSpPr>
          <p:nvPr>
            <p:ph idx="1"/>
          </p:nvPr>
        </p:nvSpPr>
        <p:spPr/>
        <p:txBody>
          <a:bodyPr/>
          <a:lstStyle/>
          <a:p>
            <a:r>
              <a:rPr lang="en-US" dirty="0"/>
              <a:t>Job aid handout outline procedures for responding to cyber incidents at FDIC supervised institutions or their service providers</a:t>
            </a:r>
          </a:p>
          <a:p>
            <a:r>
              <a:rPr lang="en-US" dirty="0"/>
              <a:t>Guidance also can be found using the links in the earlier slide outlining FDIC resources</a:t>
            </a:r>
          </a:p>
        </p:txBody>
      </p:sp>
    </p:spTree>
    <p:extLst>
      <p:ext uri="{BB962C8B-B14F-4D97-AF65-F5344CB8AC3E}">
        <p14:creationId xmlns:p14="http://schemas.microsoft.com/office/powerpoint/2010/main" val="250299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22" name="Rectangle 2"/>
          <p:cNvSpPr>
            <a:spLocks noGrp="1" noChangeArrowheads="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256F7735-B1B0-42BB-92AC-ED90E715E3D6}"/>
              </a:ext>
            </a:extLst>
          </p:cNvPr>
          <p:cNvSpPr>
            <a:spLocks noGrp="1"/>
          </p:cNvSpPr>
          <p:nvPr>
            <p:ph idx="1"/>
          </p:nvPr>
        </p:nvSpPr>
        <p:spPr/>
        <p:txBody>
          <a:bodyPr/>
          <a:lstStyle/>
          <a:p>
            <a:r>
              <a:rPr lang="en-US"/>
              <a:t>Information Security and Cybersecurity definitions</a:t>
            </a:r>
          </a:p>
          <a:p>
            <a:r>
              <a:rPr lang="en-US"/>
              <a:t>CIA Triad</a:t>
            </a:r>
          </a:p>
          <a:p>
            <a:r>
              <a:rPr lang="en-US"/>
              <a:t>Elements of an Information Security Plan</a:t>
            </a:r>
          </a:p>
          <a:p>
            <a:r>
              <a:rPr lang="en-US"/>
              <a:t>Information Security Requirements and Resources for banks</a:t>
            </a:r>
          </a:p>
          <a:p>
            <a:endParaRPr lang="en-US"/>
          </a:p>
        </p:txBody>
      </p:sp>
      <p:sp>
        <p:nvSpPr>
          <p:cNvPr id="2" name="Slide Number Placeholder 1"/>
          <p:cNvSpPr>
            <a:spLocks noGrp="1"/>
          </p:cNvSpPr>
          <p:nvPr>
            <p:ph type="sldNum" sz="quarter" idx="10"/>
          </p:nvPr>
        </p:nvSpPr>
        <p:spPr bwMode="auto">
          <a:prstGeom prst="rect">
            <a:avLst/>
          </a:prstGeom>
          <a:noFill/>
          <a:ln w="9525">
            <a:noFill/>
            <a:miter lim="800000"/>
            <a:headEnd/>
            <a:tailEnd/>
          </a:ln>
          <a:effectLst/>
        </p:spPr>
        <p:txBody>
          <a:bodyPr vert="horz" wrap="square" lIns="137160" tIns="68580" rIns="137160" bIns="68580" numCol="1" rtlCol="0" anchor="t" anchorCtr="0" compatLnSpc="1">
            <a:prstTxWarp prst="textNoShape">
              <a:avLst/>
            </a:prstTxWarp>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fld id="{76E8DCF4-EBDD-4FE1-8465-FD383573D554}" type="slidenum">
              <a:rPr lang="en-US" smtClean="0"/>
              <a:pPr/>
              <a:t>22</a:t>
            </a:fld>
            <a:endParaRPr lang="en-US"/>
          </a:p>
        </p:txBody>
      </p:sp>
    </p:spTree>
    <p:custDataLst>
      <p:tags r:id="rId1"/>
    </p:custDataLst>
    <p:extLst>
      <p:ext uri="{BB962C8B-B14F-4D97-AF65-F5344CB8AC3E}">
        <p14:creationId xmlns:p14="http://schemas.microsoft.com/office/powerpoint/2010/main" val="29820366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CEO Recovery Questions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220</a:t>
            </a:fld>
            <a:endParaRPr lang="en-US"/>
          </a:p>
        </p:txBody>
      </p:sp>
      <p:sp>
        <p:nvSpPr>
          <p:cNvPr id="11" name="Oval Callout 10"/>
          <p:cNvSpPr/>
          <p:nvPr/>
        </p:nvSpPr>
        <p:spPr bwMode="auto">
          <a:xfrm>
            <a:off x="2743200" y="4103128"/>
            <a:ext cx="5943600" cy="1947565"/>
          </a:xfrm>
          <a:prstGeom prst="wedgeEllipseCallout">
            <a:avLst>
              <a:gd name="adj1" fmla="val 59153"/>
              <a:gd name="adj2" fmla="val 72118"/>
            </a:avLst>
          </a:prstGeom>
          <a:solidFill>
            <a:srgbClr val="00B05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Does the incident response plan include steps for recovery after an attack?</a:t>
            </a:r>
          </a:p>
        </p:txBody>
      </p:sp>
      <p:sp>
        <p:nvSpPr>
          <p:cNvPr id="12" name="Oval Callout 11"/>
          <p:cNvSpPr/>
          <p:nvPr/>
        </p:nvSpPr>
        <p:spPr bwMode="auto">
          <a:xfrm>
            <a:off x="7429500" y="2171700"/>
            <a:ext cx="4914900" cy="1363295"/>
          </a:xfrm>
          <a:prstGeom prst="wedgeEllipseCallout">
            <a:avLst>
              <a:gd name="adj1" fmla="val -15334"/>
              <a:gd name="adj2" fmla="val 251460"/>
            </a:avLst>
          </a:prstGeom>
          <a:solidFill>
            <a:srgbClr val="00B05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When did we last test our recovery plan?</a:t>
            </a:r>
          </a:p>
        </p:txBody>
      </p:sp>
      <p:sp>
        <p:nvSpPr>
          <p:cNvPr id="15" name="TextBox 14"/>
          <p:cNvSpPr txBox="1"/>
          <p:nvPr/>
        </p:nvSpPr>
        <p:spPr>
          <a:xfrm>
            <a:off x="6571645" y="9711037"/>
            <a:ext cx="4650119" cy="461665"/>
          </a:xfrm>
          <a:prstGeom prst="rect">
            <a:avLst/>
          </a:prstGeom>
          <a:noFill/>
        </p:spPr>
        <p:txBody>
          <a:bodyPr wrap="none" rtlCol="0">
            <a:spAutoFit/>
          </a:bodyPr>
          <a:lstStyle/>
          <a:p>
            <a:r>
              <a:rPr lang="en-US" sz="2400" b="1">
                <a:latin typeface="Helvetica Neue Condensed" panose="02000503000000020004" pitchFamily="2" charset="0"/>
                <a:ea typeface="Helvetica Neue Condensed" panose="02000503000000020004" pitchFamily="2" charset="0"/>
                <a:cs typeface="Helvetica Neue Condensed" panose="02000503000000020004" pitchFamily="2" charset="0"/>
              </a:rPr>
              <a:t>Modified from CSBS Resource Guide</a:t>
            </a:r>
          </a:p>
        </p:txBody>
      </p:sp>
      <p:sp>
        <p:nvSpPr>
          <p:cNvPr id="8" name="Oval Callout 7"/>
          <p:cNvSpPr/>
          <p:nvPr/>
        </p:nvSpPr>
        <p:spPr bwMode="auto">
          <a:xfrm>
            <a:off x="10744200" y="4252918"/>
            <a:ext cx="4914900" cy="3116104"/>
          </a:xfrm>
          <a:prstGeom prst="wedgeEllipseCallout">
            <a:avLst>
              <a:gd name="adj1" fmla="val -80031"/>
              <a:gd name="adj2" fmla="val 29381"/>
            </a:avLst>
          </a:prstGeom>
          <a:solidFill>
            <a:srgbClr val="00B050"/>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algn="ctr" defTabSz="1540670"/>
            <a:r>
              <a:rPr lang="en-US" sz="2700" b="1">
                <a:latin typeface="Helvetica Neue Condensed" panose="02000503000000020004" pitchFamily="2" charset="0"/>
                <a:ea typeface="Helvetica Neue Condensed" panose="02000503000000020004" pitchFamily="2" charset="0"/>
                <a:cs typeface="Helvetica Neue Condensed" panose="02000503000000020004" pitchFamily="2" charset="0"/>
              </a:rPr>
              <a:t>How will we communicate to staff, customers, partners, regulators and law enforcement?</a:t>
            </a:r>
          </a:p>
        </p:txBody>
      </p:sp>
      <p:pic>
        <p:nvPicPr>
          <p:cNvPr id="5" name="Graphic 4" descr="User with solid fill">
            <a:extLst>
              <a:ext uri="{FF2B5EF4-FFF2-40B4-BE49-F238E27FC236}">
                <a16:creationId xmlns:a16="http://schemas.microsoft.com/office/drawing/2014/main" id="{61F19AD2-D468-C546-87C3-79C8ACB72F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2745" y="5061041"/>
            <a:ext cx="4742509" cy="4742509"/>
          </a:xfrm>
          <a:prstGeom prst="rect">
            <a:avLst/>
          </a:prstGeom>
        </p:spPr>
      </p:pic>
    </p:spTree>
    <p:custDataLst>
      <p:tags r:id="rId1"/>
    </p:custDataLst>
    <p:extLst>
      <p:ext uri="{BB962C8B-B14F-4D97-AF65-F5344CB8AC3E}">
        <p14:creationId xmlns:p14="http://schemas.microsoft.com/office/powerpoint/2010/main" val="39083092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Plans</a:t>
            </a:r>
          </a:p>
        </p:txBody>
      </p:sp>
      <p:sp>
        <p:nvSpPr>
          <p:cNvPr id="3" name="Content Placeholder 2"/>
          <p:cNvSpPr>
            <a:spLocks noGrp="1"/>
          </p:cNvSpPr>
          <p:nvPr>
            <p:ph idx="1"/>
          </p:nvPr>
        </p:nvSpPr>
        <p:spPr/>
        <p:txBody>
          <a:bodyPr/>
          <a:lstStyle/>
          <a:p>
            <a:r>
              <a:rPr lang="en-US" dirty="0"/>
              <a:t>Specific plans required for different type of attack</a:t>
            </a:r>
          </a:p>
          <a:p>
            <a:r>
              <a:rPr lang="en-US" dirty="0"/>
              <a:t>Plan elements designed to:</a:t>
            </a:r>
          </a:p>
          <a:p>
            <a:pPr lvl="1"/>
            <a:r>
              <a:rPr lang="en-US" dirty="0"/>
              <a:t>Isolate affected systems</a:t>
            </a:r>
          </a:p>
          <a:p>
            <a:pPr lvl="1"/>
            <a:r>
              <a:rPr lang="en-US" dirty="0"/>
              <a:t>Assess damage (systems, data, operations)</a:t>
            </a:r>
          </a:p>
          <a:p>
            <a:pPr lvl="1"/>
            <a:r>
              <a:rPr lang="en-US" dirty="0"/>
              <a:t>Restore of operations</a:t>
            </a:r>
          </a:p>
          <a:p>
            <a:pPr lvl="1"/>
            <a:r>
              <a:rPr lang="en-US" dirty="0"/>
              <a:t>Minimize data loss</a:t>
            </a:r>
          </a:p>
          <a:p>
            <a:pPr lvl="1"/>
            <a:r>
              <a:rPr lang="en-US" dirty="0"/>
              <a:t>Validate system operation</a:t>
            </a:r>
          </a:p>
          <a:p>
            <a:pPr lvl="1"/>
            <a:r>
              <a:rPr lang="en-US" dirty="0"/>
              <a:t>Establish roles and responsibilities of the recovery team</a:t>
            </a:r>
          </a:p>
          <a:p>
            <a:pPr lvl="1"/>
            <a:r>
              <a:rPr lang="en-US" dirty="0"/>
              <a:t>Communications plan </a:t>
            </a:r>
          </a:p>
          <a:p>
            <a:pPr lvl="1"/>
            <a:r>
              <a:rPr lang="en-US" dirty="0"/>
              <a:t>Third-party (vendor) coordination</a:t>
            </a:r>
          </a:p>
          <a:p>
            <a:pPr lvl="1"/>
            <a:r>
              <a:rPr lang="en-US" dirty="0"/>
              <a:t>Post incident review and plan update</a:t>
            </a:r>
          </a:p>
          <a:p>
            <a:pPr lvl="1"/>
            <a:endParaRPr lang="en-US" dirty="0"/>
          </a:p>
        </p:txBody>
      </p:sp>
      <p:sp>
        <p:nvSpPr>
          <p:cNvPr id="4" name="Slide Number Placeholder 3"/>
          <p:cNvSpPr>
            <a:spLocks noGrp="1"/>
          </p:cNvSpPr>
          <p:nvPr>
            <p:ph type="sldNum" sz="quarter" idx="10"/>
          </p:nvPr>
        </p:nvSpPr>
        <p:spPr/>
        <p:txBody>
          <a:bodyPr/>
          <a:lstStyle/>
          <a:p>
            <a:fld id="{76E8DCF4-EBDD-4FE1-8465-FD383573D554}" type="slidenum">
              <a:rPr lang="en-US" smtClean="0"/>
              <a:pPr/>
              <a:t>221</a:t>
            </a:fld>
            <a:endParaRPr lang="en-US"/>
          </a:p>
        </p:txBody>
      </p:sp>
    </p:spTree>
    <p:custDataLst>
      <p:tags r:id="rId1"/>
    </p:custDataLst>
    <p:extLst>
      <p:ext uri="{BB962C8B-B14F-4D97-AF65-F5344CB8AC3E}">
        <p14:creationId xmlns:p14="http://schemas.microsoft.com/office/powerpoint/2010/main" val="6073113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Preparedness Audit</a:t>
            </a:r>
          </a:p>
        </p:txBody>
      </p:sp>
      <p:sp>
        <p:nvSpPr>
          <p:cNvPr id="3" name="Content Placeholder 2"/>
          <p:cNvSpPr>
            <a:spLocks noGrp="1"/>
          </p:cNvSpPr>
          <p:nvPr>
            <p:ph idx="1"/>
          </p:nvPr>
        </p:nvSpPr>
        <p:spPr/>
        <p:txBody>
          <a:bodyPr>
            <a:normAutofit fontScale="92500" lnSpcReduction="10000"/>
          </a:bodyPr>
          <a:lstStyle/>
          <a:p>
            <a:r>
              <a:rPr lang="en-US" dirty="0"/>
              <a:t>Auditing the preparedness plan can help ensure you are ready for an event</a:t>
            </a:r>
          </a:p>
          <a:p>
            <a:r>
              <a:rPr lang="en-US" dirty="0"/>
              <a:t>Elements to include</a:t>
            </a:r>
          </a:p>
          <a:p>
            <a:pPr lvl="1"/>
            <a:r>
              <a:rPr lang="en-US" dirty="0"/>
              <a:t>Review and update breach response team contact list</a:t>
            </a:r>
          </a:p>
          <a:p>
            <a:pPr lvl="1"/>
            <a:r>
              <a:rPr lang="en-US" dirty="0"/>
              <a:t>Review plan for completeness and update as needed to incorporate changes</a:t>
            </a:r>
          </a:p>
          <a:p>
            <a:pPr lvl="1"/>
            <a:r>
              <a:rPr lang="en-US" dirty="0"/>
              <a:t>Review vendor contracts</a:t>
            </a:r>
          </a:p>
          <a:p>
            <a:pPr lvl="1"/>
            <a:r>
              <a:rPr lang="en-US" dirty="0"/>
              <a:t>Review notification guidelines</a:t>
            </a:r>
          </a:p>
          <a:p>
            <a:pPr lvl="1"/>
            <a:r>
              <a:rPr lang="en-US" dirty="0"/>
              <a:t>Check third party management of any data and their response plans</a:t>
            </a:r>
          </a:p>
          <a:p>
            <a:pPr lvl="1"/>
            <a:r>
              <a:rPr lang="en-US" dirty="0"/>
              <a:t>Ensure access controls are in place and monitored</a:t>
            </a:r>
          </a:p>
          <a:p>
            <a:pPr lvl="1"/>
            <a:r>
              <a:rPr lang="en-US" dirty="0"/>
              <a:t>Validate software patch (update) policies are effective</a:t>
            </a:r>
          </a:p>
          <a:p>
            <a:pPr lvl="1"/>
            <a:r>
              <a:rPr lang="en-US" dirty="0"/>
              <a:t>Verify backup data is good and safe</a:t>
            </a:r>
          </a:p>
          <a:p>
            <a:pPr lvl="1"/>
            <a:r>
              <a:rPr lang="en-US" dirty="0"/>
              <a:t>Review staff awareness</a:t>
            </a:r>
          </a:p>
          <a:p>
            <a:pPr marL="676275" lvl="1" indent="0">
              <a:buNone/>
            </a:pPr>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76E8DCF4-EBDD-4FE1-8465-FD383573D554}" type="slidenum">
              <a:rPr lang="en-US" smtClean="0"/>
              <a:pPr/>
              <a:t>222</a:t>
            </a:fld>
            <a:endParaRPr lang="en-US"/>
          </a:p>
        </p:txBody>
      </p:sp>
      <p:sp>
        <p:nvSpPr>
          <p:cNvPr id="5" name="TextBox 4"/>
          <p:cNvSpPr txBox="1"/>
          <p:nvPr/>
        </p:nvSpPr>
        <p:spPr>
          <a:xfrm>
            <a:off x="4275969" y="9711037"/>
            <a:ext cx="9314216" cy="461665"/>
          </a:xfrm>
          <a:prstGeom prst="rect">
            <a:avLst/>
          </a:prstGeom>
          <a:noFill/>
        </p:spPr>
        <p:txBody>
          <a:bodyPr wrap="none" rtlCol="0">
            <a:spAutoFit/>
          </a:bodyPr>
          <a:lstStyle/>
          <a:p>
            <a:r>
              <a:rPr lang="en-US" sz="2400"/>
              <a:t>Modified from Experian Data Breach Resolution’s Breach Response Guide</a:t>
            </a:r>
          </a:p>
        </p:txBody>
      </p:sp>
    </p:spTree>
    <p:custDataLst>
      <p:tags r:id="rId1"/>
    </p:custDataLst>
    <p:extLst>
      <p:ext uri="{BB962C8B-B14F-4D97-AF65-F5344CB8AC3E}">
        <p14:creationId xmlns:p14="http://schemas.microsoft.com/office/powerpoint/2010/main" val="235825736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lstStyle/>
          <a:p>
            <a:r>
              <a:rPr lang="en-US"/>
              <a:t>Response plan requirements</a:t>
            </a:r>
          </a:p>
          <a:p>
            <a:r>
              <a:rPr lang="en-US"/>
              <a:t>Auditing the response plan </a:t>
            </a:r>
          </a:p>
          <a:p>
            <a:pPr>
              <a:buNone/>
            </a:pPr>
            <a:endParaRPr lang="en-US"/>
          </a:p>
          <a:p>
            <a:pPr>
              <a:buNone/>
            </a:pPr>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223</a:t>
            </a:fld>
            <a:endParaRPr lang="en-US"/>
          </a:p>
        </p:txBody>
      </p:sp>
    </p:spTree>
    <p:custDataLst>
      <p:tags r:id="rId1"/>
    </p:custDataLst>
    <p:extLst>
      <p:ext uri="{BB962C8B-B14F-4D97-AF65-F5344CB8AC3E}">
        <p14:creationId xmlns:p14="http://schemas.microsoft.com/office/powerpoint/2010/main" val="8803619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EC41-FED1-A222-B9B4-B8C0244B9243}"/>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F9645E78-5E5D-83F0-68DF-9ADED9D3E31A}"/>
              </a:ext>
            </a:extLst>
          </p:cNvPr>
          <p:cNvSpPr>
            <a:spLocks noGrp="1"/>
          </p:cNvSpPr>
          <p:nvPr>
            <p:ph idx="1"/>
          </p:nvPr>
        </p:nvSpPr>
        <p:spPr/>
        <p:txBody>
          <a:bodyPr>
            <a:normAutofit fontScale="92500" lnSpcReduction="10000"/>
          </a:bodyPr>
          <a:lstStyle/>
          <a:p>
            <a:r>
              <a:rPr lang="en-US" dirty="0"/>
              <a:t>Build a culture that is security aware</a:t>
            </a:r>
          </a:p>
          <a:p>
            <a:pPr lvl="1"/>
            <a:r>
              <a:rPr lang="en-US" dirty="0"/>
              <a:t>Training</a:t>
            </a:r>
          </a:p>
          <a:p>
            <a:pPr lvl="1"/>
            <a:r>
              <a:rPr lang="en-US" dirty="0"/>
              <a:t>Testing</a:t>
            </a:r>
          </a:p>
          <a:p>
            <a:pPr lvl="1"/>
            <a:r>
              <a:rPr lang="en-US" dirty="0"/>
              <a:t>Communicating </a:t>
            </a:r>
          </a:p>
          <a:p>
            <a:r>
              <a:rPr lang="en-US" dirty="0"/>
              <a:t>Patch everything</a:t>
            </a:r>
          </a:p>
          <a:p>
            <a:r>
              <a:rPr lang="en-US" dirty="0"/>
              <a:t>Use strong authentication and concept of least privilege </a:t>
            </a:r>
          </a:p>
          <a:p>
            <a:r>
              <a:rPr lang="en-US" dirty="0"/>
              <a:t>Encrypt everywhere possible</a:t>
            </a:r>
          </a:p>
          <a:p>
            <a:r>
              <a:rPr lang="en-US" dirty="0"/>
              <a:t>Backup data regularly</a:t>
            </a:r>
          </a:p>
          <a:p>
            <a:r>
              <a:rPr lang="en-US" dirty="0"/>
              <a:t>Deploy strong perimeter and endpoint protection and detection</a:t>
            </a:r>
          </a:p>
          <a:p>
            <a:r>
              <a:rPr lang="en-US" dirty="0"/>
              <a:t>Segment network</a:t>
            </a:r>
          </a:p>
          <a:p>
            <a:r>
              <a:rPr lang="en-US" dirty="0"/>
              <a:t>Support the security of remote workers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5394021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5875-277C-3277-5F62-30BB22B3063F}"/>
              </a:ext>
            </a:extLst>
          </p:cNvPr>
          <p:cNvSpPr>
            <a:spLocks noGrp="1"/>
          </p:cNvSpPr>
          <p:nvPr>
            <p:ph type="title"/>
          </p:nvPr>
        </p:nvSpPr>
        <p:spPr/>
        <p:txBody>
          <a:bodyPr/>
          <a:lstStyle/>
          <a:p>
            <a:r>
              <a:rPr lang="en-US" dirty="0"/>
              <a:t>Closing Thoughts IT Initiatives</a:t>
            </a:r>
          </a:p>
        </p:txBody>
      </p:sp>
      <p:sp>
        <p:nvSpPr>
          <p:cNvPr id="3" name="Content Placeholder 2">
            <a:extLst>
              <a:ext uri="{FF2B5EF4-FFF2-40B4-BE49-F238E27FC236}">
                <a16:creationId xmlns:a16="http://schemas.microsoft.com/office/drawing/2014/main" id="{2A97BF3A-D8A7-EE18-FE95-AF47C0CDABD0}"/>
              </a:ext>
            </a:extLst>
          </p:cNvPr>
          <p:cNvSpPr>
            <a:spLocks noGrp="1"/>
          </p:cNvSpPr>
          <p:nvPr>
            <p:ph idx="1"/>
          </p:nvPr>
        </p:nvSpPr>
        <p:spPr>
          <a:xfrm>
            <a:off x="1257300" y="2193131"/>
            <a:ext cx="15773400" cy="7367964"/>
          </a:xfrm>
        </p:spPr>
        <p:txBody>
          <a:bodyPr>
            <a:normAutofit fontScale="92500" lnSpcReduction="10000"/>
          </a:bodyPr>
          <a:lstStyle/>
          <a:p>
            <a:r>
              <a:rPr lang="en-US" dirty="0"/>
              <a:t>Cloud migration</a:t>
            </a:r>
          </a:p>
          <a:p>
            <a:pPr lvl="1"/>
            <a:r>
              <a:rPr lang="en-US" dirty="0"/>
              <a:t>Relocation of applications to cloud service provider (CSP)</a:t>
            </a:r>
          </a:p>
          <a:p>
            <a:pPr lvl="1"/>
            <a:r>
              <a:rPr lang="en-US" dirty="0"/>
              <a:t>Roles and responsibilities have changed (policies, procedures, contracts)</a:t>
            </a:r>
          </a:p>
          <a:p>
            <a:pPr lvl="1"/>
            <a:r>
              <a:rPr lang="en-US" dirty="0"/>
              <a:t>Governance</a:t>
            </a:r>
          </a:p>
          <a:p>
            <a:pPr lvl="1"/>
            <a:r>
              <a:rPr lang="en-US" dirty="0"/>
              <a:t>Cloud security assessments</a:t>
            </a:r>
          </a:p>
          <a:p>
            <a:pPr lvl="1"/>
            <a:r>
              <a:rPr lang="en-US" dirty="0"/>
              <a:t>Compliance </a:t>
            </a:r>
          </a:p>
          <a:p>
            <a:r>
              <a:rPr lang="en-US" dirty="0"/>
              <a:t>Use of AI </a:t>
            </a:r>
          </a:p>
          <a:p>
            <a:pPr lvl="1"/>
            <a:r>
              <a:rPr lang="en-US" dirty="0"/>
              <a:t>Privacy</a:t>
            </a:r>
          </a:p>
          <a:p>
            <a:pPr lvl="1"/>
            <a:r>
              <a:rPr lang="en-US" dirty="0"/>
              <a:t>Access management</a:t>
            </a:r>
          </a:p>
          <a:p>
            <a:pPr lvl="1"/>
            <a:r>
              <a:rPr lang="en-US" dirty="0"/>
              <a:t>Bias</a:t>
            </a:r>
          </a:p>
          <a:p>
            <a:pPr lvl="1"/>
            <a:r>
              <a:rPr lang="en-US" dirty="0"/>
              <a:t>Compliance</a:t>
            </a:r>
          </a:p>
          <a:p>
            <a:pPr lvl="1"/>
            <a:r>
              <a:rPr lang="en-US" dirty="0"/>
              <a:t>Explainable, transparent AI decision making</a:t>
            </a:r>
          </a:p>
          <a:p>
            <a:pPr lvl="1"/>
            <a:r>
              <a:rPr lang="en-US" dirty="0"/>
              <a:t>Update to stay current with regulation</a:t>
            </a:r>
          </a:p>
        </p:txBody>
      </p:sp>
    </p:spTree>
    <p:extLst>
      <p:ext uri="{BB962C8B-B14F-4D97-AF65-F5344CB8AC3E}">
        <p14:creationId xmlns:p14="http://schemas.microsoft.com/office/powerpoint/2010/main" val="63402291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Flowchart: Document 8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262" y="0"/>
            <a:ext cx="4872038" cy="5100639"/>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6527" name="Rectangle 15"/>
          <p:cNvSpPr>
            <a:spLocks noGrp="1" noChangeArrowheads="1"/>
          </p:cNvSpPr>
          <p:nvPr>
            <p:ph type="ctrTitle"/>
          </p:nvPr>
        </p:nvSpPr>
        <p:spPr>
          <a:xfrm>
            <a:off x="1257300" y="256743"/>
            <a:ext cx="4260273" cy="3556722"/>
          </a:xfrm>
        </p:spPr>
        <p:txBody>
          <a:bodyPr vert="horz" lIns="91440" tIns="45720" rIns="91440" bIns="45720" rtlCol="0" anchor="ctr">
            <a:normAutofit/>
          </a:bodyPr>
          <a:lstStyle/>
          <a:p>
            <a:pPr algn="l" defTabSz="914400"/>
            <a:r>
              <a:rPr lang="en-US" sz="4400" b="1" kern="1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Thank You!</a:t>
            </a:r>
            <a:br>
              <a:rPr lang="en-US" sz="4400" b="1" kern="1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4400" b="1" kern="1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400" b="1"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matt</a:t>
            </a:r>
            <a:r>
              <a:rPr lang="en-US" sz="4400" b="1" kern="1200" dirty="0" err="1">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@hillvt.com</a:t>
            </a:r>
            <a:endParaRPr lang="en-US" sz="4400" b="1" kern="1200" dirty="0">
              <a:solidFill>
                <a:srgbClr val="FFFFFF"/>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4" name="Picture 3">
            <a:extLst>
              <a:ext uri="{FF2B5EF4-FFF2-40B4-BE49-F238E27FC236}">
                <a16:creationId xmlns:a16="http://schemas.microsoft.com/office/drawing/2014/main" id="{04CBB715-8F5F-6841-B189-CFB0E0238247}"/>
              </a:ext>
            </a:extLst>
          </p:cNvPr>
          <p:cNvPicPr>
            <a:picLocks noChangeAspect="1"/>
          </p:cNvPicPr>
          <p:nvPr/>
        </p:nvPicPr>
        <p:blipFill>
          <a:blip r:embed="rId4"/>
          <a:stretch>
            <a:fillRect/>
          </a:stretch>
        </p:blipFill>
        <p:spPr>
          <a:xfrm>
            <a:off x="6311899" y="2085820"/>
            <a:ext cx="11021306" cy="6116823"/>
          </a:xfrm>
          <a:prstGeom prst="rect">
            <a:avLst/>
          </a:prstGeom>
        </p:spPr>
      </p:pic>
    </p:spTree>
    <p:custDataLst>
      <p:tags r:id="rId1"/>
    </p:custDataLst>
    <p:extLst>
      <p:ext uri="{BB962C8B-B14F-4D97-AF65-F5344CB8AC3E}">
        <p14:creationId xmlns:p14="http://schemas.microsoft.com/office/powerpoint/2010/main" val="27141409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6530" name="Rectangle 86">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776527" name="Rectangle 15"/>
          <p:cNvSpPr>
            <a:spLocks noGrp="1" noChangeArrowheads="1"/>
          </p:cNvSpPr>
          <p:nvPr>
            <p:ph type="ctrTitle"/>
          </p:nvPr>
        </p:nvSpPr>
        <p:spPr>
          <a:xfrm>
            <a:off x="9885993" y="6401748"/>
            <a:ext cx="7208994" cy="1945672"/>
          </a:xfrm>
        </p:spPr>
        <p:txBody>
          <a:bodyPr anchor="t">
            <a:normAutofit/>
          </a:bodyPr>
          <a:lstStyle/>
          <a:p>
            <a:pPr algn="l"/>
            <a:r>
              <a:rPr lang="en-US" sz="4100">
                <a:solidFill>
                  <a:srgbClr val="000000"/>
                </a:solidFill>
              </a:rPr>
              <a:t>InfoSec: The Banking and Regulatory Compliance Perspective</a:t>
            </a:r>
          </a:p>
        </p:txBody>
      </p:sp>
      <p:sp>
        <p:nvSpPr>
          <p:cNvPr id="3776528" name="Rectangle 16"/>
          <p:cNvSpPr>
            <a:spLocks noGrp="1" noChangeArrowheads="1"/>
          </p:cNvSpPr>
          <p:nvPr>
            <p:ph type="subTitle" idx="1"/>
          </p:nvPr>
        </p:nvSpPr>
        <p:spPr>
          <a:xfrm>
            <a:off x="9886449" y="5143498"/>
            <a:ext cx="7208536" cy="1258247"/>
          </a:xfrm>
        </p:spPr>
        <p:txBody>
          <a:bodyPr anchor="b">
            <a:normAutofit/>
          </a:bodyPr>
          <a:lstStyle/>
          <a:p>
            <a:pPr algn="l"/>
            <a:r>
              <a:rPr lang="en-US" sz="2700">
                <a:solidFill>
                  <a:srgbClr val="000000"/>
                </a:solidFill>
              </a:rPr>
              <a:t>Chapter 3</a:t>
            </a:r>
          </a:p>
        </p:txBody>
      </p:sp>
      <p:sp>
        <p:nvSpPr>
          <p:cNvPr id="91"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4" name="Graphic 83" descr="Bank">
            <a:extLst>
              <a:ext uri="{FF2B5EF4-FFF2-40B4-BE49-F238E27FC236}">
                <a16:creationId xmlns:a16="http://schemas.microsoft.com/office/drawing/2014/main" id="{F2C5951C-7609-4CDE-935B-93F079005E8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35848664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8680" name="Rectangle 8"/>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a:t>
            </a:r>
          </a:p>
        </p:txBody>
      </p:sp>
      <p:sp>
        <p:nvSpPr>
          <p:cNvPr id="82" name="Arc 8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68681" name="Rectangle 9"/>
          <p:cNvSpPr>
            <a:spLocks noGrp="1" noChangeArrowheads="1"/>
          </p:cNvSpPr>
          <p:nvPr>
            <p:ph idx="1"/>
          </p:nvPr>
        </p:nvSpPr>
        <p:spPr>
          <a:xfrm>
            <a:off x="6670962" y="887016"/>
            <a:ext cx="10359736" cy="8378428"/>
          </a:xfrm>
        </p:spPr>
        <p:txBody>
          <a:bodyPr anchor="ctr">
            <a:normAutofit/>
          </a:bodyPr>
          <a:lstStyle/>
          <a:p>
            <a:pPr>
              <a:buFont typeface="Wingdings" pitchFamily="2" charset="2"/>
              <a:buNone/>
            </a:pPr>
            <a:r>
              <a:rPr lang="en-US" sz="3900" i="1" dirty="0"/>
              <a:t>Upon completing this chapter, you will be able to</a:t>
            </a:r>
          </a:p>
          <a:p>
            <a:r>
              <a:rPr lang="en-US" sz="3900" dirty="0"/>
              <a:t>Describe the basics of the Gramm-Leach-Bliley Act</a:t>
            </a:r>
          </a:p>
          <a:p>
            <a:r>
              <a:rPr lang="en-US" sz="3900" dirty="0"/>
              <a:t>Describe the basics of the Fair and Accurate Credit Transactions Act</a:t>
            </a:r>
          </a:p>
          <a:p>
            <a:r>
              <a:rPr lang="en-US" sz="3900" dirty="0"/>
              <a:t>Discuss the concept of compliance and how it fits into security </a:t>
            </a:r>
          </a:p>
          <a:p>
            <a:r>
              <a:rPr lang="en-US" sz="3900" dirty="0"/>
              <a:t>Discuss concepts associated with governance-based procedures versus technology-based procedures</a:t>
            </a:r>
          </a:p>
          <a:p>
            <a:r>
              <a:rPr lang="en-US" sz="3900" dirty="0"/>
              <a:t>Identify several best practice considerations and references</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24</a:t>
            </a:fld>
            <a:endParaRPr lang="en-US"/>
          </a:p>
        </p:txBody>
      </p:sp>
    </p:spTree>
    <p:custDataLst>
      <p:tags r:id="rId1"/>
    </p:custDataLst>
    <p:extLst>
      <p:ext uri="{BB962C8B-B14F-4D97-AF65-F5344CB8AC3E}">
        <p14:creationId xmlns:p14="http://schemas.microsoft.com/office/powerpoint/2010/main" val="355085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326" name="Rectangle 6"/>
          <p:cNvSpPr>
            <a:spLocks noGrp="1" noChangeArrowheads="1"/>
          </p:cNvSpPr>
          <p:nvPr>
            <p:ph type="title"/>
          </p:nvPr>
        </p:nvSpPr>
        <p:spPr/>
        <p:txBody>
          <a:bodyPr/>
          <a:lstStyle/>
          <a:p>
            <a:r>
              <a:rPr lang="en-US"/>
              <a:t>What Are We Afraid Of?</a:t>
            </a:r>
          </a:p>
        </p:txBody>
      </p:sp>
      <p:sp>
        <p:nvSpPr>
          <p:cNvPr id="1848327" name="Rectangle 7"/>
          <p:cNvSpPr>
            <a:spLocks noGrp="1" noChangeArrowheads="1"/>
          </p:cNvSpPr>
          <p:nvPr>
            <p:ph idx="1"/>
          </p:nvPr>
        </p:nvSpPr>
        <p:spPr>
          <a:xfrm>
            <a:off x="1257300" y="2193130"/>
            <a:ext cx="15773400" cy="7341395"/>
          </a:xfrm>
        </p:spPr>
        <p:txBody>
          <a:bodyPr>
            <a:normAutofit lnSpcReduction="10000"/>
          </a:bodyPr>
          <a:lstStyle/>
          <a:p>
            <a:r>
              <a:rPr lang="en-US" dirty="0"/>
              <a:t>Compromise of personal data</a:t>
            </a:r>
          </a:p>
          <a:p>
            <a:r>
              <a:rPr lang="en-US" dirty="0"/>
              <a:t>Identity theft</a:t>
            </a:r>
          </a:p>
          <a:p>
            <a:r>
              <a:rPr lang="en-US" dirty="0"/>
              <a:t>Personal data gathering</a:t>
            </a:r>
          </a:p>
          <a:p>
            <a:r>
              <a:rPr lang="en-US" dirty="0"/>
              <a:t>Lack of control of personal data use</a:t>
            </a:r>
          </a:p>
          <a:p>
            <a:r>
              <a:rPr lang="en-US" dirty="0"/>
              <a:t>Intellectual Property theft</a:t>
            </a:r>
          </a:p>
          <a:p>
            <a:r>
              <a:rPr lang="en-US" dirty="0"/>
              <a:t>Interference by a foreign power</a:t>
            </a:r>
          </a:p>
          <a:p>
            <a:r>
              <a:rPr lang="en-US" dirty="0"/>
              <a:t>Cyberstalking</a:t>
            </a:r>
          </a:p>
          <a:p>
            <a:r>
              <a:rPr lang="en-US" dirty="0"/>
              <a:t>Infrastructure damage</a:t>
            </a:r>
          </a:p>
          <a:p>
            <a:endParaRPr lang="en-US" dirty="0"/>
          </a:p>
          <a:p>
            <a:r>
              <a:rPr lang="en-US" dirty="0"/>
              <a:t>Any others?</a:t>
            </a:r>
          </a:p>
          <a:p>
            <a:endParaRPr lang="en-US" dirty="0"/>
          </a:p>
          <a:p>
            <a:endParaRPr lang="en-US" dirty="0"/>
          </a:p>
        </p:txBody>
      </p:sp>
      <p:sp>
        <p:nvSpPr>
          <p:cNvPr id="2" name="Slide Number Placeholder 1"/>
          <p:cNvSpPr>
            <a:spLocks noGrp="1"/>
          </p:cNvSpPr>
          <p:nvPr>
            <p:ph type="sldNum" sz="quarter" idx="10"/>
          </p:nvPr>
        </p:nvSpPr>
        <p:spPr/>
        <p:txBody>
          <a:bodyPr/>
          <a:lstStyle/>
          <a:p>
            <a:fld id="{76E8DCF4-EBDD-4FE1-8465-FD383573D554}" type="slidenum">
              <a:rPr lang="en-US" smtClean="0"/>
              <a:pPr/>
              <a:t>25</a:t>
            </a:fld>
            <a:endParaRPr lang="en-US"/>
          </a:p>
        </p:txBody>
      </p:sp>
    </p:spTree>
    <p:custDataLst>
      <p:tags r:id="rId1"/>
    </p:custDataLst>
    <p:extLst>
      <p:ext uri="{BB962C8B-B14F-4D97-AF65-F5344CB8AC3E}">
        <p14:creationId xmlns:p14="http://schemas.microsoft.com/office/powerpoint/2010/main" val="26618361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C7FC-787B-9D4E-BE18-39050FD27CDB}"/>
              </a:ext>
            </a:extLst>
          </p:cNvPr>
          <p:cNvSpPr>
            <a:spLocks noGrp="1"/>
          </p:cNvSpPr>
          <p:nvPr>
            <p:ph type="title"/>
          </p:nvPr>
        </p:nvSpPr>
        <p:spPr/>
        <p:txBody>
          <a:bodyPr/>
          <a:lstStyle/>
          <a:p>
            <a:r>
              <a:rPr lang="en-US" dirty="0"/>
              <a:t>Recent Security Events In the News </a:t>
            </a:r>
          </a:p>
        </p:txBody>
      </p:sp>
      <p:sp>
        <p:nvSpPr>
          <p:cNvPr id="3" name="Content Placeholder 2">
            <a:extLst>
              <a:ext uri="{FF2B5EF4-FFF2-40B4-BE49-F238E27FC236}">
                <a16:creationId xmlns:a16="http://schemas.microsoft.com/office/drawing/2014/main" id="{F18DB214-EF76-344C-88D3-2FD889030966}"/>
              </a:ext>
            </a:extLst>
          </p:cNvPr>
          <p:cNvSpPr>
            <a:spLocks noGrp="1"/>
          </p:cNvSpPr>
          <p:nvPr>
            <p:ph idx="1"/>
          </p:nvPr>
        </p:nvSpPr>
        <p:spPr>
          <a:xfrm>
            <a:off x="1257301" y="2193131"/>
            <a:ext cx="12747458" cy="6967198"/>
          </a:xfrm>
        </p:spPr>
        <p:txBody>
          <a:bodyPr>
            <a:normAutofit/>
          </a:bodyPr>
          <a:lstStyle/>
          <a:p>
            <a:r>
              <a:rPr lang="en-US" dirty="0" err="1"/>
              <a:t>Deprioritization</a:t>
            </a:r>
            <a:r>
              <a:rPr lang="en-US" dirty="0"/>
              <a:t> of CISA</a:t>
            </a:r>
          </a:p>
          <a:p>
            <a:r>
              <a:rPr lang="en-US" dirty="0"/>
              <a:t>Cisco Catalyst Zero-Day exploits</a:t>
            </a:r>
          </a:p>
          <a:p>
            <a:r>
              <a:rPr lang="en-US" dirty="0"/>
              <a:t>Marquis Software Breach</a:t>
            </a:r>
          </a:p>
          <a:p>
            <a:r>
              <a:rPr lang="en-US" dirty="0"/>
              <a:t>Western Alliance Bank FTP</a:t>
            </a:r>
          </a:p>
          <a:p>
            <a:endParaRPr lang="en-US" dirty="0"/>
          </a:p>
          <a:p>
            <a:r>
              <a:rPr lang="en-US" dirty="0"/>
              <a:t>What else has been happening?</a:t>
            </a:r>
          </a:p>
          <a:p>
            <a:r>
              <a:rPr lang="en-US" dirty="0"/>
              <a:t>Do you see any trend here so far?</a:t>
            </a:r>
          </a:p>
        </p:txBody>
      </p:sp>
      <p:sp>
        <p:nvSpPr>
          <p:cNvPr id="4" name="Slide Number Placeholder 3">
            <a:extLst>
              <a:ext uri="{FF2B5EF4-FFF2-40B4-BE49-F238E27FC236}">
                <a16:creationId xmlns:a16="http://schemas.microsoft.com/office/drawing/2014/main" id="{8F694EE7-F683-8147-B289-47DC521C6D73}"/>
              </a:ext>
            </a:extLst>
          </p:cNvPr>
          <p:cNvSpPr>
            <a:spLocks noGrp="1"/>
          </p:cNvSpPr>
          <p:nvPr>
            <p:ph type="sldNum" sz="quarter" idx="4294967295"/>
          </p:nvPr>
        </p:nvSpPr>
        <p:spPr>
          <a:xfrm>
            <a:off x="0" y="9534525"/>
            <a:ext cx="4114800" cy="547688"/>
          </a:xfrm>
        </p:spPr>
        <p:txBody>
          <a:bodyPr/>
          <a:lstStyle/>
          <a:p>
            <a:fld id="{76E8DCF4-EBDD-4FE1-8465-FD383573D554}" type="slidenum">
              <a:rPr lang="en-US" smtClean="0"/>
              <a:pPr/>
              <a:t>26</a:t>
            </a:fld>
            <a:endParaRPr lang="en-US"/>
          </a:p>
        </p:txBody>
      </p:sp>
      <p:pic>
        <p:nvPicPr>
          <p:cNvPr id="5" name="Picture 4">
            <a:extLst>
              <a:ext uri="{FF2B5EF4-FFF2-40B4-BE49-F238E27FC236}">
                <a16:creationId xmlns:a16="http://schemas.microsoft.com/office/drawing/2014/main" id="{F63D4DEA-98C9-2545-8ACA-DEDFC7D7A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20512" y="3449082"/>
            <a:ext cx="5067488" cy="4114800"/>
          </a:xfrm>
          <a:prstGeom prst="rect">
            <a:avLst/>
          </a:prstGeom>
        </p:spPr>
      </p:pic>
    </p:spTree>
    <p:custDataLst>
      <p:tags r:id="rId1"/>
    </p:custDataLst>
    <p:extLst>
      <p:ext uri="{BB962C8B-B14F-4D97-AF65-F5344CB8AC3E}">
        <p14:creationId xmlns:p14="http://schemas.microsoft.com/office/powerpoint/2010/main" val="422109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6CB7-D043-4CA5-AB99-8C6CF4A17A9E}"/>
              </a:ext>
            </a:extLst>
          </p:cNvPr>
          <p:cNvSpPr>
            <a:spLocks noGrp="1"/>
          </p:cNvSpPr>
          <p:nvPr>
            <p:ph type="title"/>
          </p:nvPr>
        </p:nvSpPr>
        <p:spPr/>
        <p:txBody>
          <a:bodyPr/>
          <a:lstStyle/>
          <a:p>
            <a:r>
              <a:rPr lang="en-US" dirty="0"/>
              <a:t>Computer-Security Incidents</a:t>
            </a:r>
          </a:p>
        </p:txBody>
      </p:sp>
      <p:sp>
        <p:nvSpPr>
          <p:cNvPr id="3" name="Content Placeholder 2">
            <a:extLst>
              <a:ext uri="{FF2B5EF4-FFF2-40B4-BE49-F238E27FC236}">
                <a16:creationId xmlns:a16="http://schemas.microsoft.com/office/drawing/2014/main" id="{93BD326F-DB6A-A454-CCE9-DE4DC8861B61}"/>
              </a:ext>
            </a:extLst>
          </p:cNvPr>
          <p:cNvSpPr>
            <a:spLocks noGrp="1"/>
          </p:cNvSpPr>
          <p:nvPr>
            <p:ph idx="1"/>
          </p:nvPr>
        </p:nvSpPr>
        <p:spPr>
          <a:noFill/>
          <a:ln>
            <a:noFill/>
          </a:ln>
        </p:spPr>
        <p:txBody>
          <a:bodyPr>
            <a:normAutofit/>
          </a:bodyPr>
          <a:lstStyle/>
          <a:p>
            <a:endParaRPr lang="en-US" dirty="0">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RMS IT and Operations Examiner Resources SharePoint site:</a:t>
            </a:r>
            <a:r>
              <a:rPr lang="en-US" dirty="0">
                <a:ln>
                  <a:solidFill>
                    <a:schemeClr val="accent1"/>
                  </a:solidFill>
                </a:ln>
              </a:rPr>
              <a:t> </a:t>
            </a:r>
            <a:r>
              <a:rPr lang="en-US" i="1" dirty="0">
                <a:ln cmpd="sng">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3">
                  <a:extLst>
                    <a:ext uri="{A12FA001-AC4F-418D-AE19-62706E023703}">
                      <ahyp:hlinkClr xmlns:ahyp="http://schemas.microsoft.com/office/drawing/2018/hyperlinkcolor" val="tx"/>
                    </a:ext>
                  </a:extLst>
                </a:hlinkClick>
              </a:rPr>
              <a:t>General guidance for examinations including Risk Advisories (RAs) and Technical Examination Aids (TEAs) </a:t>
            </a:r>
            <a:r>
              <a:rPr lang="en-US" dirty="0">
                <a:ln cmpd="sng">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(FDIC-only)</a:t>
            </a:r>
          </a:p>
          <a:p>
            <a:pPr lvl="1"/>
            <a:r>
              <a:rPr lang="en-US" sz="4200" i="1" dirty="0">
                <a:ln cmpd="sng">
                  <a:solidFill>
                    <a:schemeClr val="accent1"/>
                  </a:solidFill>
                </a:ln>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Resources for Reporting Incidents </a:t>
            </a:r>
            <a:r>
              <a:rPr lang="en-US" dirty="0">
                <a:ln cmpd="sng">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(FDIC only)</a:t>
            </a:r>
          </a:p>
          <a:p>
            <a:r>
              <a:rPr lang="en-US" dirty="0">
                <a:ln cmpd="sng">
                  <a:solidFill>
                    <a:schemeClr val="accent1"/>
                  </a:solidFill>
                </a:ln>
              </a:rPr>
              <a:t>RMS IT and Operations Examiner Resources SharePoint sites: </a:t>
            </a:r>
            <a:r>
              <a:rPr lang="en-US" i="1" dirty="0">
                <a:ln cmpd="sng">
                  <a:solidFill>
                    <a:schemeClr val="accent1"/>
                  </a:solidFill>
                </a:ln>
                <a:hlinkClick r:id="rId5">
                  <a:extLst>
                    <a:ext uri="{A12FA001-AC4F-418D-AE19-62706E023703}">
                      <ahyp:hlinkClr xmlns:ahyp="http://schemas.microsoft.com/office/drawing/2018/hyperlinkcolor" val="tx"/>
                    </a:ext>
                  </a:extLst>
                </a:hlinkClick>
              </a:rPr>
              <a:t>Cybersecurity News</a:t>
            </a:r>
            <a:r>
              <a:rPr lang="en-US" i="1" dirty="0">
                <a:ln cmpd="sng">
                  <a:solidFill>
                    <a:schemeClr val="accent1"/>
                  </a:solidFill>
                </a:ln>
              </a:rPr>
              <a:t> </a:t>
            </a:r>
            <a:r>
              <a:rPr lang="en-US" dirty="0">
                <a:ln cmpd="sng">
                  <a:solidFill>
                    <a:schemeClr val="accent1"/>
                  </a:solidFill>
                </a:ln>
              </a:rPr>
              <a:t>and </a:t>
            </a:r>
            <a:r>
              <a:rPr lang="en-US" i="1" dirty="0">
                <a:ln cmpd="sng">
                  <a:solidFill>
                    <a:schemeClr val="accent1"/>
                  </a:solidFill>
                </a:ln>
                <a:hlinkClick r:id="rId6">
                  <a:extLst>
                    <a:ext uri="{A12FA001-AC4F-418D-AE19-62706E023703}">
                      <ahyp:hlinkClr xmlns:ahyp="http://schemas.microsoft.com/office/drawing/2018/hyperlinkcolor" val="tx"/>
                    </a:ext>
                  </a:extLst>
                </a:hlinkClick>
              </a:rPr>
              <a:t>Alerts and Reports</a:t>
            </a:r>
            <a:r>
              <a:rPr lang="en-US" i="1" dirty="0">
                <a:ln cmpd="sng">
                  <a:solidFill>
                    <a:schemeClr val="accent1"/>
                  </a:solidFill>
                </a:ln>
              </a:rPr>
              <a:t> </a:t>
            </a:r>
            <a:r>
              <a:rPr lang="en-US" dirty="0">
                <a:ln cmpd="sng">
                  <a:solidFill>
                    <a:schemeClr val="accent1"/>
                  </a:solidFill>
                </a:ln>
              </a:rPr>
              <a:t>(FDIC-only)</a:t>
            </a:r>
          </a:p>
          <a:p>
            <a:r>
              <a:rPr lang="en-US" i="1" dirty="0">
                <a:ln cmpd="sng">
                  <a:solidFill>
                    <a:schemeClr val="accent1"/>
                  </a:solidFill>
                </a:ln>
                <a:hlinkClick r:id="rId7">
                  <a:extLst>
                    <a:ext uri="{A12FA001-AC4F-418D-AE19-62706E023703}">
                      <ahyp:hlinkClr xmlns:ahyp="http://schemas.microsoft.com/office/drawing/2018/hyperlinkcolor" val="tx"/>
                    </a:ext>
                  </a:extLst>
                </a:hlinkClick>
              </a:rPr>
              <a:t>FFIEC Cybersecurity Awareness</a:t>
            </a:r>
            <a:r>
              <a:rPr lang="en-US" dirty="0">
                <a:ln cmpd="sng">
                  <a:solidFill>
                    <a:schemeClr val="accent1"/>
                  </a:solidFill>
                </a:ln>
              </a:rPr>
              <a:t> website. (Available to all)</a:t>
            </a:r>
          </a:p>
          <a:p>
            <a:endParaRPr lang="en-US" dirty="0"/>
          </a:p>
          <a:p>
            <a:endParaRPr lang="en-US" dirty="0"/>
          </a:p>
          <a:p>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1018497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3E2F-C0CB-849D-4182-732B3EF59875}"/>
              </a:ext>
            </a:extLst>
          </p:cNvPr>
          <p:cNvSpPr>
            <a:spLocks noGrp="1"/>
          </p:cNvSpPr>
          <p:nvPr>
            <p:ph type="title"/>
          </p:nvPr>
        </p:nvSpPr>
        <p:spPr/>
        <p:txBody>
          <a:bodyPr/>
          <a:lstStyle/>
          <a:p>
            <a:r>
              <a:rPr lang="en-US" dirty="0"/>
              <a:t>Other Resources for Threat Information and General Security Awareness</a:t>
            </a:r>
          </a:p>
        </p:txBody>
      </p:sp>
      <p:sp>
        <p:nvSpPr>
          <p:cNvPr id="3" name="Content Placeholder 2">
            <a:extLst>
              <a:ext uri="{FF2B5EF4-FFF2-40B4-BE49-F238E27FC236}">
                <a16:creationId xmlns:a16="http://schemas.microsoft.com/office/drawing/2014/main" id="{931B9114-F3A6-9503-0C2C-C353EC7F6FB4}"/>
              </a:ext>
            </a:extLst>
          </p:cNvPr>
          <p:cNvSpPr>
            <a:spLocks noGrp="1"/>
          </p:cNvSpPr>
          <p:nvPr>
            <p:ph idx="1"/>
          </p:nvPr>
        </p:nvSpPr>
        <p:spPr>
          <a:ln>
            <a:noFill/>
          </a:ln>
        </p:spPr>
        <p:txBody>
          <a:bodyPr/>
          <a:lstStyle/>
          <a:p>
            <a:endParaRPr lang="en-US" dirty="0">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Bank specific include</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2">
                  <a:extLst>
                    <a:ext uri="{A12FA001-AC4F-418D-AE19-62706E023703}">
                      <ahyp:hlinkClr xmlns:ahyp="http://schemas.microsoft.com/office/drawing/2018/hyperlinkcolor" val="tx"/>
                    </a:ext>
                  </a:extLst>
                </a:hlinkClick>
              </a:rPr>
              <a:t>CISA</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3">
                  <a:extLst>
                    <a:ext uri="{A12FA001-AC4F-418D-AE19-62706E023703}">
                      <ahyp:hlinkClr xmlns:ahyp="http://schemas.microsoft.com/office/drawing/2018/hyperlinkcolor" val="tx"/>
                    </a:ext>
                  </a:extLst>
                </a:hlinkClick>
              </a:rPr>
              <a:t>NIST</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FBI</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5">
                  <a:extLst>
                    <a:ext uri="{A12FA001-AC4F-418D-AE19-62706E023703}">
                      <ahyp:hlinkClr xmlns:ahyp="http://schemas.microsoft.com/office/drawing/2018/hyperlinkcolor" val="tx"/>
                    </a:ext>
                  </a:extLst>
                </a:hlinkClick>
              </a:rPr>
              <a:t>FS-ISAC</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and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6">
                  <a:extLst>
                    <a:ext uri="{A12FA001-AC4F-418D-AE19-62706E023703}">
                      <ahyp:hlinkClr xmlns:ahyp="http://schemas.microsoft.com/office/drawing/2018/hyperlinkcolor" val="tx"/>
                    </a:ext>
                  </a:extLst>
                </a:hlinkClick>
              </a:rPr>
              <a:t>PCI</a:t>
            </a:r>
            <a:endPar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Government authoritative resources: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7">
                  <a:extLst>
                    <a:ext uri="{A12FA001-AC4F-418D-AE19-62706E023703}">
                      <ahyp:hlinkClr xmlns:ahyp="http://schemas.microsoft.com/office/drawing/2018/hyperlinkcolor" val="tx"/>
                    </a:ext>
                  </a:extLst>
                </a:hlinkClick>
              </a:rPr>
              <a:t>DOD Cyber Exchange</a:t>
            </a:r>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 and </a:t>
            </a:r>
            <a:r>
              <a:rPr lang="en-US" i="1" u="sng"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8">
                  <a:extLst>
                    <a:ext uri="{A12FA001-AC4F-418D-AE19-62706E023703}">
                      <ahyp:hlinkClr xmlns:ahyp="http://schemas.microsoft.com/office/drawing/2018/hyperlinkcolor" val="tx"/>
                    </a:ext>
                  </a:extLst>
                </a:hlinkClick>
              </a:rPr>
              <a:t>National Security Agency</a:t>
            </a:r>
            <a:endParaRPr lang="en-US" i="1"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rPr>
              <a:t>Security industry organizations: </a:t>
            </a:r>
            <a:r>
              <a:rPr lang="en-US" i="1"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9">
                  <a:extLst>
                    <a:ext uri="{A12FA001-AC4F-418D-AE19-62706E023703}">
                      <ahyp:hlinkClr xmlns:ahyp="http://schemas.microsoft.com/office/drawing/2018/hyperlinkcolor" val="tx"/>
                    </a:ext>
                  </a:extLst>
                </a:hlinkClick>
              </a:rPr>
              <a:t>CIS</a:t>
            </a:r>
            <a:r>
              <a:rPr lang="en-US" dirty="0">
                <a:ln>
                  <a:solidFill>
                    <a:schemeClr val="accent1"/>
                  </a:solidFill>
                </a:ln>
              </a:rPr>
              <a:t> and </a:t>
            </a:r>
            <a:r>
              <a:rPr lang="en-US" i="1"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hlinkClick r:id="rId10">
                  <a:extLst>
                    <a:ext uri="{A12FA001-AC4F-418D-AE19-62706E023703}">
                      <ahyp:hlinkClr xmlns:ahyp="http://schemas.microsoft.com/office/drawing/2018/hyperlinkcolor" val="tx"/>
                    </a:ext>
                  </a:extLst>
                </a:hlinkClick>
              </a:rPr>
              <a:t>ISACA</a:t>
            </a:r>
            <a:endParaRPr lang="en-US" i="1"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dirty="0">
              <a:ln>
                <a:solidFill>
                  <a:schemeClr val="accent1"/>
                </a:solidFill>
              </a:ln>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ln>
                  <a:solidFill>
                    <a:schemeClr val="accent1"/>
                  </a:solidFill>
                </a:ln>
              </a:rPr>
              <a:t>There are also lots of security vendors offering insights (Cisco, Fortinet, Palo Alto, </a:t>
            </a:r>
            <a:r>
              <a:rPr lang="en-US" dirty="0" err="1">
                <a:ln>
                  <a:solidFill>
                    <a:schemeClr val="accent1"/>
                  </a:solidFill>
                </a:ln>
              </a:rPr>
              <a:t>Sonicwall</a:t>
            </a:r>
            <a:r>
              <a:rPr lang="en-US" dirty="0">
                <a:ln>
                  <a:solidFill>
                    <a:schemeClr val="accent1"/>
                  </a:solidFill>
                </a:ln>
              </a:rPr>
              <a:t>, Sophos and many more)</a:t>
            </a:r>
            <a:endParaRPr lang="en-US" dirty="0">
              <a:ln>
                <a:solidFill>
                  <a:schemeClr val="accent1"/>
                </a:solidFill>
              </a:ln>
              <a:effectLst/>
            </a:endParaRPr>
          </a:p>
          <a:p>
            <a:endParaRPr lang="en-US" dirty="0">
              <a:ln>
                <a:solidFill>
                  <a:schemeClr val="accent1"/>
                </a:solidFill>
              </a:ln>
            </a:endParaRPr>
          </a:p>
        </p:txBody>
      </p:sp>
    </p:spTree>
    <p:extLst>
      <p:ext uri="{BB962C8B-B14F-4D97-AF65-F5344CB8AC3E}">
        <p14:creationId xmlns:p14="http://schemas.microsoft.com/office/powerpoint/2010/main" val="168514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4B8B-120A-4FE7-BEA0-1BE04C4237F0}"/>
              </a:ext>
            </a:extLst>
          </p:cNvPr>
          <p:cNvSpPr>
            <a:spLocks noGrp="1"/>
          </p:cNvSpPr>
          <p:nvPr>
            <p:ph type="title"/>
          </p:nvPr>
        </p:nvSpPr>
        <p:spPr/>
        <p:txBody>
          <a:bodyPr/>
          <a:lstStyle/>
          <a:p>
            <a:r>
              <a:rPr lang="en-US"/>
              <a:t>How Can We Protect Ourselves?</a:t>
            </a:r>
          </a:p>
        </p:txBody>
      </p:sp>
      <p:sp>
        <p:nvSpPr>
          <p:cNvPr id="3" name="Content Placeholder 2">
            <a:extLst>
              <a:ext uri="{FF2B5EF4-FFF2-40B4-BE49-F238E27FC236}">
                <a16:creationId xmlns:a16="http://schemas.microsoft.com/office/drawing/2014/main" id="{97811A78-FB07-4909-B706-41471077A05E}"/>
              </a:ext>
            </a:extLst>
          </p:cNvPr>
          <p:cNvSpPr>
            <a:spLocks noGrp="1"/>
          </p:cNvSpPr>
          <p:nvPr>
            <p:ph idx="1"/>
          </p:nvPr>
        </p:nvSpPr>
        <p:spPr/>
        <p:txBody>
          <a:bodyPr/>
          <a:lstStyle/>
          <a:p>
            <a:r>
              <a:rPr lang="en-US"/>
              <a:t>Personal responsibility</a:t>
            </a:r>
          </a:p>
          <a:p>
            <a:endParaRPr lang="en-US"/>
          </a:p>
          <a:p>
            <a:r>
              <a:rPr lang="en-US"/>
              <a:t>Corporate guidance/responsibility</a:t>
            </a:r>
          </a:p>
          <a:p>
            <a:endParaRPr lang="en-US"/>
          </a:p>
          <a:p>
            <a:r>
              <a:rPr lang="en-US"/>
              <a:t>Regulation</a:t>
            </a:r>
          </a:p>
          <a:p>
            <a:endParaRPr lang="en-US"/>
          </a:p>
          <a:p>
            <a:r>
              <a:rPr lang="en-US"/>
              <a:t>Threat management tools</a:t>
            </a:r>
          </a:p>
          <a:p>
            <a:endParaRPr lang="en-US"/>
          </a:p>
          <a:p>
            <a:r>
              <a:rPr lang="en-US"/>
              <a:t>Other?</a:t>
            </a:r>
          </a:p>
        </p:txBody>
      </p:sp>
      <p:sp>
        <p:nvSpPr>
          <p:cNvPr id="4" name="Slide Number Placeholder 3">
            <a:extLst>
              <a:ext uri="{FF2B5EF4-FFF2-40B4-BE49-F238E27FC236}">
                <a16:creationId xmlns:a16="http://schemas.microsoft.com/office/drawing/2014/main" id="{943E88E5-AB4E-4656-BD50-F399D6334966}"/>
              </a:ext>
            </a:extLst>
          </p:cNvPr>
          <p:cNvSpPr>
            <a:spLocks noGrp="1"/>
          </p:cNvSpPr>
          <p:nvPr>
            <p:ph type="sldNum" sz="quarter" idx="10"/>
          </p:nvPr>
        </p:nvSpPr>
        <p:spPr/>
        <p:txBody>
          <a:bodyPr/>
          <a:lstStyle/>
          <a:p>
            <a:fld id="{76E8DCF4-EBDD-4FE1-8465-FD383573D554}" type="slidenum">
              <a:rPr lang="en-US" smtClean="0"/>
              <a:pPr/>
              <a:t>29</a:t>
            </a:fld>
            <a:endParaRPr lang="en-US"/>
          </a:p>
        </p:txBody>
      </p:sp>
    </p:spTree>
    <p:extLst>
      <p:ext uri="{BB962C8B-B14F-4D97-AF65-F5344CB8AC3E}">
        <p14:creationId xmlns:p14="http://schemas.microsoft.com/office/powerpoint/2010/main" val="122557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EC74-64F7-6243-AE87-0F87E06D3322}"/>
              </a:ext>
            </a:extLst>
          </p:cNvPr>
          <p:cNvSpPr>
            <a:spLocks noGrp="1"/>
          </p:cNvSpPr>
          <p:nvPr>
            <p:ph type="title"/>
          </p:nvPr>
        </p:nvSpPr>
        <p:spPr/>
        <p:txBody>
          <a:bodyPr/>
          <a:lstStyle/>
          <a:p>
            <a:r>
              <a:rPr lang="en-US"/>
              <a:t>Introductions</a:t>
            </a:r>
          </a:p>
        </p:txBody>
      </p:sp>
      <p:sp>
        <p:nvSpPr>
          <p:cNvPr id="3" name="Content Placeholder 2">
            <a:extLst>
              <a:ext uri="{FF2B5EF4-FFF2-40B4-BE49-F238E27FC236}">
                <a16:creationId xmlns:a16="http://schemas.microsoft.com/office/drawing/2014/main" id="{E655A964-69B0-CF45-9266-E88C84348EA0}"/>
              </a:ext>
            </a:extLst>
          </p:cNvPr>
          <p:cNvSpPr>
            <a:spLocks noGrp="1"/>
          </p:cNvSpPr>
          <p:nvPr>
            <p:ph idx="1"/>
          </p:nvPr>
        </p:nvSpPr>
        <p:spPr/>
        <p:txBody>
          <a:bodyPr>
            <a:normAutofit/>
          </a:bodyPr>
          <a:lstStyle/>
          <a:p>
            <a:r>
              <a:rPr lang="en-US" dirty="0"/>
              <a:t>Please tell us about you!</a:t>
            </a:r>
          </a:p>
          <a:p>
            <a:pPr lvl="1"/>
            <a:r>
              <a:rPr lang="en-US" dirty="0"/>
              <a:t>Where do you live and work?</a:t>
            </a:r>
          </a:p>
          <a:p>
            <a:pPr lvl="1"/>
            <a:r>
              <a:rPr lang="en-US" dirty="0"/>
              <a:t>What’s your role?</a:t>
            </a:r>
          </a:p>
          <a:p>
            <a:pPr lvl="1"/>
            <a:r>
              <a:rPr lang="en-US" dirty="0"/>
              <a:t>What do you do for fun?</a:t>
            </a:r>
          </a:p>
          <a:p>
            <a:pPr lvl="1"/>
            <a:r>
              <a:rPr lang="en-US" dirty="0"/>
              <a:t>What would you like to take away from this course?</a:t>
            </a:r>
          </a:p>
        </p:txBody>
      </p:sp>
    </p:spTree>
    <p:extLst>
      <p:ext uri="{BB962C8B-B14F-4D97-AF65-F5344CB8AC3E}">
        <p14:creationId xmlns:p14="http://schemas.microsoft.com/office/powerpoint/2010/main" val="2280160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DBA0-5D2E-41E4-BD8E-A2A0335C0D39}"/>
              </a:ext>
            </a:extLst>
          </p:cNvPr>
          <p:cNvSpPr>
            <a:spLocks noGrp="1"/>
          </p:cNvSpPr>
          <p:nvPr>
            <p:ph type="title"/>
          </p:nvPr>
        </p:nvSpPr>
        <p:spPr/>
        <p:txBody>
          <a:bodyPr/>
          <a:lstStyle/>
          <a:p>
            <a:r>
              <a:rPr lang="en-US"/>
              <a:t>Gramm-Leach-Bliley Act</a:t>
            </a:r>
          </a:p>
        </p:txBody>
      </p:sp>
      <p:sp>
        <p:nvSpPr>
          <p:cNvPr id="3" name="Content Placeholder 2">
            <a:extLst>
              <a:ext uri="{FF2B5EF4-FFF2-40B4-BE49-F238E27FC236}">
                <a16:creationId xmlns:a16="http://schemas.microsoft.com/office/drawing/2014/main" id="{12211395-BC50-4E34-82D6-30A252E29FB5}"/>
              </a:ext>
            </a:extLst>
          </p:cNvPr>
          <p:cNvSpPr>
            <a:spLocks noGrp="1"/>
          </p:cNvSpPr>
          <p:nvPr>
            <p:ph idx="1"/>
          </p:nvPr>
        </p:nvSpPr>
        <p:spPr>
          <a:xfrm>
            <a:off x="457202" y="2171700"/>
            <a:ext cx="14477999" cy="7658100"/>
          </a:xfrm>
        </p:spPr>
        <p:txBody>
          <a:bodyPr/>
          <a:lstStyle/>
          <a:p>
            <a:r>
              <a:rPr lang="en-US" dirty="0"/>
              <a:t>An Act to enhance competition in the financial services industry by providing a prudential framework for the affiliation of banks, securities firms, and other financial service providers, and for other purposes</a:t>
            </a:r>
          </a:p>
          <a:p>
            <a:endParaRPr lang="en-US" dirty="0"/>
          </a:p>
          <a:p>
            <a:r>
              <a:rPr lang="en-US" dirty="0"/>
              <a:t>How old is GLBA?</a:t>
            </a:r>
          </a:p>
          <a:p>
            <a:endParaRPr lang="en-US" dirty="0"/>
          </a:p>
          <a:p>
            <a:r>
              <a:rPr lang="en-US" dirty="0"/>
              <a:t>How have things changed since GLBA was introduced?</a:t>
            </a:r>
          </a:p>
          <a:p>
            <a:endParaRPr lang="en-US" dirty="0"/>
          </a:p>
          <a:p>
            <a:r>
              <a:rPr lang="en-US" dirty="0"/>
              <a:t>How relevant is it in 2026?</a:t>
            </a:r>
          </a:p>
        </p:txBody>
      </p:sp>
      <p:sp>
        <p:nvSpPr>
          <p:cNvPr id="4" name="Slide Number Placeholder 3">
            <a:extLst>
              <a:ext uri="{FF2B5EF4-FFF2-40B4-BE49-F238E27FC236}">
                <a16:creationId xmlns:a16="http://schemas.microsoft.com/office/drawing/2014/main" id="{1AE7A54E-1757-4E07-8411-357E1F7A6E15}"/>
              </a:ext>
            </a:extLst>
          </p:cNvPr>
          <p:cNvSpPr>
            <a:spLocks noGrp="1"/>
          </p:cNvSpPr>
          <p:nvPr>
            <p:ph type="sldNum" sz="quarter" idx="10"/>
          </p:nvPr>
        </p:nvSpPr>
        <p:spPr/>
        <p:txBody>
          <a:bodyPr/>
          <a:lstStyle/>
          <a:p>
            <a:fld id="{76E8DCF4-EBDD-4FE1-8465-FD383573D554}" type="slidenum">
              <a:rPr lang="en-US" smtClean="0"/>
              <a:pPr/>
              <a:t>30</a:t>
            </a:fld>
            <a:endParaRPr lang="en-US"/>
          </a:p>
        </p:txBody>
      </p:sp>
      <p:pic>
        <p:nvPicPr>
          <p:cNvPr id="1026" name="Picture 2" descr="Great Seal of the United States">
            <a:extLst>
              <a:ext uri="{FF2B5EF4-FFF2-40B4-BE49-F238E27FC236}">
                <a16:creationId xmlns:a16="http://schemas.microsoft.com/office/drawing/2014/main" id="{25620890-885B-401D-813F-7C6FBDC937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00119" y="66294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6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48145" y="943902"/>
            <a:ext cx="9879736" cy="1929240"/>
          </a:xfrm>
        </p:spPr>
        <p:txBody>
          <a:bodyPr anchor="b">
            <a:normAutofit/>
          </a:bodyPr>
          <a:lstStyle/>
          <a:p>
            <a:r>
              <a:rPr lang="en-US"/>
              <a:t>Financial Privacy Rules</a:t>
            </a:r>
          </a:p>
        </p:txBody>
      </p:sp>
      <p:sp>
        <p:nvSpPr>
          <p:cNvPr id="3" name="Content Placeholder 2"/>
          <p:cNvSpPr>
            <a:spLocks noGrp="1"/>
          </p:cNvSpPr>
          <p:nvPr>
            <p:ph idx="1"/>
          </p:nvPr>
        </p:nvSpPr>
        <p:spPr>
          <a:xfrm>
            <a:off x="7448146" y="3657599"/>
            <a:ext cx="9879734" cy="6424593"/>
          </a:xfrm>
        </p:spPr>
        <p:txBody>
          <a:bodyPr>
            <a:normAutofit/>
          </a:bodyPr>
          <a:lstStyle/>
          <a:p>
            <a:pPr>
              <a:buNone/>
            </a:pPr>
            <a:r>
              <a:rPr lang="en-US" sz="2100" i="1"/>
              <a:t>Per Section 501(b) of GLBA, effective July 2001</a:t>
            </a:r>
          </a:p>
          <a:p>
            <a:r>
              <a:rPr lang="en-US" sz="2100"/>
              <a:t>Each financial institution has an affirmative and continuing obligation to respect the privacy of its customers and protect the security and </a:t>
            </a:r>
            <a:br>
              <a:rPr lang="en-US" sz="2100"/>
            </a:br>
            <a:r>
              <a:rPr lang="en-US" sz="2100"/>
              <a:t>confidentiality of non-public personal information</a:t>
            </a:r>
          </a:p>
          <a:p>
            <a:pPr lvl="1"/>
            <a:r>
              <a:rPr lang="en-US" sz="2100"/>
              <a:t>Must have a privacy policy in place to protect the </a:t>
            </a:r>
            <a:br>
              <a:rPr lang="en-US" sz="2100"/>
            </a:br>
            <a:r>
              <a:rPr lang="en-US" sz="2100"/>
              <a:t>confidentiality of consumer information</a:t>
            </a:r>
          </a:p>
          <a:p>
            <a:r>
              <a:rPr lang="en-US" sz="2100"/>
              <a:t>FDIC Financial Institution Letter (FIL-68-2001) </a:t>
            </a:r>
            <a:br>
              <a:rPr lang="en-US" sz="2100"/>
            </a:br>
            <a:r>
              <a:rPr lang="en-US" sz="2100"/>
              <a:t>objectives</a:t>
            </a:r>
          </a:p>
          <a:p>
            <a:pPr lvl="1"/>
            <a:r>
              <a:rPr lang="en-US" sz="2100"/>
              <a:t>“Ensure the security and confidentiality of customer </a:t>
            </a:r>
            <a:br>
              <a:rPr lang="en-US" sz="2100"/>
            </a:br>
            <a:r>
              <a:rPr lang="en-US" sz="2100"/>
              <a:t>information;</a:t>
            </a:r>
          </a:p>
          <a:p>
            <a:pPr lvl="1"/>
            <a:r>
              <a:rPr lang="en-US" sz="2100"/>
              <a:t>Protect personal information against any anticipated </a:t>
            </a:r>
            <a:br>
              <a:rPr lang="en-US" sz="2100"/>
            </a:br>
            <a:r>
              <a:rPr lang="en-US" sz="2100"/>
              <a:t>threats or hazards to the security or integrity of such </a:t>
            </a:r>
            <a:br>
              <a:rPr lang="en-US" sz="2100"/>
            </a:br>
            <a:r>
              <a:rPr lang="en-US" sz="2100"/>
              <a:t>information; and</a:t>
            </a:r>
          </a:p>
          <a:p>
            <a:pPr lvl="1"/>
            <a:r>
              <a:rPr lang="en-US" sz="2100"/>
              <a:t>Protect against unauthorized access to or use of customer information that could result in substantial harm or inconvenience to any customer”</a:t>
            </a:r>
          </a:p>
        </p:txBody>
      </p:sp>
      <p:pic>
        <p:nvPicPr>
          <p:cNvPr id="7" name="Picture 6" descr="thief_captured_clip_400_clr.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8303" y="1586337"/>
            <a:ext cx="4808842" cy="7114325"/>
          </a:xfrm>
          <a:prstGeom prst="rect">
            <a:avLst/>
          </a:prstGeom>
          <a:effectLst/>
        </p:spPr>
      </p:pic>
      <p:cxnSp>
        <p:nvCxnSpPr>
          <p:cNvPr id="19"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21401" y="3172675"/>
            <a:ext cx="94640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a:xfrm>
            <a:off x="15250563" y="9534525"/>
            <a:ext cx="1780137" cy="547687"/>
          </a:xfrm>
        </p:spPr>
        <p:txBody>
          <a:bodyPr>
            <a:normAutofit/>
          </a:bodyPr>
          <a:lstStyle/>
          <a:p>
            <a:pPr>
              <a:spcAft>
                <a:spcPts val="600"/>
              </a:spcAft>
            </a:pPr>
            <a:fld id="{76E8DCF4-EBDD-4FE1-8465-FD383573D554}" type="slidenum">
              <a:rPr lang="en-US" smtClean="0"/>
              <a:pPr>
                <a:spcAft>
                  <a:spcPts val="600"/>
                </a:spcAft>
              </a:pPr>
              <a:t>31</a:t>
            </a:fld>
            <a:endParaRPr lang="en-US"/>
          </a:p>
        </p:txBody>
      </p:sp>
    </p:spTree>
    <p:custDataLst>
      <p:tags r:id="rId1"/>
    </p:custDataLst>
    <p:extLst>
      <p:ext uri="{BB962C8B-B14F-4D97-AF65-F5344CB8AC3E}">
        <p14:creationId xmlns:p14="http://schemas.microsoft.com/office/powerpoint/2010/main" val="351742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6A275D-873A-41DF-B157-03CA7B3EC037}"/>
              </a:ext>
            </a:extLst>
          </p:cNvPr>
          <p:cNvSpPr>
            <a:spLocks noGrp="1"/>
          </p:cNvSpPr>
          <p:nvPr>
            <p:ph type="title"/>
          </p:nvPr>
        </p:nvSpPr>
        <p:spPr/>
        <p:txBody>
          <a:bodyPr/>
          <a:lstStyle/>
          <a:p>
            <a:r>
              <a:rPr lang="en-US"/>
              <a:t>GLBA Section 501(b) Interpreted</a:t>
            </a:r>
          </a:p>
        </p:txBody>
      </p:sp>
      <p:sp>
        <p:nvSpPr>
          <p:cNvPr id="5" name="Content Placeholder 4">
            <a:extLst>
              <a:ext uri="{FF2B5EF4-FFF2-40B4-BE49-F238E27FC236}">
                <a16:creationId xmlns:a16="http://schemas.microsoft.com/office/drawing/2014/main" id="{110D1F73-501B-4AD9-9C98-F51FCD0C1672}"/>
              </a:ext>
            </a:extLst>
          </p:cNvPr>
          <p:cNvSpPr>
            <a:spLocks noGrp="1"/>
          </p:cNvSpPr>
          <p:nvPr>
            <p:ph idx="1"/>
          </p:nvPr>
        </p:nvSpPr>
        <p:spPr>
          <a:xfrm>
            <a:off x="1257300" y="1984584"/>
            <a:ext cx="15773400" cy="6967198"/>
          </a:xfrm>
        </p:spPr>
        <p:txBody>
          <a:bodyPr>
            <a:noAutofit/>
          </a:bodyPr>
          <a:lstStyle/>
          <a:p>
            <a:pPr marL="0" indent="0">
              <a:buNone/>
            </a:pPr>
            <a:r>
              <a:rPr lang="en-US" sz="4000" dirty="0"/>
              <a:t>Agencies required to establish appropriate standards for financial institutions subject to their jurisdiction that include administrative, technical, and physical safeguards, to protect the security and confidentiality of customer information. Accordingly, the Agencies issued Security Guidelines requiring every financial institution to have an information security program designed to:</a:t>
            </a:r>
          </a:p>
          <a:p>
            <a:endParaRPr lang="en-US" sz="2000" dirty="0"/>
          </a:p>
          <a:p>
            <a:pPr marL="685800" indent="-685800">
              <a:buFont typeface="+mj-lt"/>
              <a:buAutoNum type="arabicPeriod"/>
            </a:pPr>
            <a:r>
              <a:rPr lang="en-US" sz="4000" dirty="0"/>
              <a:t>Ensure the security and confidentiality of customer information</a:t>
            </a:r>
          </a:p>
          <a:p>
            <a:pPr marL="685800" indent="-685800">
              <a:buFont typeface="+mj-lt"/>
              <a:buAutoNum type="arabicPeriod"/>
            </a:pPr>
            <a:r>
              <a:rPr lang="en-US" sz="4000" dirty="0"/>
              <a:t>Protect against any anticipated threats or hazards to the security or integrity of such information</a:t>
            </a:r>
          </a:p>
          <a:p>
            <a:pPr marL="685800" indent="-685800">
              <a:buFont typeface="+mj-lt"/>
              <a:buAutoNum type="arabicPeriod"/>
            </a:pPr>
            <a:r>
              <a:rPr lang="en-US" sz="4000" dirty="0"/>
              <a:t>Protect against unauthorized access to or use of such information that could result in substantial harm or inconvenience to any customer</a:t>
            </a:r>
          </a:p>
          <a:p>
            <a:pPr marL="0" indent="0">
              <a:buNone/>
            </a:pPr>
            <a:endParaRPr lang="en-US" sz="4000" dirty="0"/>
          </a:p>
        </p:txBody>
      </p:sp>
      <p:sp>
        <p:nvSpPr>
          <p:cNvPr id="3" name="Slide Number Placeholder 2">
            <a:extLst>
              <a:ext uri="{FF2B5EF4-FFF2-40B4-BE49-F238E27FC236}">
                <a16:creationId xmlns:a16="http://schemas.microsoft.com/office/drawing/2014/main" id="{0F73D6DC-AEF2-4F40-B6F4-83DA3B770902}"/>
              </a:ext>
            </a:extLst>
          </p:cNvPr>
          <p:cNvSpPr>
            <a:spLocks noGrp="1"/>
          </p:cNvSpPr>
          <p:nvPr>
            <p:ph type="sldNum" sz="quarter" idx="10"/>
          </p:nvPr>
        </p:nvSpPr>
        <p:spPr/>
        <p:txBody>
          <a:bodyPr/>
          <a:lstStyle/>
          <a:p>
            <a:fld id="{52B67DA5-9DD9-4BCA-8370-9CA784C1DE92}" type="slidenum">
              <a:rPr lang="en-US" smtClean="0"/>
              <a:pPr/>
              <a:t>32</a:t>
            </a:fld>
            <a:endParaRPr lang="en-US"/>
          </a:p>
        </p:txBody>
      </p:sp>
    </p:spTree>
    <p:extLst>
      <p:ext uri="{BB962C8B-B14F-4D97-AF65-F5344CB8AC3E}">
        <p14:creationId xmlns:p14="http://schemas.microsoft.com/office/powerpoint/2010/main" val="4109149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FA23-2EE9-4F6A-9927-44BE1271B4A7}"/>
              </a:ext>
            </a:extLst>
          </p:cNvPr>
          <p:cNvSpPr>
            <a:spLocks noGrp="1"/>
          </p:cNvSpPr>
          <p:nvPr>
            <p:ph type="title"/>
          </p:nvPr>
        </p:nvSpPr>
        <p:spPr>
          <a:xfrm>
            <a:off x="563657" y="624870"/>
            <a:ext cx="15773400" cy="1988345"/>
          </a:xfrm>
        </p:spPr>
        <p:txBody>
          <a:bodyPr/>
          <a:lstStyle/>
          <a:p>
            <a:r>
              <a:rPr lang="en-US"/>
              <a:t>Administrative, Physical and Technical Protection Tools</a:t>
            </a:r>
          </a:p>
        </p:txBody>
      </p:sp>
      <p:sp>
        <p:nvSpPr>
          <p:cNvPr id="3" name="Content Placeholder 2">
            <a:extLst>
              <a:ext uri="{FF2B5EF4-FFF2-40B4-BE49-F238E27FC236}">
                <a16:creationId xmlns:a16="http://schemas.microsoft.com/office/drawing/2014/main" id="{291A75AC-E15E-477F-9FCD-0524558EF64D}"/>
              </a:ext>
            </a:extLst>
          </p:cNvPr>
          <p:cNvSpPr>
            <a:spLocks noGrp="1"/>
          </p:cNvSpPr>
          <p:nvPr>
            <p:ph idx="1"/>
          </p:nvPr>
        </p:nvSpPr>
        <p:spPr>
          <a:xfrm>
            <a:off x="1257300" y="2733463"/>
            <a:ext cx="15773400" cy="6967198"/>
          </a:xfrm>
        </p:spPr>
        <p:txBody>
          <a:bodyPr/>
          <a:lstStyle/>
          <a:p>
            <a:pPr marL="0" indent="0">
              <a:buNone/>
            </a:pPr>
            <a:r>
              <a:rPr lang="en-US" dirty="0"/>
              <a:t>Agencies issued Security Guidelines requiring every financial institution to have an information security program designed to:</a:t>
            </a:r>
          </a:p>
          <a:p>
            <a:endParaRPr lang="en-US" dirty="0"/>
          </a:p>
          <a:p>
            <a:pPr marL="685800" indent="-685800">
              <a:buFont typeface="+mj-lt"/>
              <a:buAutoNum type="arabicPeriod"/>
            </a:pPr>
            <a:r>
              <a:rPr lang="en-US" dirty="0"/>
              <a:t>Ensure the security and confidentiality of customer information</a:t>
            </a:r>
          </a:p>
          <a:p>
            <a:pPr marL="685800" indent="-685800">
              <a:buFont typeface="+mj-lt"/>
              <a:buAutoNum type="arabicPeriod"/>
            </a:pPr>
            <a:r>
              <a:rPr lang="en-US" dirty="0"/>
              <a:t>Protect against any anticipated threats or hazards to the security or integrity</a:t>
            </a:r>
          </a:p>
          <a:p>
            <a:pPr marL="685800" indent="-685800">
              <a:buFont typeface="+mj-lt"/>
              <a:buAutoNum type="arabicPeriod"/>
            </a:pPr>
            <a:r>
              <a:rPr lang="en-US" dirty="0"/>
              <a:t>Protect against unauthorized access to or use</a:t>
            </a:r>
          </a:p>
        </p:txBody>
      </p:sp>
      <p:sp>
        <p:nvSpPr>
          <p:cNvPr id="4" name="Slide Number Placeholder 3">
            <a:extLst>
              <a:ext uri="{FF2B5EF4-FFF2-40B4-BE49-F238E27FC236}">
                <a16:creationId xmlns:a16="http://schemas.microsoft.com/office/drawing/2014/main" id="{33F31466-1726-4E57-A707-BEB0542448BD}"/>
              </a:ext>
            </a:extLst>
          </p:cNvPr>
          <p:cNvSpPr>
            <a:spLocks noGrp="1"/>
          </p:cNvSpPr>
          <p:nvPr>
            <p:ph type="sldNum" sz="quarter" idx="10"/>
          </p:nvPr>
        </p:nvSpPr>
        <p:spPr/>
        <p:txBody>
          <a:bodyPr/>
          <a:lstStyle/>
          <a:p>
            <a:fld id="{76E8DCF4-EBDD-4FE1-8465-FD383573D554}" type="slidenum">
              <a:rPr lang="en-US" smtClean="0"/>
              <a:pPr/>
              <a:t>33</a:t>
            </a:fld>
            <a:endParaRPr lang="en-US"/>
          </a:p>
        </p:txBody>
      </p:sp>
    </p:spTree>
    <p:extLst>
      <p:ext uri="{BB962C8B-B14F-4D97-AF65-F5344CB8AC3E}">
        <p14:creationId xmlns:p14="http://schemas.microsoft.com/office/powerpoint/2010/main" val="197120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Compliance is Not the Same for Everyone</a:t>
            </a:r>
          </a:p>
        </p:txBody>
      </p:sp>
      <p:sp>
        <p:nvSpPr>
          <p:cNvPr id="4" name="Content Placeholder 3"/>
          <p:cNvSpPr>
            <a:spLocks noGrp="1"/>
          </p:cNvSpPr>
          <p:nvPr>
            <p:ph idx="1"/>
          </p:nvPr>
        </p:nvSpPr>
        <p:spPr/>
        <p:txBody>
          <a:bodyPr/>
          <a:lstStyle/>
          <a:p>
            <a:r>
              <a:rPr lang="en-US" dirty="0"/>
              <a:t>Some simply want to demonstrate enough due diligence to comply, avoid fines and jail</a:t>
            </a:r>
          </a:p>
          <a:p>
            <a:r>
              <a:rPr lang="en-US" dirty="0"/>
              <a:t>Some want higher levels of security</a:t>
            </a:r>
          </a:p>
          <a:p>
            <a:r>
              <a:rPr lang="en-US" dirty="0"/>
              <a:t>Most want to improve their business processes and align compliancy with the needs of their businesses</a:t>
            </a:r>
          </a:p>
          <a:p>
            <a:r>
              <a:rPr lang="en-US" dirty="0"/>
              <a:t>Always a trade off between the risk level and the cost of mitigation</a:t>
            </a:r>
          </a:p>
        </p:txBody>
      </p:sp>
      <p:sp>
        <p:nvSpPr>
          <p:cNvPr id="7" name="Slide Number Placeholder 6"/>
          <p:cNvSpPr>
            <a:spLocks noGrp="1"/>
          </p:cNvSpPr>
          <p:nvPr>
            <p:ph type="sldNum" sz="quarter" idx="10"/>
          </p:nvPr>
        </p:nvSpPr>
        <p:spPr/>
        <p:txBody>
          <a:bodyPr/>
          <a:lstStyle/>
          <a:p>
            <a:fld id="{76E8DCF4-EBDD-4FE1-8465-FD383573D554}" type="slidenum">
              <a:rPr lang="en-US" smtClean="0"/>
              <a:pPr/>
              <a:t>34</a:t>
            </a:fld>
            <a:endParaRPr lang="en-US"/>
          </a:p>
        </p:txBody>
      </p:sp>
    </p:spTree>
    <p:custDataLst>
      <p:tags r:id="rId1"/>
    </p:custDataLst>
    <p:extLst>
      <p:ext uri="{BB962C8B-B14F-4D97-AF65-F5344CB8AC3E}">
        <p14:creationId xmlns:p14="http://schemas.microsoft.com/office/powerpoint/2010/main" val="482492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FACTA Overview</a:t>
            </a:r>
          </a:p>
        </p:txBody>
      </p:sp>
      <p:sp>
        <p:nvSpPr>
          <p:cNvPr id="3" name="Content Placeholder 2"/>
          <p:cNvSpPr>
            <a:spLocks noGrp="1"/>
          </p:cNvSpPr>
          <p:nvPr>
            <p:ph idx="1"/>
          </p:nvPr>
        </p:nvSpPr>
        <p:spPr>
          <a:xfrm>
            <a:off x="457201" y="2171700"/>
            <a:ext cx="17030699" cy="7658100"/>
          </a:xfrm>
        </p:spPr>
        <p:txBody>
          <a:bodyPr/>
          <a:lstStyle/>
          <a:p>
            <a:r>
              <a:rPr lang="en-US"/>
              <a:t>The Fair Credit Reporting Act (FCRA) enacted in 1970</a:t>
            </a:r>
          </a:p>
          <a:p>
            <a:pPr lvl="1"/>
            <a:r>
              <a:rPr lang="en-US"/>
              <a:t>Amended in 2003 to the Fair and Accurate Credit Transactions Act</a:t>
            </a:r>
          </a:p>
          <a:p>
            <a:r>
              <a:rPr lang="en-US"/>
              <a:t>FACTA allows consumers to request and obtain a free credit report each year from the credit reporting agencies</a:t>
            </a:r>
          </a:p>
          <a:p>
            <a:pPr lvl="1"/>
            <a:r>
              <a:rPr lang="en-US"/>
              <a:t>Free reports available at </a:t>
            </a:r>
            <a:r>
              <a:rPr lang="en-US" err="1">
                <a:solidFill>
                  <a:schemeClr val="accent1">
                    <a:lumMod val="60000"/>
                    <a:lumOff val="40000"/>
                  </a:schemeClr>
                </a:solidFill>
                <a:hlinkClick r:id="rId4">
                  <a:extLst>
                    <a:ext uri="{A12FA001-AC4F-418D-AE19-62706E023703}">
                      <ahyp:hlinkClr xmlns:ahyp="http://schemas.microsoft.com/office/drawing/2018/hyperlinkcolor" val="tx"/>
                    </a:ext>
                  </a:extLst>
                </a:hlinkClick>
              </a:rPr>
              <a:t>www.annualcreditreport.com</a:t>
            </a:r>
            <a:r>
              <a:rPr lang="en-US">
                <a:solidFill>
                  <a:schemeClr val="accent1">
                    <a:lumMod val="60000"/>
                    <a:lumOff val="40000"/>
                  </a:schemeClr>
                </a:solidFill>
              </a:rPr>
              <a:t> </a:t>
            </a:r>
          </a:p>
          <a:p>
            <a:r>
              <a:rPr lang="en-US"/>
              <a:t>Also includes rules/regulations to protect consumers against identity theft</a:t>
            </a:r>
          </a:p>
          <a:p>
            <a:pPr lvl="1"/>
            <a:r>
              <a:rPr lang="en-US"/>
              <a:t>Consumers can place their history under review</a:t>
            </a:r>
          </a:p>
          <a:p>
            <a:pPr lvl="1"/>
            <a:r>
              <a:rPr lang="en-US"/>
              <a:t>If fraud is suspected, an agency can place the account on alert or extended alert (7 years)</a:t>
            </a:r>
          </a:p>
          <a:p>
            <a:pPr lvl="1"/>
            <a:r>
              <a:rPr lang="en-US"/>
              <a:t>FACTA ensures that credit agencies are disbursing credit information in a secure manner</a:t>
            </a:r>
          </a:p>
          <a:p>
            <a:endParaRPr lang="en-US"/>
          </a:p>
        </p:txBody>
      </p:sp>
      <p:sp>
        <p:nvSpPr>
          <p:cNvPr id="4190213" name="AutoShape 5" descr="data:image/jpg;base64,/9j/4AAQSkZJRgABAQAAAQABAAD/2wCEAAkGBhQSEBUUExQUFRQWFh0ZFxgXGBwaGhsZGBsWHRwcHhsYHSYeGBsjGRgZIC8gLycrLCwtGB8xNTAqNSYsLCkBCQoKDgwOGQ8PGislHCQsKiw1LCktLyo1KSwsKjA0LS8qLC8wLCopLDUsNSwtNS0sLDQsLCwsLCksLC0pLCwtLP/AABEIAIUAiQMBIgACEQEDEQH/xAAbAAABBQEBAAAAAAAAAAAAAAAGAAIDBAUBB//EAEIQAAEDAgQDBAcGAwUJAAAAAAECAxEAIQQFEjEGQVETImFxBzJCUoGR0RRiobHB8CMzchVDgpLSFiVjc5Sio7Lx/8QAGQEAAwEBAQAAAAAAAAAAAAAAAAIDBAEF/8QALhEAAQMCAwYGAwEBAQAAAAAAAQACEQMhEjFBBBNRcbHwIjKRocHRYYHhFDMF/9oADAMBAAIRAxEAPwD3GlSpUISpVxSoofzficISezI5jWfV1ATpHVVK5wbmhbeIxSECVKAHjz8utYmYcWIQDA6xqtJFiI3mesUJYnM3HlwnV3tXeUJURvtsCItFV2MOkmVEkhwayeaVHeDffegNe7Ow9/4lLgMlsYvjJZJ0lRA1XSNIj2TzIvuDWc9xC7N+oMFSjbSLbwRPe8640oo70ALSooVayklJieR2jyNUsatBKSi1oKehBiAeYpxs7NZPMpS8qYZu5922n2Z2J3nrz6xUrGcPQYjupkkSmBqF7G5vp8jFQYTMezQtGhJ7QQCdx5fGo8K4AlaSY1JABItYgn8q7uKfBcxnittrip1MyFQL2OoDV6ovNt/GtnBcZJUYVG5+4YABJgmANxveKFcFiEyoEwlyQfDSJT+Ippbns0lIKnCVmemwvvEAnypTQA8pI9+/VMHlel4XMEOWSq/umyvlvF6szXmOHxKgVFpR0JNgtRutUpEHrpG3KKJcm4sCrLvAJMxqAGkSTYEEk7XqZc5nn9dP4nBByRVSpjToUJBkHYin1RCVKlSoQlTHHABJMAU80I8SZ0FEoB7ifXuRqPuBQtq+lK52EShRZ9xDqFv5cwAP7wgwRIukAGfGh3TrAccOpPqGN0ckkgb2+lSt4dSiVr1JJALbiYKRHI6djAHjY2NOexqhYpSXFEbe2COcWUFA+c09OnHidn074qbnSo3diFjSpA7q0rN7d2BzkcxVkYdxxIWtWhGkpK3blQMGI3VHI0wlGHjVDr8WR6yUdLDdXhXf7GxL57R3uD33TpgeCTt5QKTeOqeSw48eQ+T6IhRLxeHRslbxHNwwn4JHKtDLXH3BqSGsOz7+gX/pBEqNTYLKGWoIT2q/eWIQD1CNz8aurJUdSiVHlOw8hyrv+djs787+2XslNQNXdSb9zWD6ynD31dI9yOVQ4xh4gqYUHkjdpxKStPhff9etSFddi4IkKGxFiP30pjQputAslFU6obOPZUSHWNCgblEpIPik05GWyCrDOBdiCg2XBEGx3t0ohxaEPCH0ajycRZY+v41jvcKLnVh3A7HKdKx8Dz+VJuy3yEjncd8iqAgqi25IDX8vkQRaTuq99UWH513GDSgGNEKHZgjvQJ1KPmYqw67r/h4tCm17JdKYPkrkoeN6oltWHeEpSoi4mFJVOx8adlTEcDhB68iuERdbnDvExSYWZ5mTvZRKpJgKmLc6OGHwpIUkyDzryxODsVrOk64H9QGr4RbxvRJwtnxnSuSfa3J/rPS8CKm5u6NvL0/idplGlKuV2nTLJ4hzEtNQm61WSB1NAjxBXo9kEiTqSFOfevAI9XcbVq8RY3W6tUSloQJTI1KsJvbwNYDbiFICVKUkgmCLg3m46yd6VgxvnQdUrjAhWVrLSdQSptWxTJgzzSfMbXmRWlkuA0NuKcQgrKm41pCtIUCdj4VmZYwhThUbtNJ1K5TGw8JIrTyXHl1GIUo37RpXkCSIpy8l+EZDP95Dv8JBlK1W3FJHdKUf8tCU/kKZovJkq6kyfxroVNJawBJq0ALOXE5ruquax1qngV3VO5Mj8LVopxSx7XzArO6pVIljQeZj4VCxoMEpjftiDdFhB3B8qaVfs0nsU5q19zuDnax35xzqQZmpWyx8I/WawUH7RvHw0STe+R91aoGYRJUeoVxTYN+fXmPjuKixy+6ZuTalhXRpG07GvUa5xMOHoZ+As5aAJCtJfWBAWojoqFD/ALgaqYvDpWy+ChqQ1qSoISkgkkbgVNrHUVDjHB9nxJkfyQPiSY/OuvAATMcZuh10wSl7UVIMBAsPORXF4lWpLvZxpsZBKT0md7fOJq3ine0aS9JC0EIdgwSORn8KidQpxQLkNt8gTc+MXKid9XOp03bxni5Hv3VDY2R1w9jw42LkwkQTuUkWJgm9r1r0AcI4zs3CgxZRB2FlGN9yZA62NH1SZaWnMKszdeWYsFSBa61KVJBHdT97YjfyNVXn1hgohOkfxJgTHnvFXUtnWjTqBDQJ0pVN55KFyZFxaqXFGKUnCuKOoWg60AKg9FAXFVoeSeMn3U35rzXDrxDyni0sxrAibHeP/U1p4Hh7MV6ghXsa4B3Cfoa5wXikNNa1KAKnCT1sB+cmjvJ+KMO3iG1FwBPeSryUDf5xWcxMnVehUqVqbmsY20DT+KbgXLMQy2oYggmZHO1C3pH4iWt4MMqI0gqXB6cqOsyztDWEU7Ngm3w2/CK8wyDJV4pGIxC91Am/TkK0Ps0NbqstHxVHVqmnXRHXo/x5dwTayZUN/gSD+EVvZ1m6MOypxZsBQL6LJWwpExocUCPA3/Q1F6VMaVuM4ZPtKv5Vxji1hJCK1LeVw0a/Kx3cfjszcX2ZUlvoDAjlPU+FSYvKcwy+HQvUkbjlXpnCeSpYwi0pFyn6GreZYEPNKQfaFZtnO8fUBzB+FavtJpw2n5eHHmsTKs6ONwfaN+sUEROytiP31oBe4azJAUorMElUyfOj7hXhH7Dq0q1pV7KthO8V3iglrCuuKN4MAbCrQ4mHC3GVEVmsJdSMTpC8xyVnG4rV2ThJQrSb+d/wogy7IsezLjypbKg2RJMmx28ADWh6I8JGHUs+0SZ+MfpRFx9mIZwbYO5CnT/iNvkCaGsGGVo2jaXh5ZaIAyGcLzfijO3FulplUADUuJExJANFHCeNQvCtOLAUSmCZ2KSoCUjflQXk2XqW2t5W6zPwm1Efo+xxTh9GkK0uqABncXTtuJ5VynZ8jVD2htE09RBPM9hFuHJD6DoKSpMRoAvHs6re7eaLf9of3f60FP8AaJdAdSQrXqIKbkqINxz8qJfsP3D/ANOP9VZ9rrGg8EajostMSEOYnSVolekdmm4KlRA2vt5bUP8AH+KSnBlKVKVMXK+d/ZojWUqUyVmRoi6tXqkwIFwNrUGekrFtlLbTYgqUNVovPiZA8K10jFIfieqGtxVAOJCzMu4MS602okpOgEid5/8Aoq+PR02QSHVT57HoY286LU4UIw+HUn1VI0nndCvxtVfMcc000pRsYPK/zmoAS0EDsLu07RV3hwuMShn0gZglKGcK0olvQlSr32Eg/EfnTsD6QGmWCyhpWkiJI8Kb6PMm+1vOPLgwNWn7oN/lvXpw4fYI/lpBofW3ZxHLKVqdha0Uy2Tmbxcrz30T4wds+AbKUFAfP60zjEf74w87av1Fc4dAYzp1FgFJsNrg7X8q0/SlkTn8PEtpMoM7dPHanD24MM3PulJiuypECB+tF6TgsWlDASkGdPhvWZn2dM4ZrtFSALqMCT8JoQyX0osFkdrKVgQoePhQzxDnzmaPpZZQrQCLdb7mNhWVuy0KR3gJnPPquChXe7C4Q3jpC9XyrNkYhsLbMpImhX0rYzRgyn3jFE2Q5R9nZQ3FwL/sXoC9LT+pbDUi6h5Vs/00yMIdJ/CzU6GKsIHhnXmibgDA6cI0jmuB8Dc/ITQZ6WeIA9jC0g/w0Qkx7qPqZo+ZxycHl68QYGlGhv8ArV9APwNeYcIYLt3FvOkEKJmenw8aVxOEBaW4d46q64BnnewUaOLWko0ISdMRter3ALoWp8TA7QLsCSJkbUWYHImnMQ2nsxdV5HIX/KhLh3EhrNcQkHSFSRBg2VaK40+IDh8ldZVbVa7wwSDqeaM3GgohSV67iZBm+3Mz+dE/Yj3f/C9WI+QtaO+ojWfW2gc+5f41q/aD7h/zufWs3/oYnOaGrNSGax3VFKPFpzVBIFlb23MkdYrMzDJhiyVdnqCBqiAAkfCJ896KM9wfZYk+64COXteJ2vFDow6tRQAVEGDpvMeW4rdRsXN/f37pHzmFdwDQXhFtDdo60D7uygPzrIxGXB5BSoBQJuk8612VFhSFiNSf5iQdVj1OwmSI8K5mWDDbgWknsl3SRe3MeYPKlPgcW6OuOeo+fVI6SJGazcgbGCWhbSNMGSOShsR8R+lG6mxbQe6oBTZ+6eXw2jwoZQDcTqBuP2fWFaeR4sEdjMCZbn2F+6fuqrjXh3hcLKbamK2qqYrh1kv9spA7SZB3vW1KFtlKiO8YKVA3A2gARUovuIixB3B6GudlebzWepsLpBYcuK0DaARDkJ5l6OsMtZUUC9wRsa2slyLD4ZMICEym8AztO8bzVt10iRNr26mKmDNgCdv3+lRFOvWlhj8qhexoBVVL0nnceXnYVUx/C7WIWkuICl7JB5VrwBf5mq+ZZj9na1f3zgIQOaEc1HxNbKWytpeI5qRqmoYFgsDjLs3dOGF2mRpgD1l8/p86ysoypDUBCIHMbd7pa9WW8IoxsnxPrH5XqZGBUpQbSVFSrdPMnnFO54GqiX4jAKt5Wnsm3Xp2T2aP6lbx5CsNnJWUu9q4zrJHdMxc7GR0rdxxClIYauhu1r6lczHPpTcS4pCYUwAm/vASed9jTUGmC92vTT7/AGqZWUeQ4fU8I3G1yDe1o85jwr0X+zE9B/lod4Ly4jvHlciTvsAQRYgX/wAQox00gIe4u7gKgsIWNxNlXbNGB3k3Hj4UCYrUpMgnWkaVibqTyICRZKQL16oRQbxLlBbX2rYJSfWTeCOYtyNdcDZzcx3C6htL6SkNoSoiQTy1HxibTED61ZYcDcsvSWlHuq91QtqT4TvTEO9lKk3Ss9dMLEyCAZKAT5GBUnZFV3JUpcgJMd48lA+yhIkzVPDWZ3IP2p3aVSxmDWwqDdJEpIulXQiuFRUJkExveR4T0q5h8SW0aVhLzJMQDsRuUkwQfwpq8m1grw6tY5p2cT8OdQdb/pY8dD9HsJHUwbtWtlWZF4AK/npF/wDipHTqsD51eSoEWoNQSkiZSsGxMggjYzRFlmbB6xhL/MbJc8RyC/DnWhjzkUpGLmtEilTQsQeUbzaI69P3vUOLxSG0Bbux9Rses5+oR41UkBIGkqRzEJQjtViUz/DRzcV/pFCONdW44px5JUpR5GIHICOlOx+ZreXrUe9sALBKfdAq1hcsdUnUpQab95Xd+Q3NZqjoEuIA7yVIOTclSab1EJb16jYATNaS4wyOzb7z6xC1C+kH2U9SeZrhxyWx2eGEE+s6qxPWOSRULWFKASAFLA1EG4Un3kkHcc7zSNpl93WbwOvPgPx6pgMOSfhGwlJCSJtq1+oonZM7oUOtSs4cuuaQlYSDC0EqKSsH1bbT+lNfWl1YLcBZO5skCPb1AjVIsedqL+HMjDaQsi8d2QNV7yrqq9UqvJ8Dc+g7+07RqtTLsJ2aAJk8ybyfj8vhVulSoAAEBOlTHWgoEESDT6VdQgfOsgUworbGptQhSeokGD4GBWGlqDqRKgUlBT7SdQJISDJIA57V6kpINiLUN5twpJ1snQrwMflSEEHE3Pqg3zQowoLVIJS2kWhUFKRe4+9+tREWW8SEme6E2IUTYWA2AqfH4OCQ6goUAe8kWMCEiNgJ3NQYlt2BBDiUkkKRe4TcxE2FpIqjazTZ1uf3kplpU4zZ0kIdbS7O2tPe+B3phcwpN2nGzz0qBuPA3mmjNFOPJccUJTEWiwiPrVpakxpTBkOOjnJ2TI62Korn+dgu23Ix7ZLmIqf/AGhQIsXCIhax3hG2oAw5HI1UxGLw6lla+3dWdySE/lsPCosMntEqSsAKtBiDKdRMnxTPyFWSQXViAlJCShURpUpICdhsZvXTRHE+q7iUX9q6AeyZQiIue8YPPvVBjmnilDrsqCvVJMiPLlTV4juKQ5OtIgHyOxPhyNRt4dxwAXKQYBUYSCR1NhIoDKdLxWH5P2brlzZTYrSWtSLDV3kzsSDt1SQN/On4dtSkoDZMJUSFkRCiJ0Aibm/zq5lPDRcIMa9jeQiDMgnckW2ozyzJEtQT3lgATEcosB4c96V1Uusz1PwPv3TBnFUcg4eCO8oEXkA7nmCuDBIohApCu1xrQ3JOlSpUqZCVKlSoQlSpUqEKDEYVCxCkg+dD+YcJt3KCpB8KVKiJsUIdxaSk94pXJnvJBuE6RfeAOVUmy2SJbiCkWURtOrefWpUqg5ga0ltuVui6Lp4ZRBsv1dR7+51x06WpOIRJGlRupN1nwCTaPVpUqg1zibk66lNhHBamV5cFq7oQi/JMn1YNydjJPnRNg+HW0wVSsgASq9gLW250qVbN21sEBKVrpSBYWFOpUqZcSpUqVCEqVKlQhf/Z"/>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 name="Slide Number Placeholder 3"/>
          <p:cNvSpPr>
            <a:spLocks noGrp="1"/>
          </p:cNvSpPr>
          <p:nvPr>
            <p:ph type="sldNum" sz="quarter" idx="10"/>
          </p:nvPr>
        </p:nvSpPr>
        <p:spPr/>
        <p:txBody>
          <a:bodyPr/>
          <a:lstStyle/>
          <a:p>
            <a:fld id="{76E8DCF4-EBDD-4FE1-8465-FD383573D554}" type="slidenum">
              <a:rPr lang="en-US" smtClean="0"/>
              <a:pPr/>
              <a:t>35</a:t>
            </a:fld>
            <a:endParaRPr lang="en-US"/>
          </a:p>
        </p:txBody>
      </p:sp>
    </p:spTree>
    <p:custDataLst>
      <p:tags r:id="rId1"/>
    </p:custDataLst>
    <p:extLst>
      <p:ext uri="{BB962C8B-B14F-4D97-AF65-F5344CB8AC3E}">
        <p14:creationId xmlns:p14="http://schemas.microsoft.com/office/powerpoint/2010/main" val="299044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FACTA Enhancements</a:t>
            </a:r>
          </a:p>
        </p:txBody>
      </p:sp>
      <p:sp>
        <p:nvSpPr>
          <p:cNvPr id="3" name="Content Placeholder 2"/>
          <p:cNvSpPr>
            <a:spLocks noGrp="1"/>
          </p:cNvSpPr>
          <p:nvPr>
            <p:ph idx="1"/>
          </p:nvPr>
        </p:nvSpPr>
        <p:spPr>
          <a:xfrm>
            <a:off x="1257300" y="2193130"/>
            <a:ext cx="15773400" cy="7678233"/>
          </a:xfrm>
        </p:spPr>
        <p:txBody>
          <a:bodyPr>
            <a:normAutofit lnSpcReduction="10000"/>
          </a:bodyPr>
          <a:lstStyle/>
          <a:p>
            <a:r>
              <a:rPr lang="en-US"/>
              <a:t>Red Flag Rule</a:t>
            </a:r>
          </a:p>
          <a:p>
            <a:pPr lvl="1"/>
            <a:r>
              <a:rPr lang="en-US"/>
              <a:t>New restrictions on affiliate use of consumer eligibility information</a:t>
            </a:r>
          </a:p>
          <a:p>
            <a:pPr lvl="1"/>
            <a:r>
              <a:rPr lang="en-US"/>
              <a:t>Requirement for an Identity Theft Prevention Program that contemplates red flags</a:t>
            </a:r>
          </a:p>
          <a:p>
            <a:pPr lvl="1"/>
            <a:r>
              <a:rPr lang="en-US"/>
              <a:t>Requirements for users of consumer reports to resolve address discrepancies </a:t>
            </a:r>
          </a:p>
          <a:p>
            <a:pPr lvl="1"/>
            <a:r>
              <a:rPr lang="en-US"/>
              <a:t>New requirements for consumer reporting agencies to resolve disputes directly with consumers and to ensure the accuracy and integrity of the information being reported</a:t>
            </a:r>
          </a:p>
          <a:p>
            <a:r>
              <a:rPr lang="en-US"/>
              <a:t>Economic Growth, Regulatory Relief, and Consumer Protection Act</a:t>
            </a:r>
          </a:p>
          <a:p>
            <a:pPr lvl="1"/>
            <a:r>
              <a:rPr lang="en-US"/>
              <a:t>Allows customers to freeze and unfreeze their credit reports for free </a:t>
            </a:r>
          </a:p>
          <a:p>
            <a:r>
              <a:rPr lang="en-US"/>
              <a:t>Note individual states may have stronger protections, notably CA and NY</a:t>
            </a:r>
          </a:p>
        </p:txBody>
      </p:sp>
      <p:sp>
        <p:nvSpPr>
          <p:cNvPr id="4" name="Slide Number Placeholder 3"/>
          <p:cNvSpPr>
            <a:spLocks noGrp="1"/>
          </p:cNvSpPr>
          <p:nvPr>
            <p:ph type="sldNum" sz="quarter" idx="4294967295"/>
          </p:nvPr>
        </p:nvSpPr>
        <p:spPr>
          <a:xfrm>
            <a:off x="0" y="9534525"/>
            <a:ext cx="4114800" cy="547688"/>
          </a:xfrm>
        </p:spPr>
        <p:txBody>
          <a:bodyPr/>
          <a:lstStyle/>
          <a:p>
            <a:fld id="{76E8DCF4-EBDD-4FE1-8465-FD383573D554}" type="slidenum">
              <a:rPr lang="en-US" smtClean="0"/>
              <a:pPr/>
              <a:t>36</a:t>
            </a:fld>
            <a:endParaRPr lang="en-US"/>
          </a:p>
        </p:txBody>
      </p:sp>
    </p:spTree>
    <p:custDataLst>
      <p:tags r:id="rId1"/>
    </p:custDataLst>
    <p:extLst>
      <p:ext uri="{BB962C8B-B14F-4D97-AF65-F5344CB8AC3E}">
        <p14:creationId xmlns:p14="http://schemas.microsoft.com/office/powerpoint/2010/main" val="4233325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FACTA Provisions</a:t>
            </a:r>
          </a:p>
        </p:txBody>
      </p:sp>
      <p:sp>
        <p:nvSpPr>
          <p:cNvPr id="3" name="Content Placeholder 2"/>
          <p:cNvSpPr>
            <a:spLocks noGrp="1"/>
          </p:cNvSpPr>
          <p:nvPr>
            <p:ph idx="1"/>
          </p:nvPr>
        </p:nvSpPr>
        <p:spPr/>
        <p:txBody>
          <a:bodyPr>
            <a:normAutofit fontScale="92500" lnSpcReduction="10000"/>
          </a:bodyPr>
          <a:lstStyle/>
          <a:p>
            <a:pPr>
              <a:buNone/>
            </a:pPr>
            <a:r>
              <a:rPr lang="en-US" sz="3600" i="1">
                <a:solidFill>
                  <a:srgbClr val="E23A30"/>
                </a:solidFill>
              </a:rPr>
              <a:t>Identity Theft Protection and Credit History Restoration</a:t>
            </a:r>
          </a:p>
          <a:p>
            <a:r>
              <a:rPr lang="en-US" sz="3600"/>
              <a:t>FACTA Section 114 – Fraud alerts</a:t>
            </a:r>
          </a:p>
          <a:p>
            <a:r>
              <a:rPr lang="en-US" sz="3600"/>
              <a:t>Covers all creditors</a:t>
            </a:r>
          </a:p>
          <a:p>
            <a:r>
              <a:rPr lang="en-US" sz="3600"/>
              <a:t>Requires board-approved Identity Theft Prevention Program </a:t>
            </a:r>
          </a:p>
          <a:p>
            <a:pPr lvl="1"/>
            <a:r>
              <a:rPr lang="en-US"/>
              <a:t>Designed to detect, prevent, mitigate and respond </a:t>
            </a:r>
            <a:br>
              <a:rPr lang="en-US"/>
            </a:br>
            <a:r>
              <a:rPr lang="en-US"/>
              <a:t>to red flags</a:t>
            </a:r>
          </a:p>
          <a:p>
            <a:pPr lvl="1"/>
            <a:r>
              <a:rPr lang="en-US"/>
              <a:t>Truncation of credit card numbers (no more than 5 digits can show)</a:t>
            </a:r>
          </a:p>
          <a:p>
            <a:pPr lvl="1"/>
            <a:r>
              <a:rPr lang="en-US"/>
              <a:t>Needs to incorporate service provider arrangements</a:t>
            </a:r>
          </a:p>
          <a:p>
            <a:pPr lvl="1"/>
            <a:r>
              <a:rPr lang="en-US"/>
              <a:t>Must be updated periodically with Board involvement</a:t>
            </a:r>
          </a:p>
          <a:p>
            <a:pPr lvl="1"/>
            <a:r>
              <a:rPr lang="en-US"/>
              <a:t>Employees must be trained</a:t>
            </a:r>
          </a:p>
          <a:p>
            <a:r>
              <a:rPr lang="en-US" sz="3600"/>
              <a:t>Reconcile address discrepancies with the credit reporting agencies</a:t>
            </a:r>
          </a:p>
          <a:p>
            <a:r>
              <a:rPr lang="en-US" sz="3600"/>
              <a:t>Authenticate cardholders when a new card is requested within 30 days of an address change</a:t>
            </a:r>
            <a:endParaRPr lang="en-US"/>
          </a:p>
          <a:p>
            <a:endParaRPr lang="en-US"/>
          </a:p>
          <a:p>
            <a:endParaRPr lang="en-US"/>
          </a:p>
        </p:txBody>
      </p:sp>
      <p:sp>
        <p:nvSpPr>
          <p:cNvPr id="4814850" name="AutoShape 2" descr="data:image/jpg;base64,/9j/4AAQSkZJRgABAQAAAQABAAD/2wCEAAkGBhQSERUUEhISFBUQGBUWFBUYFRQYGBcWGhgeGhohIRcjJyYgGBkvHxseHzEsIycpLDEsHCAxQTUsOCYvOCkBCQoKDQsNGQ4OGTUkHSQ1NTU1NTU1NTE1NDU1NTU1NTU1NDAyKTU1NjQ1NSwsNDQ1MzY1NSs2LzU1LzUtNCwtKf/AABEIAEEAXgMBIgACEQEDEQH/xAAbAAABBQEBAAAAAAAAAAAAAAAAAQQFBgcCA//EAD8QAAIBAwIEAwUDBw0BAAAAAAECAwAEERIhBQYxQRMiUQcUMmFxgZGhNDVSYnOxwiMkM0NEU3J0gqKz0eEW/8QAGQEAAwEBAQAAAAAAAAAAAAAAAAECAwQF/8QAKBEAAQMDAgUEAwAAAAAAAAAAAQACAwQRIRIxBRNBYaEiUYHwI0Kx/9oADAMBAAIRAxEAPwDbmkxVe4pz1BbymOQTBhj+r2IPQg53FTsg3rK/aR+Wj9nH+81yVcroY9TV6nCqWOrqOXJtY7K/JzZF4/gaJhIdRAMeAwUZyDncemKaW3P1vI/hqs5cBjp8PfygkjGeux2rjhshnu5fEQr7mUEOcZw6kM23VT2z6VSeX5NPEmbDNpa4OlRknAfYDuaxkne0tzgmy64KGCVslwbtaDv1IJ9va3laPwbmyC6yImOpdyrLpbH07iu+NcyRWqK8uvDHSNK53xmqL7OrRWuHl8RdQD4i314Y7k/IfLvUpztE0yTgfDapE2P12Yk/7P31Tah5p+Z1USUEDK8QAnRi/wA4/pCtnDeMpPCJY9RVs4GMNtsRj1qKs+fLeWURIs+tjpx4fQ9877Y71E+zC8zBJH/dyAj6OP8AsGq9yp+df9c38VSap5bER+260bw2Jr6lj7/jFx5Iv4Wif/SJ7wbfRMZFGr+jOnTjOdWenb67UytOfLeSTw1WbX5vL4e+VBJGM9djtTmP8vP+XX/kNUDln87D9rN/FVSzvY5oHU2WdLRwTRyOIPpYDv1sVpPB+Pw3Klom1admBBDKfmp3FSOusm5GuWXiOAdpPFVh2IGSPxFatW1LMZmajuuXiVGKOfQ03BFwhxWec5cs3NzdF44fKqqoJdBqxk5xnYb1orCuSKuaFszdLljR1b6OTmRgE7Z+hM4AdIYx6XKjUuRnIHQt0PpVE4Hy3dRXqzvBhS7kjxEyofPz3xq7V68U9oEo47b2FuFkiIIudskPgsfN20gAkfPFJ7R+LXgu7C14fIUlmaSSTpp8NdIy+3wfFn1+6lJA2QtJOydPWvp2va0CzxY3vt2yvLgnLN3bXhdYlZcuNRYYKsc7b51EbAHvUxFwd5org3Nt/KO0jxjxAc6lCqMg4yAo61aWkAwGKgtsNwMn0A6moC79oVhHHLIblGW2dY5CgZ/OwJCjA852PTYYPpUMpWMFgcfey2l4nLK7WQA7AuLg4+eqrfLtnPw0yTXEYWHwzrbWmxXzA4zv3H21D8J4Pey6buGHSJizrko+FYk7qGXsemRg0vtU5sN5wkPZxNJbTFTJOXVfDYSBRGY86ixP4EVa/ZhwW7trVI7hrYRKi+FHEralYkly7nYsSTnHepFGwNDbnBuFbuKzPkfIQPWLEZz5XjacWltJozeRhDOPCjcMdDEEsIyCT4Uh3I8xB6bU04Jy5dR3vvDQeXMrgeImfMDgdfUgVaOduAe+WM0OQGZdURzjEqeZD94x9tJyNxv3uxilYEPp0yA9RIvlYY+oNayQNkLSei54K6SBr2tAs4WzfbtlR3JvJ7QSNPPp8Rs6UByE1HfJ7ntVxFJiugKuKJsTdLVjU1MlVIZJDldGobmjjhtYNSL4k0rCK3j/AE5n+EH0Ubs3oFNTRqgx8GHFrtrmSSQWtq0lvBEpKrMR5ZnZhuVLZQaSMhTvgnOi51WOXTDDzBBAJlndbaXxJEAYPdyszzFiPh2+4aRU3ccwRxXfEOJSjyWapYW65AMkgOtwPTLlR8gpNevCuWZION3EsVqsVuloscBRFVS2xIAGBq1ZG/oKYTci3TcN4enhRyzW9x7zdQSuFEjuWZtTbqSC2/XvQhR9nw4yXMPEbyaSU2zEgoT4cs77RW9tH0dVPVx8R74BIc+zHgBlku72aJB7zcTrFEMGNNyspHZv0AfQN61c7TluXzTzukl0EdbcKCILbKkARr65xqc+YjbYbU75W4KbO0t4DgmGNVcjoX6uftYk0IVP5o5OhSGy4Xbx6Ibq41ygEk+HEheQljuT8I+4U14fzlPbWYtmBFzAzwu7DZRGdJf9YEAEdsluu1X2fhP89W7aTKRQPEkeOjO4Z2z6kKq/ZWfSs8t1cNpSTW8aHV2RgGPlOxGG/CmEibJrNw2aVvEnnZo2UFZGlKAkjOAu2B9aae9XliElimeTOS6E6gANz5vTH1FNbKD35vGl85kuDBGrbpDGucAL0DnHU/jXdyq2100MTfyUsbNp7I4XJIHbuCPpTU5Wr8n80pfQh12ZfjX/AM7dCPkQetT+Kxf2NXZW8kjViysue/0zjt0FbTSKtNuJWjSwyRrI0bSIyiRcakJGMj5jrXHB+FpbQRwR/BCiovrsOp+Z6/bT2ikhJijFLRQhJigrS0UITG4XbHYHpWTcctRBPrk1BI2QOQcaWXPguf1HTCE9mQjvWwTR96g+M8vLOAQdEigqraQwKn4lZDtJGe6n02wd6YKRF1jkniRO0tpOsAu2y8EoJUyA9VIB77jOKjbibw/FZ5lmuGGljjCIp+IDPU7b1er/ANmr52imTB/s00bR/ZFN5ox8gxFOeB+y8K4doWLAgh7mRHwfUQR+Vj/ibH1qsJJfY7wBk1TuukzAFFIwRGOhI7ZPT5A1qlM+HcPES4yWLbsx6sem/wC7AwANgBTypKpFFFFJCKKKKEIooooQikoooQigUUUIS0UUUIX/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814852" name="AutoShape 4" descr="data:image/jpg;base64,/9j/4AAQSkZJRgABAQAAAQABAAD/2wCEAAkGBhQSERUUEhISFBUQGBUWFBUYFRQYGBcWGhgeGhohIRcjJyYgGBkvHxseHzEsIycpLDEsHCAxQTUsOCYvOCkBCQoKDQsNGQ4OGTUkHSQ1NTU1NTU1NTE1NDU1NTU1NTU1NDAyKTU1NjQ1NSwsNDQ1MzY1NSs2LzU1LzUtNCwtKf/AABEIAEEAXgMBIgACEQEDEQH/xAAbAAABBQEBAAAAAAAAAAAAAAAAAQQFBgcCA//EAD8QAAIBAwIEAwUDBw0BAAAAAAECAwAEERIhBQYxQRMiUQcUMmFxgZGhNDVSYnOxwiMkM0NEU3J0gqKz0eEW/8QAGQEAAwEBAQAAAAAAAAAAAAAAAAECAwQF/8QAKBEAAQMDAgUEAwAAAAAAAAAAAQACAwQRIRIxBRNBYaEiUYHwI0Kx/9oADAMBAAIRAxEAPwDbmkxVe4pz1BbymOQTBhj+r2IPQg53FTsg3rK/aR+Wj9nH+81yVcroY9TV6nCqWOrqOXJtY7K/JzZF4/gaJhIdRAMeAwUZyDncemKaW3P1vI/hqs5cBjp8PfygkjGeux2rjhshnu5fEQr7mUEOcZw6kM23VT2z6VSeX5NPEmbDNpa4OlRknAfYDuaxkne0tzgmy64KGCVslwbtaDv1IJ9va3laPwbmyC6yImOpdyrLpbH07iu+NcyRWqK8uvDHSNK53xmqL7OrRWuHl8RdQD4i314Y7k/IfLvUpztE0yTgfDapE2P12Yk/7P31Tah5p+Z1USUEDK8QAnRi/wA4/pCtnDeMpPCJY9RVs4GMNtsRj1qKs+fLeWURIs+tjpx4fQ9877Y71E+zC8zBJH/dyAj6OP8AsGq9yp+df9c38VSap5bER+260bw2Jr6lj7/jFx5Iv4Wif/SJ7wbfRMZFGr+jOnTjOdWenb67UytOfLeSTw1WbX5vL4e+VBJGM9djtTmP8vP+XX/kNUDln87D9rN/FVSzvY5oHU2WdLRwTRyOIPpYDv1sVpPB+Pw3Klom1admBBDKfmp3FSOusm5GuWXiOAdpPFVh2IGSPxFatW1LMZmajuuXiVGKOfQ03BFwhxWec5cs3NzdF44fKqqoJdBqxk5xnYb1orCuSKuaFszdLljR1b6OTmRgE7Z+hM4AdIYx6XKjUuRnIHQt0PpVE4Hy3dRXqzvBhS7kjxEyofPz3xq7V68U9oEo47b2FuFkiIIudskPgsfN20gAkfPFJ7R+LXgu7C14fIUlmaSSTpp8NdIy+3wfFn1+6lJA2QtJOydPWvp2va0CzxY3vt2yvLgnLN3bXhdYlZcuNRYYKsc7b51EbAHvUxFwd5org3Nt/KO0jxjxAc6lCqMg4yAo61aWkAwGKgtsNwMn0A6moC79oVhHHLIblGW2dY5CgZ/OwJCjA852PTYYPpUMpWMFgcfey2l4nLK7WQA7AuLg4+eqrfLtnPw0yTXEYWHwzrbWmxXzA4zv3H21D8J4Pey6buGHSJizrko+FYk7qGXsemRg0vtU5sN5wkPZxNJbTFTJOXVfDYSBRGY86ixP4EVa/ZhwW7trVI7hrYRKi+FHEralYkly7nYsSTnHepFGwNDbnBuFbuKzPkfIQPWLEZz5XjacWltJozeRhDOPCjcMdDEEsIyCT4Uh3I8xB6bU04Jy5dR3vvDQeXMrgeImfMDgdfUgVaOduAe+WM0OQGZdURzjEqeZD94x9tJyNxv3uxilYEPp0yA9RIvlYY+oNayQNkLSei54K6SBr2tAs4WzfbtlR3JvJ7QSNPPp8Rs6UByE1HfJ7ntVxFJiugKuKJsTdLVjU1MlVIZJDldGobmjjhtYNSL4k0rCK3j/AE5n+EH0Ubs3oFNTRqgx8GHFrtrmSSQWtq0lvBEpKrMR5ZnZhuVLZQaSMhTvgnOi51WOXTDDzBBAJlndbaXxJEAYPdyszzFiPh2+4aRU3ccwRxXfEOJSjyWapYW65AMkgOtwPTLlR8gpNevCuWZION3EsVqsVuloscBRFVS2xIAGBq1ZG/oKYTci3TcN4enhRyzW9x7zdQSuFEjuWZtTbqSC2/XvQhR9nw4yXMPEbyaSU2zEgoT4cs77RW9tH0dVPVx8R74BIc+zHgBlku72aJB7zcTrFEMGNNyspHZv0AfQN61c7TluXzTzukl0EdbcKCILbKkARr65xqc+YjbYbU75W4KbO0t4DgmGNVcjoX6uftYk0IVP5o5OhSGy4Xbx6Ibq41ygEk+HEheQljuT8I+4U14fzlPbWYtmBFzAzwu7DZRGdJf9YEAEdsluu1X2fhP89W7aTKRQPEkeOjO4Z2z6kKq/ZWfSs8t1cNpSTW8aHV2RgGPlOxGG/CmEibJrNw2aVvEnnZo2UFZGlKAkjOAu2B9aae9XliElimeTOS6E6gANz5vTH1FNbKD35vGl85kuDBGrbpDGucAL0DnHU/jXdyq2100MTfyUsbNp7I4XJIHbuCPpTU5Wr8n80pfQh12ZfjX/AM7dCPkQetT+Kxf2NXZW8kjViysue/0zjt0FbTSKtNuJWjSwyRrI0bSIyiRcakJGMj5jrXHB+FpbQRwR/BCiovrsOp+Z6/bT2ikhJijFLRQhJigrS0UITG4XbHYHpWTcctRBPrk1BI2QOQcaWXPguf1HTCE9mQjvWwTR96g+M8vLOAQdEigqraQwKn4lZDtJGe6n02wd6YKRF1jkniRO0tpOsAu2y8EoJUyA9VIB77jOKjbibw/FZ5lmuGGljjCIp+IDPU7b1er/ANmr52imTB/s00bR/ZFN5ox8gxFOeB+y8K4doWLAgh7mRHwfUQR+Vj/ibH1qsJJfY7wBk1TuukzAFFIwRGOhI7ZPT5A1qlM+HcPES4yWLbsx6sem/wC7AwANgBTypKpFFFFJCKKKKEIooooQikoooQigUUUIS0UUUIX/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814854" name="AutoShape 6" descr="data:image/jpg;base64,/9j/4AAQSkZJRgABAQAAAQABAAD/2wCEAAkGBhQSERUUEhISFBUQGBUWFBUYFRQYGBcWGhgeGhohIRcjJyYgGBkvHxseHzEsIycpLDEsHCAxQTUsOCYvOCkBCQoKDQsNGQ4OGTUkHSQ1NTU1NTU1NTE1NDU1NTU1NTU1NDAyKTU1NjQ1NSwsNDQ1MzY1NSs2LzU1LzUtNCwtKf/AABEIAEEAXgMBIgACEQEDEQH/xAAbAAABBQEBAAAAAAAAAAAAAAAAAQQFBgcCA//EAD8QAAIBAwIEAwUDBw0BAAAAAAECAwAEERIhBQYxQRMiUQcUMmFxgZGhNDVSYnOxwiMkM0NEU3J0gqKz0eEW/8QAGQEAAwEBAQAAAAAAAAAAAAAAAAECAwQF/8QAKBEAAQMDAgUEAwAAAAAAAAAAAQACAwQRIRIxBRNBYaEiUYHwI0Kx/9oADAMBAAIRAxEAPwDbmkxVe4pz1BbymOQTBhj+r2IPQg53FTsg3rK/aR+Wj9nH+81yVcroY9TV6nCqWOrqOXJtY7K/JzZF4/gaJhIdRAMeAwUZyDncemKaW3P1vI/hqs5cBjp8PfygkjGeux2rjhshnu5fEQr7mUEOcZw6kM23VT2z6VSeX5NPEmbDNpa4OlRknAfYDuaxkne0tzgmy64KGCVslwbtaDv1IJ9va3laPwbmyC6yImOpdyrLpbH07iu+NcyRWqK8uvDHSNK53xmqL7OrRWuHl8RdQD4i314Y7k/IfLvUpztE0yTgfDapE2P12Yk/7P31Tah5p+Z1USUEDK8QAnRi/wA4/pCtnDeMpPCJY9RVs4GMNtsRj1qKs+fLeWURIs+tjpx4fQ9877Y71E+zC8zBJH/dyAj6OP8AsGq9yp+df9c38VSap5bER+260bw2Jr6lj7/jFx5Iv4Wif/SJ7wbfRMZFGr+jOnTjOdWenb67UytOfLeSTw1WbX5vL4e+VBJGM9djtTmP8vP+XX/kNUDln87D9rN/FVSzvY5oHU2WdLRwTRyOIPpYDv1sVpPB+Pw3Klom1admBBDKfmp3FSOusm5GuWXiOAdpPFVh2IGSPxFatW1LMZmajuuXiVGKOfQ03BFwhxWec5cs3NzdF44fKqqoJdBqxk5xnYb1orCuSKuaFszdLljR1b6OTmRgE7Z+hM4AdIYx6XKjUuRnIHQt0PpVE4Hy3dRXqzvBhS7kjxEyofPz3xq7V68U9oEo47b2FuFkiIIudskPgsfN20gAkfPFJ7R+LXgu7C14fIUlmaSSTpp8NdIy+3wfFn1+6lJA2QtJOydPWvp2va0CzxY3vt2yvLgnLN3bXhdYlZcuNRYYKsc7b51EbAHvUxFwd5org3Nt/KO0jxjxAc6lCqMg4yAo61aWkAwGKgtsNwMn0A6moC79oVhHHLIblGW2dY5CgZ/OwJCjA852PTYYPpUMpWMFgcfey2l4nLK7WQA7AuLg4+eqrfLtnPw0yTXEYWHwzrbWmxXzA4zv3H21D8J4Pey6buGHSJizrko+FYk7qGXsemRg0vtU5sN5wkPZxNJbTFTJOXVfDYSBRGY86ixP4EVa/ZhwW7trVI7hrYRKi+FHEralYkly7nYsSTnHepFGwNDbnBuFbuKzPkfIQPWLEZz5XjacWltJozeRhDOPCjcMdDEEsIyCT4Uh3I8xB6bU04Jy5dR3vvDQeXMrgeImfMDgdfUgVaOduAe+WM0OQGZdURzjEqeZD94x9tJyNxv3uxilYEPp0yA9RIvlYY+oNayQNkLSei54K6SBr2tAs4WzfbtlR3JvJ7QSNPPp8Rs6UByE1HfJ7ntVxFJiugKuKJsTdLVjU1MlVIZJDldGobmjjhtYNSL4k0rCK3j/AE5n+EH0Ubs3oFNTRqgx8GHFrtrmSSQWtq0lvBEpKrMR5ZnZhuVLZQaSMhTvgnOi51WOXTDDzBBAJlndbaXxJEAYPdyszzFiPh2+4aRU3ccwRxXfEOJSjyWapYW65AMkgOtwPTLlR8gpNevCuWZION3EsVqsVuloscBRFVS2xIAGBq1ZG/oKYTci3TcN4enhRyzW9x7zdQSuFEjuWZtTbqSC2/XvQhR9nw4yXMPEbyaSU2zEgoT4cs77RW9tH0dVPVx8R74BIc+zHgBlku72aJB7zcTrFEMGNNyspHZv0AfQN61c7TluXzTzukl0EdbcKCILbKkARr65xqc+YjbYbU75W4KbO0t4DgmGNVcjoX6uftYk0IVP5o5OhSGy4Xbx6Ibq41ygEk+HEheQljuT8I+4U14fzlPbWYtmBFzAzwu7DZRGdJf9YEAEdsluu1X2fhP89W7aTKRQPEkeOjO4Z2z6kKq/ZWfSs8t1cNpSTW8aHV2RgGPlOxGG/CmEibJrNw2aVvEnnZo2UFZGlKAkjOAu2B9aae9XliElimeTOS6E6gANz5vTH1FNbKD35vGl85kuDBGrbpDGucAL0DnHU/jXdyq2100MTfyUsbNp7I4XJIHbuCPpTU5Wr8n80pfQh12ZfjX/AM7dCPkQetT+Kxf2NXZW8kjViysue/0zjt0FbTSKtNuJWjSwyRrI0bSIyiRcakJGMj5jrXHB+FpbQRwR/BCiovrsOp+Z6/bT2ikhJijFLRQhJigrS0UITG4XbHYHpWTcctRBPrk1BI2QOQcaWXPguf1HTCE9mQjvWwTR96g+M8vLOAQdEigqraQwKn4lZDtJGe6n02wd6YKRF1jkniRO0tpOsAu2y8EoJUyA9VIB77jOKjbibw/FZ5lmuGGljjCIp+IDPU7b1er/ANmr52imTB/s00bR/ZFN5ox8gxFOeB+y8K4doWLAgh7mRHwfUQR+Vj/ibH1qsJJfY7wBk1TuukzAFFIwRGOhI7ZPT5A1qlM+HcPES4yWLbsx6sem/wC7AwANgBTypKpFFFFJCKKKKEIooooQikoooQigUUUIS0UUUIX/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 name="Slide Number Placeholder 3"/>
          <p:cNvSpPr>
            <a:spLocks noGrp="1"/>
          </p:cNvSpPr>
          <p:nvPr>
            <p:ph type="sldNum" sz="quarter" idx="10"/>
          </p:nvPr>
        </p:nvSpPr>
        <p:spPr/>
        <p:txBody>
          <a:bodyPr/>
          <a:lstStyle/>
          <a:p>
            <a:fld id="{76E8DCF4-EBDD-4FE1-8465-FD383573D554}" type="slidenum">
              <a:rPr lang="en-US" smtClean="0"/>
              <a:pPr/>
              <a:t>37</a:t>
            </a:fld>
            <a:endParaRPr lang="en-US"/>
          </a:p>
        </p:txBody>
      </p:sp>
    </p:spTree>
    <p:custDataLst>
      <p:tags r:id="rId1"/>
    </p:custDataLst>
    <p:extLst>
      <p:ext uri="{BB962C8B-B14F-4D97-AF65-F5344CB8AC3E}">
        <p14:creationId xmlns:p14="http://schemas.microsoft.com/office/powerpoint/2010/main" val="323598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 Flags Rule</a:t>
            </a:r>
          </a:p>
        </p:txBody>
      </p:sp>
      <p:sp>
        <p:nvSpPr>
          <p:cNvPr id="3" name="Content Placeholder 2"/>
          <p:cNvSpPr>
            <a:spLocks noGrp="1"/>
          </p:cNvSpPr>
          <p:nvPr>
            <p:ph idx="1"/>
          </p:nvPr>
        </p:nvSpPr>
        <p:spPr/>
        <p:txBody>
          <a:bodyPr>
            <a:normAutofit lnSpcReduction="10000"/>
          </a:bodyPr>
          <a:lstStyle/>
          <a:p>
            <a:pPr>
              <a:buNone/>
            </a:pPr>
            <a:r>
              <a:rPr lang="en-US" i="1" dirty="0">
                <a:solidFill>
                  <a:srgbClr val="E23A30"/>
                </a:solidFill>
              </a:rPr>
              <a:t>Based on Sections 114 and 315 of FACTA</a:t>
            </a:r>
          </a:p>
          <a:p>
            <a:r>
              <a:rPr lang="en-US" dirty="0"/>
              <a:t>Red flags are patterns, practices, and activities that indicate possible identity theft</a:t>
            </a:r>
          </a:p>
          <a:p>
            <a:r>
              <a:rPr lang="en-US" dirty="0"/>
              <a:t>Applies to financial institutions and creditors</a:t>
            </a:r>
          </a:p>
          <a:p>
            <a:pPr lvl="1"/>
            <a:r>
              <a:rPr lang="en-US" dirty="0"/>
              <a:t>How organizations must develop, implement, and administer their Identity Theft Prevention Programs</a:t>
            </a:r>
          </a:p>
          <a:p>
            <a:r>
              <a:rPr lang="en-US" dirty="0"/>
              <a:t>Four program elements</a:t>
            </a:r>
          </a:p>
          <a:p>
            <a:pPr lvl="1"/>
            <a:r>
              <a:rPr lang="en-US" dirty="0"/>
              <a:t>Identify relevant red flags that you may come across</a:t>
            </a:r>
          </a:p>
          <a:p>
            <a:pPr lvl="1"/>
            <a:r>
              <a:rPr lang="en-US" dirty="0"/>
              <a:t>Set up procedures to detect those red flags</a:t>
            </a:r>
          </a:p>
          <a:p>
            <a:pPr lvl="1"/>
            <a:r>
              <a:rPr lang="en-US" dirty="0"/>
              <a:t>Respond appropriately to mitigate harm done</a:t>
            </a:r>
          </a:p>
          <a:p>
            <a:pPr lvl="1"/>
            <a:r>
              <a:rPr lang="en-US" dirty="0"/>
              <a:t>Keep the program updated</a:t>
            </a:r>
          </a:p>
          <a:p>
            <a:pPr lvl="1"/>
            <a:endParaRPr lang="en-US" dirty="0"/>
          </a:p>
        </p:txBody>
      </p:sp>
      <p:sp>
        <p:nvSpPr>
          <p:cNvPr id="4" name="Slide Number Placeholder 3"/>
          <p:cNvSpPr>
            <a:spLocks noGrp="1"/>
          </p:cNvSpPr>
          <p:nvPr>
            <p:ph type="sldNum" sz="quarter" idx="10"/>
          </p:nvPr>
        </p:nvSpPr>
        <p:spPr/>
        <p:txBody>
          <a:bodyPr/>
          <a:lstStyle/>
          <a:p>
            <a:fld id="{76E8DCF4-EBDD-4FE1-8465-FD383573D554}" type="slidenum">
              <a:rPr lang="en-US" smtClean="0"/>
              <a:pPr/>
              <a:t>38</a:t>
            </a:fld>
            <a:endParaRPr lang="en-US"/>
          </a:p>
        </p:txBody>
      </p:sp>
    </p:spTree>
    <p:custDataLst>
      <p:tags r:id="rId1"/>
    </p:custDataLst>
    <p:extLst>
      <p:ext uri="{BB962C8B-B14F-4D97-AF65-F5344CB8AC3E}">
        <p14:creationId xmlns:p14="http://schemas.microsoft.com/office/powerpoint/2010/main" val="29461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0CD2-DE72-43CC-A46F-95C647D6BA4A}"/>
              </a:ext>
            </a:extLst>
          </p:cNvPr>
          <p:cNvSpPr>
            <a:spLocks noGrp="1"/>
          </p:cNvSpPr>
          <p:nvPr>
            <p:ph type="title"/>
          </p:nvPr>
        </p:nvSpPr>
        <p:spPr/>
        <p:txBody>
          <a:bodyPr/>
          <a:lstStyle/>
          <a:p>
            <a:r>
              <a:rPr lang="en-US"/>
              <a:t>Part 364 Appendix B</a:t>
            </a:r>
          </a:p>
        </p:txBody>
      </p:sp>
      <p:sp>
        <p:nvSpPr>
          <p:cNvPr id="3" name="Content Placeholder 2">
            <a:extLst>
              <a:ext uri="{FF2B5EF4-FFF2-40B4-BE49-F238E27FC236}">
                <a16:creationId xmlns:a16="http://schemas.microsoft.com/office/drawing/2014/main" id="{7FE880D5-8E55-4C35-8F21-A79B3E9C233D}"/>
              </a:ext>
            </a:extLst>
          </p:cNvPr>
          <p:cNvSpPr>
            <a:spLocks noGrp="1"/>
          </p:cNvSpPr>
          <p:nvPr>
            <p:ph idx="1"/>
          </p:nvPr>
        </p:nvSpPr>
        <p:spPr/>
        <p:txBody>
          <a:bodyPr>
            <a:normAutofit fontScale="77500" lnSpcReduction="20000"/>
          </a:bodyPr>
          <a:lstStyle/>
          <a:p>
            <a:pPr marL="0" indent="0">
              <a:buNone/>
            </a:pPr>
            <a:r>
              <a:rPr lang="en-US" dirty="0"/>
              <a:t>FDIC guidelines for protecting and disposing of NPI</a:t>
            </a:r>
          </a:p>
          <a:p>
            <a:endParaRPr lang="en-US" dirty="0"/>
          </a:p>
          <a:p>
            <a:r>
              <a:rPr lang="en-US" dirty="0"/>
              <a:t>Involve the Board of Directors</a:t>
            </a:r>
          </a:p>
          <a:p>
            <a:r>
              <a:rPr lang="en-US" dirty="0"/>
              <a:t>Identify threats, assess the potential impact and assess adequacies of  policies and procedures</a:t>
            </a:r>
          </a:p>
          <a:p>
            <a:r>
              <a:rPr lang="en-US" dirty="0"/>
              <a:t>Manage and control risk</a:t>
            </a:r>
          </a:p>
          <a:p>
            <a:pPr lvl="1"/>
            <a:r>
              <a:rPr lang="en-US" dirty="0"/>
              <a:t>Design and implement an Information Security Policy</a:t>
            </a:r>
          </a:p>
          <a:p>
            <a:pPr lvl="1"/>
            <a:r>
              <a:rPr lang="en-US" dirty="0"/>
              <a:t>Monitor operations</a:t>
            </a:r>
          </a:p>
          <a:p>
            <a:pPr lvl="1"/>
            <a:r>
              <a:rPr lang="en-US" dirty="0"/>
              <a:t>Create response programs</a:t>
            </a:r>
          </a:p>
          <a:p>
            <a:r>
              <a:rPr lang="en-US" dirty="0"/>
              <a:t>Train employees</a:t>
            </a:r>
          </a:p>
          <a:p>
            <a:r>
              <a:rPr lang="en-US" dirty="0"/>
              <a:t>Regularly test the effectiveness of the plan</a:t>
            </a:r>
          </a:p>
          <a:p>
            <a:r>
              <a:rPr lang="en-US" dirty="0"/>
              <a:t>Develop information disposal plans</a:t>
            </a:r>
          </a:p>
          <a:p>
            <a:r>
              <a:rPr lang="en-US" dirty="0"/>
              <a:t>Oversee Service Providers</a:t>
            </a:r>
          </a:p>
          <a:p>
            <a:r>
              <a:rPr lang="en-US" dirty="0"/>
              <a:t>Continually evaluate and update the ISP</a:t>
            </a:r>
          </a:p>
          <a:p>
            <a:endParaRPr lang="en-US" dirty="0"/>
          </a:p>
        </p:txBody>
      </p:sp>
      <p:sp>
        <p:nvSpPr>
          <p:cNvPr id="4" name="Slide Number Placeholder 3">
            <a:extLst>
              <a:ext uri="{FF2B5EF4-FFF2-40B4-BE49-F238E27FC236}">
                <a16:creationId xmlns:a16="http://schemas.microsoft.com/office/drawing/2014/main" id="{47746171-8A9B-4CCD-A16D-4A1657C84C1C}"/>
              </a:ext>
            </a:extLst>
          </p:cNvPr>
          <p:cNvSpPr>
            <a:spLocks noGrp="1"/>
          </p:cNvSpPr>
          <p:nvPr>
            <p:ph type="sldNum" sz="quarter" idx="10"/>
          </p:nvPr>
        </p:nvSpPr>
        <p:spPr/>
        <p:txBody>
          <a:bodyPr/>
          <a:lstStyle/>
          <a:p>
            <a:fld id="{76E8DCF4-EBDD-4FE1-8465-FD383573D554}" type="slidenum">
              <a:rPr lang="en-US" smtClean="0"/>
              <a:pPr/>
              <a:t>39</a:t>
            </a:fld>
            <a:endParaRPr lang="en-US"/>
          </a:p>
        </p:txBody>
      </p:sp>
      <p:pic>
        <p:nvPicPr>
          <p:cNvPr id="5" name="Picture 4">
            <a:extLst>
              <a:ext uri="{FF2B5EF4-FFF2-40B4-BE49-F238E27FC236}">
                <a16:creationId xmlns:a16="http://schemas.microsoft.com/office/drawing/2014/main" id="{53AA9779-2804-451C-801E-3453461C12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4073" y="5600701"/>
            <a:ext cx="5122718" cy="4057193"/>
          </a:xfrm>
          <a:prstGeom prst="rect">
            <a:avLst/>
          </a:prstGeom>
        </p:spPr>
      </p:pic>
    </p:spTree>
    <p:extLst>
      <p:ext uri="{BB962C8B-B14F-4D97-AF65-F5344CB8AC3E}">
        <p14:creationId xmlns:p14="http://schemas.microsoft.com/office/powerpoint/2010/main" val="153982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0" y="1631104"/>
            <a:ext cx="12287250" cy="865589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76527" name="Rectangle 15"/>
          <p:cNvSpPr>
            <a:spLocks noGrp="1" noChangeArrowheads="1"/>
          </p:cNvSpPr>
          <p:nvPr>
            <p:ph type="ctrTitle"/>
          </p:nvPr>
        </p:nvSpPr>
        <p:spPr>
          <a:xfrm>
            <a:off x="7640280" y="4116993"/>
            <a:ext cx="9884560" cy="3581400"/>
          </a:xfrm>
        </p:spPr>
        <p:txBody>
          <a:bodyPr>
            <a:normAutofit/>
          </a:bodyPr>
          <a:lstStyle/>
          <a:p>
            <a:pPr algn="r"/>
            <a:r>
              <a:rPr lang="en-US">
                <a:solidFill>
                  <a:srgbClr val="FFFFFF"/>
                </a:solidFill>
              </a:rPr>
              <a:t>Program Introduction</a:t>
            </a:r>
          </a:p>
        </p:txBody>
      </p:sp>
      <p:sp>
        <p:nvSpPr>
          <p:cNvPr id="3776528" name="Rectangle 16"/>
          <p:cNvSpPr>
            <a:spLocks noGrp="1" noChangeArrowheads="1"/>
          </p:cNvSpPr>
          <p:nvPr>
            <p:ph type="subTitle" idx="1"/>
          </p:nvPr>
        </p:nvSpPr>
        <p:spPr>
          <a:xfrm>
            <a:off x="7640280" y="7836505"/>
            <a:ext cx="9884560" cy="1994165"/>
          </a:xfrm>
        </p:spPr>
        <p:txBody>
          <a:bodyPr>
            <a:normAutofit/>
          </a:bodyPr>
          <a:lstStyle/>
          <a:p>
            <a:pPr algn="r"/>
            <a:r>
              <a:rPr lang="en-US">
                <a:solidFill>
                  <a:srgbClr val="FFFFFF"/>
                </a:solidFill>
              </a:rPr>
              <a:t>Chapter 1</a:t>
            </a:r>
          </a:p>
        </p:txBody>
      </p:sp>
      <p:cxnSp>
        <p:nvCxnSpPr>
          <p:cNvPr id="153" name="Straight Connector 15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61" y="27589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5" name="Freeform: Shape 15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8522" y="1"/>
            <a:ext cx="3419613" cy="1901678"/>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13042" y="1"/>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9" name="Oval 15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3566" y="772347"/>
            <a:ext cx="3590026" cy="3492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424610"/>
            <a:ext cx="1779676" cy="265747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63" name="Arc 16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09525" y="6305141"/>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2393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776528">
                                            <p:txEl>
                                              <p:pRg st="0" end="0"/>
                                            </p:txEl>
                                          </p:spTgt>
                                        </p:tgtEl>
                                        <p:attrNameLst>
                                          <p:attrName>style.visibility</p:attrName>
                                        </p:attrNameLst>
                                      </p:cBhvr>
                                      <p:to>
                                        <p:strVal val="visible"/>
                                      </p:to>
                                    </p:set>
                                    <p:animEffect transition="in" filter="fade">
                                      <p:cBhvr>
                                        <p:cTn id="7" dur="400"/>
                                        <p:tgtEl>
                                          <p:spTgt spid="3776528">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3776527"/>
                                        </p:tgtEl>
                                        <p:attrNameLst>
                                          <p:attrName>style.visibility</p:attrName>
                                        </p:attrNameLst>
                                      </p:cBhvr>
                                      <p:to>
                                        <p:strVal val="visible"/>
                                      </p:to>
                                    </p:set>
                                    <p:animEffect transition="in" filter="fade">
                                      <p:cBhvr>
                                        <p:cTn id="10" dur="400"/>
                                        <p:tgtEl>
                                          <p:spTgt spid="3776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6527" grpId="0"/>
      <p:bldP spid="377652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Governance-Based Procedures</a:t>
            </a:r>
          </a:p>
        </p:txBody>
      </p:sp>
      <p:sp>
        <p:nvSpPr>
          <p:cNvPr id="3" name="Content Placeholder 2"/>
          <p:cNvSpPr>
            <a:spLocks noGrp="1"/>
          </p:cNvSpPr>
          <p:nvPr>
            <p:ph idx="1"/>
          </p:nvPr>
        </p:nvSpPr>
        <p:spPr/>
        <p:txBody>
          <a:bodyPr>
            <a:normAutofit/>
          </a:bodyPr>
          <a:lstStyle/>
          <a:p>
            <a:r>
              <a:rPr lang="en-US"/>
              <a:t>An examiner determines whether an institution is providing products/services in a manner that supports compliance with the regulations (e.g., GLBA, FACTA, et al.)</a:t>
            </a:r>
          </a:p>
          <a:p>
            <a:r>
              <a:rPr lang="en-US"/>
              <a:t>Governance ensures</a:t>
            </a:r>
          </a:p>
          <a:p>
            <a:pPr lvl="1"/>
            <a:r>
              <a:rPr lang="en-US"/>
              <a:t>Tasks are completed appropriately</a:t>
            </a:r>
          </a:p>
          <a:p>
            <a:pPr lvl="1"/>
            <a:r>
              <a:rPr lang="en-US"/>
              <a:t>Accountability is maintained</a:t>
            </a:r>
          </a:p>
          <a:p>
            <a:pPr lvl="1"/>
            <a:r>
              <a:rPr lang="en-US"/>
              <a:t>Risk is managed for the entire organization</a:t>
            </a:r>
          </a:p>
          <a:p>
            <a:r>
              <a:rPr lang="en-US"/>
              <a:t>Governance achieved when information security </a:t>
            </a:r>
            <a:br>
              <a:rPr lang="en-US"/>
            </a:br>
            <a:r>
              <a:rPr lang="en-US"/>
              <a:t>is supported throughout the institution, from the </a:t>
            </a:r>
            <a:br>
              <a:rPr lang="en-US"/>
            </a:br>
            <a:r>
              <a:rPr lang="en-US"/>
              <a:t>board to the employees</a:t>
            </a:r>
          </a:p>
        </p:txBody>
      </p:sp>
      <p:sp>
        <p:nvSpPr>
          <p:cNvPr id="4817922" name="AutoShape 2" descr="data:image/jpg;base64,/9j/4AAQSkZJRgABAQAAAQABAAD/2wCEAAkGBhQSEBUUExMVFRUWFxgXGBgYGBUXGBoZGBcdFxgYGRsbHSYeHBokHBkcIC8gIycqLC0sGx4xNTAqNSYrLCkBCQoKDgwOGg8PGiwkHyQsLCwsLCwsLCwsLCwsLCwsLCwsLCwsLCwsLCwsLCwsLCwsLCwsLCwsLCwsLCwsLCwsLP/AABEIAMIBAwMBIgACEQEDEQH/xAAbAAABBQEBAAAAAAAAAAAAAAADAAECBAUGB//EAEEQAQACAQMCBAMGBQMDAwIHAQECESEDEjEAQQQiUWEFcYEGEzKRofBCUrHB0SPh8QcUYjNyghZDFyQlY5KywhX/xAAYAQEBAQEBAAAAAAAAAAAAAAABAAIDBP/EAB4RAQEBAAMBAQADAAAAAAAAAAABEQIhMUESA1Fx/9oADAMBAAIRAxEAPwCxr+GuEkXy5u2VRylU2Rjb5bwh6Utt3R8xybZBa/hvJjgJdjv7R6lCW/EWkslV2+VKlBPNdOdNsNx2OmlqTlEEkTJw3lbxsxjLd1nuhZ6+F3SU32ZVyWl7o4JXhagx/EXZXF9Q8BqrdXUZI3e4NxE9EFLRpz26eEaBFdtNlXtRIgmLD+p71HRnce93urdWWqIzDNgvN2Z79MRfd7XaSSMrwHloCe6NfhY4vt5sV2eVgSC5Qw1bGiVsU/8AdBBLp2jdYUE2iq7mMUQrja2AbJFucRfZXqU/DyJjGvLdROG5FJ64iCHePF3VQr6urIACN3Qks/h3SpLNpZ5XnnDjosQkVEoLTipLdMccG47GV7vQPCaxKcgcWSDbKNSlmMdx+OLtq9occqHVnUjRTk3CKgxW2x9sF388cUKMXy7ny/dq8GNxfn+uV479TjqBQx28tLx6xu8xvFucdM3Fwu6Lfo2Ssi49V+fzOq+mUEY/wFNUFL5GPZB8tU5xfD1alsjQKPlrFo3dvfPlznsPQsVGzbaREcX8zkaw4o/WLOVH8QjcaRNoLTyNHFcjxWJx0v4T8UWP4q4vFlVxgT5dk6tQWpOQb7Lim6NsRSSc5Svl/lKtHGfXAeu4p7K49+lHVB9ItBZ9T2ez9Hpa0DObJJftQ02N9s28d+hFJ5D5X7jjBlLp+R6PUjJYJhfrXOMJnpRlyNYk5eSzJj0P0a6hutO9FUciZxXsdv5a7nWoByZuvjvyfonpnntz26kyMZc+l1izjnnH5dB1Fx8nvXNU8Vhp49XjHTKld+L49+Ox2/X6Ooe/z/rjd+af36avX09/nx/bqEnH75M/Pvnp9+O+HPsh2pO9ce3UEw/U/L9/7/J4SsWq/t+/36dJl8/biv8AnP6dLdZ++f3/AE6UUJZb7cf46e8/v0/z1Gu93/j9t9SDA/vjoRjUpz+/XoerpR1DZqRjM9JBIvnvx08s4v8Af7/r1GOpkv0/xnqTF8T9ifCybjGek+unKj8m6/Tqpq/ZnxWkXoa8dYw7Zm2eM0K+/dOXrq17d+h3/X9/v9tpcMfamWjJjr6M9OV/urrHy60dD7SaWpgkfJx+n5/u+um19AmMZgjik3Hth65XxXwDw0daN6QxmJQoEjIlOLP6dFw9peK8YNl+/wC/06x/FvWj4z7K6YXpa2pD2amf2f16wvFfDdeD/DI9mv0erjhukvv0uqTPUMOnL8ul10xh6szqAMqPNtMyKeGMlDlj5PfacYXMkm5JIYI35U36fvTflec4z0Lww1AgBEK7RkGP4XcTGKO2rNrlL6Y8RETcVERlZV5zLnk3JfNJ+FQeXTQmxlqSPLUDcTycDGQ05oEbyHe8q8P4mLSqm4dttxI+e4y5kPo3diXWA6UpDGUmQkh4jFbDId2pZC7rj0tbPNSRGN7d1Mjjcl+zTns85eqKh6ejKJKLIyRLAIXYxXlFAFqm/lT6hF0xLGBTbtTsE0EsQzX8rjnqOpPvEyx2nbG5UbfxCK1m7rgVSdst49tsSztzK3shw8bn8Ljq6SWtqu6gMqI2V3M97Hkbx256nZ/5YaTMq4wVHKxlAqpHry9R1tEkbEEl5iKpSOAXjv8AVbrnptfVYyhtWUUbvbci5elN5TF2rxR1JHSSUq8rtAapebSRyVHsvN+nS0I1G4udxfZqQjtv3cxe69PoHmdtbnc8G1k8kjNZq/r26eeoXYm2VnCG4MSz9cL2x0JCdMdxGro4RoGQJ61Z61VXR1KelcWKyThpYqBRS07uK915Hof3bxTTUoll8lnP1K4s7nRJNi9rvJZRJTy4+hyL68uI38IDyXF5wI1Xa6o+RzXT1Jx68V2vNV/KLj1v84T1N23OWLIMpKy+aaGjLfe+MOSut/LY367d9lc4cVfGHjqQTKy+BQSNYryu3jst+vbk6NDUd3ucV3OEv8sf5OoRzF9M+4hb8raePn02xy5ZVQ47fkPt9TF9ESccOGwv54aG8ct/r69OT8trRyVn+K79xr9KrqE9ZKq13VRminP5Yr9rd8VjtdA0Pf8APjsdKWZHF+oPFtFlZwf8dPuwX6Z7en/HtjoEBqq4AMZf4jvwf1HokdTPz+XHr8uPyrpCY9m/f17P+epGflxj61+XUM01yNfk1z8/2dS5x7+mf3fSEo8Z/wA++O9Xj6dSZ3f749Pr1HbeP6cX/t0w3nt6+1dKO8ifv9p0pevUGY3nvT7P9Lz/AE6lu/P/AG+fz6kgvTzl+/f/AB0pRv6fl1GAZ9/+X9/LoSWm2V6f26zPjOjcNwZg7z/4uf0vq7fc/TpSbPZ/L9/56zWoz9UuI+p+/wB/LrG8adavhFIMH+BY57h+F/Kus7x8Osz1pkX8+l08o546XXVl38ad1nlI88VVp5UqkZVNornCq2pMv8RP8Vwb7UXGNyzW6vlT36fUhGZKGUJ5b2yEvbGqusVYX5nvYZ3jvjWnoV99qmcnlasiBMzwtO4yO67GzniXCQBp0lvfIbTIJivwvb8XPNM6h99bnyxQSNoxB2yzuxTfaq54x37X+FW/vK8leWLVVg/DzFcX8ni+o/8A1l4cf/UZUUOxprdbTwt13xlM0OVa3dXdtlY2F0FsuHBfOdqe/ajpaGobJPMY890uNu7v2zXbk7mJL7a+FBjvw7hqEqpjV/K818vfqjD7c6EQd0pMcBtTyiUDytA2tnrjL+aNdXq6FhlOdtPmLKaz5sHa3visQEQZUsdpZRnbljwC80JYndQ52P268NJTdqRhbt8qIVVG3tUmr42nt0//ANe+H32qiZ8qPY21dJR++W/NWuh8SeXceZjKy6kGKX+3ZqL7UppJqw2vmC67qPaJwN3273XL6n/UDQz/AOo59I5NoHK8bapvtnCIH/qLo2H3c6yqbTPytKqyu3vx1fm/0tjso5bcxv8AK+Jx+Zwfrmuonh6d1ZKyWivL/wCLfPN+pk6z4fHB8P8AfwjqT9ALU3MQ2jYncOK+V42t9v46bboa0b4JBHjkF97+q8dU42rXT6kG17fiabVtFDtxznPQ5aXnMhTLdtPL7Vlqscen0eX1f+pWm1/pTq/5i+R59bFzz1GX/UPSkl6U6PRCl5Sqz3v/AAHT+Ktjroji63bW0yL3r69vlXQtXTEbwVV89qSsfLtz265vw/290GfmjKMeCwa5zj6fvnovB+IhPzwluE8sjPYsqr7yu8+3oZZ6tFld139HvjNHfsY+XTRnuBg3GVyKlybq59ae/wDv0ScVbDMu9lG7C47Yx8+/blviX2uloP8AqeG1oi4ZJSHJF/Xnqk1a6cj3F24a982ewlFdiq9kytr5Ye5dOfkIV6dcj8O+3U9WTGGhqTk3+FMFc3Xl9euq8LqbtOMpG3cDIauLxT73/V9emyz1aLFp9TNvfBk/M79FOArOS/fOb46wPjXx3V0BnHw8pwP4yUaasXaearvPz6n9n/j2p4gt0NkKamzith5SsIp36cuBvmoej+mcVXz7Z6Uv7fr+/wC/XOfaD41qaU4w8PD7zVnfN1EvbfPLKzL26oa32r19KLHxOiw1GK6aAxU4H6nZ79OVOx1Pnj/j9M9QG+fn+v7/AGdZHxr4/LS0NPV09P7zcmM2bo7iq/L69YOv9s/ExYxfCbGT5R3l5rlr16sqdqSx79+PTHT8Sr6nWB8I+Na8tX7vxGiaSxWHLuTk75p49utyMf3/AM9CSnH/AG/f756DLGO/Rd9fv16jrRyPs/1vrNLL1p1qe0j9Y/7P6dVfGGOrHxSNBM/hRfldP6PQfFxxjjrLTDmZ6XRpwb6XWw7bWlKyV1tW1HPmI7Jxt5ZXdpXbk65L/qJoR1PDQmBu0p0tbZbJlEXBuY7TP6GQ63Q14zMEsyk7fwyeStuMbr47pk6w/tZ4OU/C6u3jYSpyMOY1VVKO1D2so7k6sF8eV6emyQiKvAWv5HXS/D/+n3iNWJKUoQH3ZPGGo4p4G6vmutb7AfCY/eb3ayOy1bK4gNVf+eOa6fV8MjCWLAo8oIRva/zeaXJlz7D05/yWeCcXJf8A4ZVAlLxMQWqINkuCNbrW7PmJ26ofHvsPPw2h98ahqRJBI2sZR3cScuLa7U116Lqy1dmnLCKRlJEQOJlIo/zdxPaxfFvCGpoz05qmoIcWNK9v4Z9qcZPXrE/ku9n8x4xHSVrrtPg//T2GtpR1Ja047sf+nHb6YldOe3P6Xy5o7XPI0/Pru/sT4oSUVrN4ODF5vAuKp78Z668+V+MyKz/000wt1dTi/wCAr5/vGR6yPi/2B1NPOkuqF3GqlRdpSksDxnr0WL/qISvcmpY5yOcfrxwBV9S+/UQM3uqLYMfxI+30/E1krrlOfJq8Y5b7A+LfumG4qLu296lVpfvE49Tm+ui8X4WGt95o6seWMWxBaWOTysgb3H8pnv1gx8I6HxEy7dYa28bmyQ3ZlLzzfHXRS1GpMj8FpjstmT8R3H0H6nL3VHkXi/hLpa89Ka+STH5/s6774F8A8LPRi/cwlYXKmSTi5jK1QX0xX06w/tr4djrx1FFnAViNbhqj5G3re+xvib0ZafpIqn+YxZ843yPXTldgkV/j/wBhNLUt0KhPkr/05e2Pwv8ASn6cj8I+L6vhNbFjFYyg8X3E9RP069TdXBSYaxtcN0e1tZ9+x1w//UD4ZWrHXjGjUxLh8wc2ep7HHVwu9VWOz8H4iOrCGpFKlxe28xra/Jx0D4v8Mjr6UtJyTMWZjIPLL53+fDz1g/YPxVwnpvZJn18sg9+M/wDD1k9Pgv8AFnvxef33p6xZlLgPsVH7vxG1Kl5o9rJB7/Kuu9dPmuEpp5K5O/XF/H9J0PG74ibqn/8AKLUuD2v69dppS3VKL5as9c/hTHHb046eXfYh5VeaT3qn1F4/Z6dZXwbS+7NTR/kk1fDGYSjdHz7vfrXZOLfK9z80z7vz+fWRrS2eMh6akJQb4GDuPnQ/r0FS1z/9R05OBhUR7YkVfz9OtX4l4WGtpsNQsvD3jLO1KObx8sdYn2z8PIjHVhZ92l12FEfapf160Pgn2g09ePITwyi845TGTHT81IfDoy/7eWlL8ei7ccNJKPzEx8un+1ugz0SZY6ciX0lh/Kh6vnhk1VOGIJ/F5VB97v54Do3iNAnCUP5hH6mP1ro1K+nP77S09QLkVMz3qpHycn5enV8fn9cN/wBesT7Kaz9zLTcShNi+uc1+d9au0W/Urv8Ar7/46QIS56bdY/XpotfSuhyaz/znrJVvFw3QlFrzCfpXWb4fW36QvNU/Mw/r1q+ILE/fp1ieFlU9XTeyyPlLP9ehoOeiX0uiOnf7/wBul0p0Wt4WcdQnpTU1CTs1I7o7qZXBAvBRy4OLvqPiNaAVMoIbZRBBZx80b/lHO02l3kasmp4d08EZVec0UsYyY7RQinJxt73XRfFSlBj/AKc5giZWIkajKXmsChZFlLYPWQ5b7HeGnpznBhtRYH3gRunsvt6Xh9Ouo1NEIRj+KncE502qWsmiQSHL/C8ZoUvAktmHzSWVwQ5NleWuLNzkAzVdP99J1JQRB8sWTujKyrjgJIBiQcObvpt1DGKRM4lxH+K5SkXut4u6L4e0Y6EdrL+ZvFrRW4yVKonpw9zLG5BWSljQ1xUqJOStvlsL3J2y/itO2LwRqK01Ld+KgWgtrPHbqDzn7VeE+68XqiBcmWPw+bOPa76s/ZDXrxEO7kurbqwDHcOOr/280j7zTmU7iUWnvFulo7S7hjrm/A67GQxciJ8+3XX2D69K8FqDGMwlTJid0y5YtVF733OebuiLd0sQv+KOR+VI8Z9O1dVPDa0pRJUEmMZVaYwimaEGw4XP4ejIEZTYpK433kkZFF1zVfTvnrlGkdbRhIjKUcxtqiXfNDmwsC7y97Op6OjGcR3XRIu5XUueMiVy0/KhZQ1hi1Irau1S9v8A8P4T0xjHr0OBTaSa2qoCUE+48XxRynv1VOY+3WnehpSriblq/NG2/XMbv36p/YvxUo6rGNu6PHuZtKe1l+i9dD9o/h9+E1Yxp/jPU20tc+iYXlGuuH+zvitmvpttb4jXotP9euk74s316Qamb7tHdp/r9Lrh79Yv2x0YvhW/xE4y5w3YofUOO357Sp6e1sTnNZxfJfy9uua+2HxO60Yp2lIzh/hG+HlTrHH01R+xsWPiIt7SkXHo17VYdd1EsSWLyV63lD0/x1zP2Y+FzgE0KRAko08tV6evrfpfQKEmVmCshYWejTG/TN9N7qYH248NenDUDMZA/wDtkUe3Me3r1e+zPjTU8OR5Y2OXjk/qcdF+OeHdTwurH1ioYo2ebn6dYH2I8SXKGfMWZ9OccOM+uGun4nVag+Xs8fUDL+78vHWV9orjpQ1Cv9OcJXxjhsr3/TrXJ2Ftjz3PSvU7fqdU9bT+8JQ4GLCkza1h759fnfWdQ+ppRlGQgxlhLMmDP0tz7ded/Hfgc/CzJxXYvlkOYvovrd096+nXb/APEb9AjLmD93K6Q24LO3r8x60tsZCINmRpvnDjJz0y4L25H7N/ah1Jfd6lfeJtjPjdzh9/T/frq7yPov5+nyz1xv2j+yX3V63h7ImZR7xppY+w9u39Og+z3xP73Qiyblkl7Ihx6I/vHTyk9igHhoOn47Uh21Teenq//wCutrZ+8cdY32g0dupo613tmRfWn/Ffr1tGeef9ugozlR/bL2/46EOPlZ29P3XRZub+v9Oh6mlVvy/3/PoSGrx6/v8A2653xs9niIP8xsf39eugJc/246577QQuJL+WV/2f16J6Vmbnk+rXTdQGy659+l1F1fhdGMWWpEA2XRGUdpPzpRLaF1kNvuHVOSyg0MTmUd33sUgKAyKSWY8NI4Edz+Ej97tnpOlsoNsoR36l/ij5jy1Ee7HD6h1YZqkYrcZZtnvz2ScfNwxw8hbXADw17KZYX8cGI7bjSuc2ruyXHIbuiTaXOaAooUnu4fKu14TOe2SGrLfg1AltdskLCU6UycehRtc1dsdGe0+6kbP4TzbhCSbstMUwLm3vfSgfEu1ohZu53WhA80W7qWe6Z8wXgnPKErHc1yKRi4O908Rziuxa/wC2YOObW+ZXHCXauPVvyl1QEYasaSZsk+WqlGL/ADSI1VC3hcv8PPREx/tb5/CI4lCZKNjkbJFp2vOUwJdq8JGfmvr1L4r4KWppz04hcosUkuMYa/ibBwfxP8u3rymUa+nr114eM16l8A8Yanh9NlX4WDcUbEjGnh7fPdH36uwSY91Oy2CXklkTHJeT1vrkPsZ4lGUT/wBx7IfiOTBTSdjJ11etI+8yHk8xG0c4FOyWl5abxyYvpLWkSiMhsUtWvfzDWSVnbn1LltuxLrykRpOc5fLY5/8AbjGeo6sKltQqRIBv8znG1bB+nPUWdxP/AIiWWfiWr78PyvHFhI0qixbznc0klEe7zd0Hf1LPKfHXo609Osxkn5PXrcpSvBxVvMW8Ff8AkHz57uHgvttobfE79tb4i/8AuMJ+h+fW+DNbOjp+J1/CCu5kMiIkSonb3sz8+uU+H/FjT1Iy2Eqlnda+9ej7566/7GeL36MocbZWKg+bjPYGN37lcvWT9sfs9tI+I04bVN2rArDeZBzzhqzveXpnuKut8L4yGtpk4SC8phLleM8r8+73erEbwfPFezk/Liu1FnXnn2U+PfdT2SU039Hs/L19r69D00wY9D6dz1M8jijnnrNmU6lJo496yDTx+v6F89eefD/Ef9v42shHUY23e1auv/a316BDzFbk/FzhsUvFHb5Y7dcV9t/BbPEGrg+8w1Z544v6ifk9PEV2WoIEaxlarKZx+nvk6nq/iOfUavNVf6HHf06pfC/Ffe6EZki6GQtVK8t/Mz7dXYz7OGXZ9mlLvtG/lX1yWP8AC/8AT8T4iBkZR1DAJv5+gp68X1Y8Vr/da+nnGoJTxvj5ovtYpfy9+qnh5y//AOhq7StulHtYvlfpz88PUftbpM/DM4IOkx1Dvgsa7Xm6/wDFx0/U3Zd6pvDxnFg5yflyZ9ed+D6Jp6+vAKjF3HtZ7+0vX+HpfCvthpz0hmsJGOJJJ/8AFzfrXPz6vfD9JnPU1UpnREosjQF/TKdGYjfHm/DapxRu+dN/2el8B+Jx1tKNyGRGpHezF16JX59W/HeDjrXpz3U3YLFS+Huxvt+ueo+B+GaWiJp6cIXVoZ9/M2v/AB6dOoeJ/f5e9/Xp9RxXqdNqQbv+nz5w9Nbf0z+R/wA9ZIeymv3+/wDPWV8U8PcJHs/v8661Jt33xxmzv+/k9UPEp3OePXq+pg+F+IhAHkx0/Wd4zwyakqGr9++en63kGvQPEyjv3XRRiMI1Y3bGVeaxoYjlpuKsoeJZ3GtQ3SIxZEGtpaF+aghgVxhE5JCEpR83l2zopXaxjLIWxp2+nJmm7h93slYbpMQRjtxRKMdq2ICXSIVWDrmRZaGcjKcDcbVuvWIuBoM81HDWReH+7AuDVDwsR1GLKN1xcPlkO3R94TSMtvMiiUzNfzSxAkfw4o5xXUdLRXeNx30PEdtJR+Eaaki5accdSC8U+UySHakhajXlBp3dizOAzl6n4Sa6sdxKLmstSsKq8S78LiuTHUdHX2rDUIsl2lr5pbmMTzcsov8AC/pYBIec0yMWLG9pRLbtwwVc90oTGeGUkpaTFdoSb8o0bSTmovbyhh3ZM4687+PeGIa+rEGISWI2VF8wfQa69Io+9uCrW7LprIjFR8rljjLTUlOL65L7d+FiT0pwIhKNSpK3RX0Cmk5O3W+Aqt9ivGkNerBlFjkszXaz8nF1xz12ehqE5MwiT5TdKrD8PlRSm7eXPPXmHgNbbMRqkz9e3v16npam6G9B3xhmNmKG3sA+nCc89PL1RNKZOS223dH0H0L/ABVXrV9NLRRZDkG7FKi22DxVNvalquoEdwRo3F8ZN22921M3F7Xdvu9G052U3VtZEL4BjeMJh7dlKwTabuoMKpILsQMvc7Lf9Hrmftx4NdInGmMJbboKs4a9KDtlcHfpvvYyw5UUO+Ras5tK49fXFb414MnoasHuSq+8iKjwLk5fTplDjvsVrh4gH+MYjbhwnt2/Ouu734jGQJLgkKcN89kHt8+ceWfDPE/d6sZV+GQ+/P8AWu/XqEZsoGB30lUmQ4v/AMfTt2xjXJR579qvs2+Gn95pn+lJxm9r3i+3/Hz1Psp9oLDSnzZSv4gcR93sX2+XXU62jDUhKMyoptkdqDLXZzZ6J15p8a+GanhNam9rmE+Nx6j6nc7PTL+plHnb041AclvFFYzgrnN9u9/TO+O/Cfv9CWmNyKYLeZQsqTXCNF+uesH4R9uoMduuo/zfKnPccdsX266TwHxPT8RH7yEiVSY5vtTY481XXy+fWLLDsrkvsr9oI6S6ergbM15VwiPZov5ddL437Q6OjH8cJKXCMbVsaoLeflx0H479jdLxE2YujL+JIiS/8kss7bivfovw77LaWkkp0y4EwdttfPI9+OtWy9jtD4Bpyd+tqtS1aDPAhR//ABTnmutPxWjcJRbqRTxxfJfarPbPHVjYsdt8FHunf8+Tjn5dR1NMmI7q9mvSXzvj9eOs0geH+HQIxNsXaGWBHIbX6qVTfFdFk5xjLQV6Jg5+n5dKjc8Zy8Hevnff5vNdOyPnQ3+fe/l0JKenb/n9+tdV9Qz6X9azfP06L975kw5/T17Y/wA+t9KlMZT19Oz9Q6ij2+vu/wBf3joTY4/fpn99+ixjm8/pk/f9OmIvOPn+X7/PqQEzNnf196/fy6p+Lb/z/bq7P8vXv++3WV4qSL6f738+gs7V0xXA/l0uisj1/T/fpdaDrPA6M47dpK2UpoO/C3tSo6mQo5Mo0G0MlQEvTsxG5ygyYiIS5i0xC7PRa6BHSGEZjG4JKJmEZCYSO1FY+a65M108JMbdScGTIuXl7NEqjtJfj/gztl2pejPiT0NINuyURPLSlR2xzsK43AVupL4ehVprJ2fdItXcPTdUhBi5yXVrWen0oSIMfLG9xJ80VwspXJxwFi4beMH8DKMioyrbiUL2xuqRqwcbhrP59IDNbdEvdyPaLEabKvJfqFXjt03iIEzjtFW7U3bt1sTO7Fnq8OWUw1CNSuMRJCZQuWRQJk4Eb3RBvBXVdnCW6MzzRI8kt1bSMt0im75MASORyFLUnOUlGw5WxdkqYMVXkz2xJytdZv2x8Pv8Ipjbqb+Xh8qGMIDZQYx360dKURIMdrGckr7w80TzXExWcXhEHg6Fq+FJOporKX3sWpbZF+nIZraj7FHdpU8vg1Lnv16R9nUn4eHbdFio3UoXxdxHjHv79ebapTXcw/P5ddn9iPG+XUhYB5hysWwsOEHL3Aa668/GY6rw+pJ3Au7BZzjiO7i3GEaU56BHUikZSjEb81CBbub9Gg+efboerqx025XXK1gpfxJdluExm++Z/eC0SjRflQW5ea0cj7cWelLxaEhqDA304bt24c3Y+XMTJX9Tom7bwqHETu07l7ZPT0frDTn52VCuauOBEWgtM2jzft1m/E/jhBYRjKU5V5IE8WVWTGfT0fTrQeefEj7rXnHjbOR27NV/brtvs18f05aISmRlFBuVe0ZZacFJjNV69YcfsP4jxDLUmkBuSruk5VoO9+qcnWr4X/p/4fThuk/eyHmamntPxSCBePRcea8ldb5Xjgmug8J4iOrD72Eoyj5qXF1JG2+OI9+THqvivw3T19F09WPlS7UGMizeJ3rt9MnRdPR09K46cIQjVbSNU2t4W7ouz0zjqUtfcxSV1cWMgdx5bObUs9earPXP/GmL8P8AsH4XT/8At/eSOXVVB4PKUdxpP9tjw+mETZGMfxeWNFU8G0zx/Y6RMq9tqIAvFC/M4xQ+3pJ1CrK4Qvi7qpCVYNc9O2+g9r2su9wvvWBsb9D1fbpjVqqxl/E5rjnlzive/Xpt7f4Vjls3ZQHjHHrV/TqWlqJaI3T6KpeeT8sZfqEubw5AbWnF2Ucsfrgsx1GDf19c9q7+57dRhqxbjFPK0xqtt5rN3mXri8dKGpTXZq8sTFfwuPr1I8lFe1Vx9SvV555+uB70cSGJdrfYO/tmym7OrP3Ve2aO3Dg9OcduDqIDwB2srP8Ae7v/AHvqxI7Va73XvXrxVcHp+h1HTjz75wNnt39n69+p0d7OPp39Oy9+oJ/m6w1j5e3yp+cC1vXt+6fY7cf26ES54pLppzfPHF/846Oz9/pdPb9+/Vdybef0zhcX79uogasm8+3PVDxEcCX+frx/Xq5qfp+3uZfocdZuvM4cV+7Pr0FSlFO39P79Loer4wFL6XWw7HT8NKGyEoS1NNUL1DLmirjH3jVOa7V03xDw8pQJEwlHaVJxxEFacNpajis09R8XrxDb5QC0JSycBxhkU4xaOHMjaWvGMQUxJjUa9bnlkjkte9246wTeD8XKWkKtyGjZaSh38tWsqra8tVeOh+EIbfIKuYu1+8bk3KtwysCRVY3Xx0TQJRiRZbqolcakkVs/lziiZyxLaLXiJShG5bWXrFkKxfLUeLjufKA08YzITxGrtiyk0EqslPidYAtGixP5abtOh6luoXLaR2xiTJDJodu6WHs4H8DhHJ9O7jmMhlHziDlTfUR77REp3e19V9Xwjqj5QuUdSre1d6ckkxn1wN9QP95vGDsJbW5DDUB7xldto3eTPfPUNO4tBiG2Uiji6X3sebjiiisk+4lLUZ/eF/dsIpE9DLbco5fxcc0Y6y/in2nhAqGpv1LogN8qMcZhhY+WTwdMicF8djt19UGwnLP/AMnqHwX45Lw+oTO2HtZ3L61fD/ZbX8TK9u3c2ynceVVDlOXA9a/hf+m2iI6ur95JqoxSEc3hXzXYlYcPXb9ccysZUY/bvw5pm0kyx5C6e2H5P9U566H4TrfeQgo6ailcRlKNlxlnHaubssXp/h3wrR0UNLQjCWJYzIavbJW3Pq9rrPRpwJzj2/llfnKviua3CHoHrueVs+Nd/QyVRsSiRJCWH0ztwrLPZr3wbTiFShTuoOCqjgQ5O7Xs13K3/cQ1IScAKEi0ukEsjcez3Aa7vVkTc/hs4kRjIlFAiu3upXsHQUpTL4jh5GN/ie+HFx713v1j4iEqlza35vMbWOcbTks447Oeqk5LgoQikVa8zhFGMsdvLw8l9WPvZEQ25PNElLmRxHGT1+j8ujpFsfLSRLDCpI2sY57BW4UzadS1Fjy8RUWVZ9zhOOW+oy0uL7g2XG8HmGqbo9XF+/T7rjartVu2rMP8TwPDzjjqRpTPmc4uwYblKyu6L2M33x1L7g3icpWe4O7ji/8Afm7HAfNbhUqW7da49xK249OarqcBLiE2o9hpONpK6UwcnPr0o0+BKq91XtlfIOcYO53bO3Q6pvIxkjRyLYonf3wXz6khKW54eaWX8MR2vtdlnt7V02qYrFVm2wC42V2OfbPPUkIMrRzu9ccLXlO38NK8nPU4ERjtPakTt5jiqp9Pz6f7mHbyocXR3pM/PzX+fTXn5c4A3d67pR+SPHEhUGzNbQxyFfn0LTlVrnnu5z3pq8N/n7dNLTwZzhxQOK45rPPb8+oa0KZStp28tjWXJ+WbvjpAm6vp8/ld9RdPFcfLHyC/3kv06k24unkMLT6I+r7+nQ360lJn/P8ASupBOr6J37et3x6P0v06bdmslX3PlfvfzOOpsWuE5aKq0zVc/T1+YD1YYS7w+3uNfM9eslW15jb+hXHrxjGfX+2P4/U3T2R59fQ9+revqM5kIBKTb612tzZ/fq/p/DjQih+Lllzff6dG40x//pKH8Vr3bel1oT1rbU/fy6fp/XIZGyeOluiD50dNN5mRGW+4unf8tyGhI4tTqf8A3MpaktK0lGBKUqZMY5ppw5rnbW6vfqvDdBuRGQGafMMSITiSBIzwoWjfYrqcvAZdQkpdlQac3tuELLqR24jxWLQhrALW2MkZkqNpuzI0xXbFiLtGrlWerWppbQ26mpGsjcJwmBKKyWy83ZX4rroOv4d3zdvkbXaSJNiy3Enb5VugzXPpKejts88BIxEZUfhjIF/BIYtDXaq4jFX8J4Vlp6hNi7t+3TkpI3G9juO+F4/2fTmMi5C4S5YMbTc7Np5hLO/rd9E0pbqzxuliMY88p58APlTHFAdSloP4WE2SRLBJAzVYytLJRHnI8ttoNCC/eErjuqIidu/N0CZv1vKPVbwvwzT05H3WnHT2y3Xuhdr+CbeauintyPUtafiJqSjpxjsupSZSUOS8afFeueerX3j95/DQXVwMSbWlCo1EHdkI+p1JPWnL8QVschV3V2VHmk81VeXPMZaqzmcVf8MIii1gFCy9qfzd3Dz0kijLaJYsVrB+Dy55bG3HtfQJ6Bqae3Uq50NVcmCUMgyVk25Qo6sRparGMYalm6/MboxuJXmiMaUOaB49eix8Ow7fhc0tVk3d6I1dodu19VfD/Ef9WcGtggIyK4uykvy1tx+nRXUTb/poVkFuJbRlsplzaVzkzJW8T4LV3x+7mw05VHVojuKUarBCxcfzNlPV2MuJSBrdHFptoMVtsGnnFn0reH0bkst8JvcQMyqEd1eYvIXfPazo+gTKN+7LtGJzmKcPLyWWJXuIGEpSlmI0bVkxFCRyjViuDl5q7XlqGV2jG7F9cGMtLQ/Kjv0fbSURi3e7b7balmTeac+macCdOZL8K0bBEXbK1akUbXCJny+g9BNtasZQu7MyClcNBeeE/h4azOGn/poycJdy3VgxFwVXHH59I00UdySyoQLNtW8U1EUX+X26qx1GJFY2jeMtGZCZ4jaXTniuZNA0hDgt7HDa8Cl7m/rXY6F/27ZIBkEhrykyUgpPxKZqvl3w8KaqVSHNXGMrg8negUv+WRnB0oTttjHzYElbXZbig+8nOOaOtMize5bjFGecx7tZGrvH06Rk5XLkRRpMmM8PQtLVuMtyY5xurAx44ET83B1J4MlpjEotcsXmVmKc/wByKLPh8yLx5h/DdkdyZIyaxf59R0WwlxYXTR6jnHAfl0PRg2ea8Xz5VE297iSsT0/ofdisxSjzAZ3CUna3s92nqgPvXkKo9++aSmztXoPt1GnnbHN8OLeyN8+tVdYz0xGW2rHFgXYW9jtQU+3UTi6G+40yRXmP8VK8ZuulI6pZiVVXeSicmPl/X5Mpaj7P6FexVPHRB4yK+uHPuXhw10ObtLz+fyTHF/LoqDZBxXv2pqs4q/r69UNbVlOX3ekEpNe5GKfiVec4zn6dRnrz1tX7rRbaN0uSN/xZcNVg+vW94D4bp+GhjMquUm7X1X99jrN6aB8D8Oh4eFn42mS5t+Wc+3a+qvjdW/3/AMdv7dXPEa9vr+T72V1Q1nt9fT9T+vRhUJQz6f8Ayr9Ol0aj/wAvp/z0utJqxkyt2kSUMk9rtSiNktyRJS5NxV2CYNraM6dsGCSbjGqrfHJ5ajchSnN4vdfQPG6EoUw7Bu3x2sRaEkRCZ5vxFZj6xbLp+L3w2/d1zivDyqLEprFHD+IxfCX0xkLw2tFphMdPUkxWOmRppCSYxa4YDS5zienqSPvAhRcym3csWrLZFiucFRp6HJYMRQikrjcoxSVLspZCJgg93OGm1PBZFlKNNMJEhWK7YkvMxo4pp3S9Y3JY05LPbOPlYlqTHaVJUBxaOPU4toU/D1OIbqs27jdHNptk4O44zttrtCGk/wCo79jRFjMoEWlkMhWzNArzl6lPSXd5qds9rHYxLPKKmXyVuU4Lx06EvE6UrZRUYShYxxCP8QXGzCNmPMdjp56dTMRDKNgk4xI0htinHak+WJfd0mJKwKyKd2pRlK8xXPBRfZj41JaW4mOpDOV2sasWMbihGuC359BNYvnjtlZbcZIRJMWnu4TlwCYLWl4VYyPLtkfwditvlJtVW0q7a9a6H4RnHdu+7kU2GyO8avEVf8VdZOq2hP8A0wZJxJJWU7m4SQqNlCJTSej0pc1dJnsuLZ5HbuUWKoLK0zi6+r1AhKMY7iNAI1tp7irUuJ0D/Bxfm6F4fTdpl3b2eCTFtVL7wcJKyQvtfRNXV+7tZkY5slQCcH4RTv8AnQvWSP8AfO7bJ8qLtlGqA4GgkMZcdq46g6oxfNTRLzMkojVsdosArPoi3g6BpPl/ijdI4gSiK5VS6AzS3SYrokYbG1aZSY1uzEJcR5JfiXn+6JZIOIyxGmo8iYrO2sXhHucD1W0tJFyFytJCBELEOTiJZgjyWdC8ObY7gJcTiRBsS5cVtlc/SucVaHhHbG6Du54oArKEZUFAHrH1QFqeJIRzdpdRSRKUeaLiPYrm/R5F4SQTGpXUal55MYyUI3Jf6CbnL3vyjcCrquTzRdv4VoVtP4cifOq33cRSzasSrYsSuOe/mkfWuMn0pk9rUYyyLWS7q/ZvLbky29E0NMojtQJXg8qA0nzu6555C+qaTZWTDfIYyZcotsZeUbMZuujfdsVZxE2/xcGbCq4MvevXrQPDTCZJ+7d0El+GUZC1+LAVGjjheKyiWNmyzbVkmsXVfxXR3v8AwSWr5YiS5cbopa1K87Qp5HuemYaEmPA2rJG833/l2+3a8PbqRtTWEjutJMhO+7mnLbXEvn7vR6X8NnJklG92Oz6/1usnTbzCrYJ+L8VZY+7X9PzUNO53uXkWy5IdwK+nPDjPSD3k2gofyu6zgWyslZPpnqEkDFBnnFYf3+lHUdvaQx55CR24XFPes5Ht1PWnVt38qHnN9nj5/K6ZKp4mPEkHL5jksML6YfXj16yvFfEyWt9zpyIzlRLBUDm6/m9C8/XIfF+M1NfUdHw9mfPqZ2wDHJ3/AKXXyN437JQ0NJnC3V08yla7u6tuHv8ALq89Lo/h3w6GjCo/ibd1jJe9+v7+kNfxO6z197v1vvzjqp4PxzOEUMNN554/tVfPosoFPa/pnNf831zwoRnzfB/T26r6zXpX1/4+vTa/gb1Ca1tGgvl9cenTub/K8845p6Urb/3+zp+pV7v6/wCOm6U2jxTHS/DE2SkSiSkgPlnZGTUc3d8xv0ekaaRCeeIR1D7zaxLjG3+ByRWkfI+5V1NbTkwvhEjLRx5A2sajGW45xKVWVhwrwoyUuEo3FjI8qIbSpMDzEi6vnjPToA8P4uNEHTqqNu1vepLbVF+a2kqiOOKu/wDbRjp/dlESQwNuXhqli2Lw3ZLD1DfLUP8A0SU5ikNzJlUdq+ak/FdFNoU46Jp+GJyiSMlTjIdPd5mnBAE/CJIvPzSSP/allxFVJEZVUauRHzht8y0XiVD26UtJdu4DbdSlYq8ikfMZu2Rx79VtXw5r/e3pK7WMZae62IXJju2xLoJF93uV0fV0Jko7R2pCC1p3t1FieWIP4mhLRi59RCmrUlwP+muZYxGOOfLm7Hs8PK1Z3u22Md+GhEiboP4ZEqiJjIJns+4NWRGQYd5qE627QjKW5BN1FxiYWuHoHidpQQCciyO6FPmSWNjaFt3kFe/SiNEZbSU+5tpRCdEoyCKUne83d31X8Z43dF0pwkko0yeT7uV9rTDkzhzWXq/4pWRhkZf4G7/CZoL3JntWcX0I3ymCPfF8U7NxmZuISpoq1PkI2toRvhl5mjbGwE3WEVfMe+McYSeK3SgJtkQkyqUtysLSlBZbS8pfvRJhpSQBqUY7e0xP/tkgBSX4HmPPp0/jfGbAkA/hvM5C8dzdtuQfhleLq3qSDNn5ogRAJY1BA8zEdiMaROcVg46HHxDKUyVxnYRqOJBK4ypKbVSmWDnkbWjG6YRbGLEeEi1UdpuT5FD27tXxrKikbCo0kVHJYJGTQlmXCvHQT+In/qbHSRIoLFqnaVfF7aT08tt3Z/C74FxcG4ReHmNHO3sHNV60Vjw5K6jPSmcseEaVjzd0lJXBzR0SRu5N0Xm9sbaolHKRnedvaxH0QJr+FC8G1JbyiI1kr0TzN4+dltWe1iVXljLahvSoCeaNpxxJGpet3Z0inuKLgIDJAfQJYaynF1x0KcpGpHbUSmhGISHI3bHyxv2zd4UJtPbsjsnCwjLzZUO3oIgF803zmULIAlGd0orIi8iZEjdvHC/NfTnPaS23uAkRY/jrzUxu1+VreHHUjTJebYtWww9/xRuuK9P7X0hHcnaMmMd5+AjITJbKRFoROE55KsQxRtlA2j3YnBWWXFFZfxfJ6BRIJggsVaiSTFNVbUaw1j16hOVXJlALGkKCgad3lv5nstZUsHFHFZpMea8Rk3Wez646lHUXMiu7dgY9/wDytrHt0lyWGR52vGGQ1+FOfbPVbV1ow/ENwT8X4qwZVz6Nf46QJqSoPwuMoGcXiqu6xjsXz1i6nxF19X7nRfTfqApDtj/y4PQq+3VGerq+Mn934c2aJ5ZakbcVmMFqz9fcOeu+F/BtPwmkR0x3d/LmS55D6f3Oq9JLwXwuHh9LbCI+rWX1z3ff/B0DW1hExkpi1dVw5xgrPt1d09USyvoS7mDnjPc9PTqnTkpw4t7f1MX1nCxfgfk36cuYzq1P36/299mUb+n9Mc3jn5cP0y9WBDxUWkNWNc/xR+XqV1rW4rj3v9OlK/iohFkUJfHsZ7V+fVaErP6+v5dXu1WI8vrivnf5fLrJ8fJNWNJtSTLlxZX16zIU/wD4j+/l0ulKT6/rX6dN0preHgf6pRUdQ2nY3Et1el0X610T/stOUqYQS/F8xHgo7egfkdLpdcuXjfH1ieJ1pf8AfQhudtR8tu3hOOOMdT8N4uf3lb5VXFtcL/XpdLr0uLovG6ESc0iDhui7at+bR1nfFHZqakY+UdG0MC/eBdHesdN0usT01a8VpFrR/wCpA47OnFT5Xnqvqty1IuYxWjsf6a4ODOel0uszytX0/h3/APLxe7qRF7paVfpWK6lE/wBTXj2jrXE7DsjKw7eZX5t9LpdaAf2jiBCirlMaxZvCn1K6rRkymEmw09wOQkBUq9SjPt0ul0fCvygf6+DE5B7Fwwehlx7vVaetK4+ZzAvL6L/Y6XS6Z4yb4VnxEouY/wCph4zuvH06tfE5bd+3H+qmMYxj5dLpdRZvwrXkxtkvmeVedRP6Y6P4uTj2nEPqat/n0ul1clB/iGjE1IUBuZ3QF1tq/XqzqwPQxv8A/wC2of0A+h0ul1mGs7xkmN7Xb5I8Y7Q9Pn1L4b/6Unv98F96Sk+VY6XS618CW9qra/zX+X83rC+2k00GlLU+nlx8s9LpdanrLpfsv4eJp0RjX3cMUeg9WZxNssfxn689Lpdcv7bA8BJY6d97v383QfFtRU59e/4npdLrQU/jsTdoH/7p+pHo2k4l7TiHy2Qa6XS6kkxN1Viusz4s5+v9ul0uiEWJ0ul0ukv/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817924" name="AutoShape 4" descr="data:image/jpg;base64,/9j/4AAQSkZJRgABAQAAAQABAAD/2wCEAAkGBhQSEBUUExMVFRUWFxgXGBgYGBUXGBoZGBcdFxgYGRsbHSYeHBokHBkcIC8gIycqLC0sGx4xNTAqNSYrLCkBCQoKDgwOGg8PGiwkHyQsLCwsLCwsLCwsLCwsLCwsLCwsLCwsLCwsLCwsLCwsLCwsLCwsLCwsLCwsLCwsLCwsLP/AABEIAMIBAwMBIgACEQEDEQH/xAAbAAABBQEBAAAAAAAAAAAAAAADAAECBAUGB//EAEEQAQACAQMCBAMGBQMDAwIHAQECESEDEjEAQQQiUWEFcYEGEzKRofBCUrHB0SPh8QcUYjNyghZDFyQlY5KywhX/xAAYAQEBAQEBAAAAAAAAAAAAAAABAAIDBP/EAB4RAQEBAAMBAQADAAAAAAAAAAABEQIhMUESA1Fx/9oADAMBAAIRAxEAPwCxr+GuEkXy5u2VRylU2Rjb5bwh6Utt3R8xybZBa/hvJjgJdjv7R6lCW/EWkslV2+VKlBPNdOdNsNx2OmlqTlEEkTJw3lbxsxjLd1nuhZ6+F3SU32ZVyWl7o4JXhagx/EXZXF9Q8BqrdXUZI3e4NxE9EFLRpz26eEaBFdtNlXtRIgmLD+p71HRnce93urdWWqIzDNgvN2Z79MRfd7XaSSMrwHloCe6NfhY4vt5sV2eVgSC5Qw1bGiVsU/8AdBBLp2jdYUE2iq7mMUQrja2AbJFucRfZXqU/DyJjGvLdROG5FJ64iCHePF3VQr6urIACN3Qks/h3SpLNpZ5XnnDjosQkVEoLTipLdMccG47GV7vQPCaxKcgcWSDbKNSlmMdx+OLtq9occqHVnUjRTk3CKgxW2x9sF388cUKMXy7ny/dq8GNxfn+uV479TjqBQx28tLx6xu8xvFucdM3Fwu6Lfo2Ssi49V+fzOq+mUEY/wFNUFL5GPZB8tU5xfD1alsjQKPlrFo3dvfPlznsPQsVGzbaREcX8zkaw4o/WLOVH8QjcaRNoLTyNHFcjxWJx0v4T8UWP4q4vFlVxgT5dk6tQWpOQb7Lim6NsRSSc5Svl/lKtHGfXAeu4p7K49+lHVB9ItBZ9T2ez9Hpa0DObJJftQ02N9s28d+hFJ5D5X7jjBlLp+R6PUjJYJhfrXOMJnpRlyNYk5eSzJj0P0a6hutO9FUciZxXsdv5a7nWoByZuvjvyfonpnntz26kyMZc+l1izjnnH5dB1Fx8nvXNU8Vhp49XjHTKld+L49+Ox2/X6Ooe/z/rjd+af36avX09/nx/bqEnH75M/Pvnp9+O+HPsh2pO9ce3UEw/U/L9/7/J4SsWq/t+/36dJl8/biv8AnP6dLdZ++f3/AE6UUJZb7cf46e8/v0/z1Gu93/j9t9SDA/vjoRjUpz+/XoerpR1DZqRjM9JBIvnvx08s4v8Af7/r1GOpkv0/xnqTF8T9ifCybjGek+unKj8m6/Tqpq/ZnxWkXoa8dYw7Zm2eM0K+/dOXrq17d+h3/X9/v9tpcMfamWjJjr6M9OV/urrHy60dD7SaWpgkfJx+n5/u+um19AmMZgjik3Hth65XxXwDw0daN6QxmJQoEjIlOLP6dFw9peK8YNl+/wC/06x/FvWj4z7K6YXpa2pD2amf2f16wvFfDdeD/DI9mv0erjhukvv0uqTPUMOnL8ul10xh6szqAMqPNtMyKeGMlDlj5PfacYXMkm5JIYI35U36fvTflec4z0Lww1AgBEK7RkGP4XcTGKO2rNrlL6Y8RETcVERlZV5zLnk3JfNJ+FQeXTQmxlqSPLUDcTycDGQ05oEbyHe8q8P4mLSqm4dttxI+e4y5kPo3diXWA6UpDGUmQkh4jFbDId2pZC7rj0tbPNSRGN7d1Mjjcl+zTns85eqKh6ejKJKLIyRLAIXYxXlFAFqm/lT6hF0xLGBTbtTsE0EsQzX8rjnqOpPvEyx2nbG5UbfxCK1m7rgVSdst49tsSztzK3shw8bn8Ljq6SWtqu6gMqI2V3M97Hkbx256nZ/5YaTMq4wVHKxlAqpHry9R1tEkbEEl5iKpSOAXjv8AVbrnptfVYyhtWUUbvbci5elN5TF2rxR1JHSSUq8rtAapebSRyVHsvN+nS0I1G4udxfZqQjtv3cxe69PoHmdtbnc8G1k8kjNZq/r26eeoXYm2VnCG4MSz9cL2x0JCdMdxGro4RoGQJ61Z61VXR1KelcWKyThpYqBRS07uK915Hof3bxTTUoll8lnP1K4s7nRJNi9rvJZRJTy4+hyL68uI38IDyXF5wI1Xa6o+RzXT1Jx68V2vNV/KLj1v84T1N23OWLIMpKy+aaGjLfe+MOSut/LY367d9lc4cVfGHjqQTKy+BQSNYryu3jst+vbk6NDUd3ucV3OEv8sf5OoRzF9M+4hb8raePn02xy5ZVQ47fkPt9TF9ESccOGwv54aG8ct/r69OT8trRyVn+K79xr9KrqE9ZKq13VRminP5Yr9rd8VjtdA0Pf8APjsdKWZHF+oPFtFlZwf8dPuwX6Z7en/HtjoEBqq4AMZf4jvwf1HokdTPz+XHr8uPyrpCY9m/f17P+epGflxj61+XUM01yNfk1z8/2dS5x7+mf3fSEo8Z/wA++O9Xj6dSZ3f749Pr1HbeP6cX/t0w3nt6+1dKO8ifv9p0pevUGY3nvT7P9Lz/AE6lu/P/AG+fz6kgvTzl+/f/AB0pRv6fl1GAZ9/+X9/LoSWm2V6f26zPjOjcNwZg7z/4uf0vq7fc/TpSbPZ/L9/56zWoz9UuI+p+/wB/LrG8adavhFIMH+BY57h+F/Kus7x8Osz1pkX8+l08o546XXVl38ad1nlI88VVp5UqkZVNornCq2pMv8RP8Vwb7UXGNyzW6vlT36fUhGZKGUJ5b2yEvbGqusVYX5nvYZ3jvjWnoV99qmcnlasiBMzwtO4yO67GzniXCQBp0lvfIbTIJivwvb8XPNM6h99bnyxQSNoxB2yzuxTfaq54x37X+FW/vK8leWLVVg/DzFcX8ni+o/8A1l4cf/UZUUOxprdbTwt13xlM0OVa3dXdtlY2F0FsuHBfOdqe/ajpaGobJPMY890uNu7v2zXbk7mJL7a+FBjvw7hqEqpjV/K818vfqjD7c6EQd0pMcBtTyiUDytA2tnrjL+aNdXq6FhlOdtPmLKaz5sHa3visQEQZUsdpZRnbljwC80JYndQ52P268NJTdqRhbt8qIVVG3tUmr42nt0//ANe+H32qiZ8qPY21dJR++W/NWuh8SeXceZjKy6kGKX+3ZqL7UppJqw2vmC67qPaJwN3273XL6n/UDQz/AOo59I5NoHK8bapvtnCIH/qLo2H3c6yqbTPytKqyu3vx1fm/0tjso5bcxv8AK+Jx+Zwfrmuonh6d1ZKyWivL/wCLfPN+pk6z4fHB8P8AfwjqT9ALU3MQ2jYncOK+V42t9v46bboa0b4JBHjkF97+q8dU42rXT6kG17fiabVtFDtxznPQ5aXnMhTLdtPL7Vlqscen0eX1f+pWm1/pTq/5i+R59bFzz1GX/UPSkl6U6PRCl5Sqz3v/AAHT+Ktjroji63bW0yL3r69vlXQtXTEbwVV89qSsfLtz265vw/290GfmjKMeCwa5zj6fvnovB+IhPzwluE8sjPYsqr7yu8+3oZZ6tFld139HvjNHfsY+XTRnuBg3GVyKlybq59ae/wDv0ScVbDMu9lG7C47Yx8+/blviX2uloP8AqeG1oi4ZJSHJF/Xnqk1a6cj3F24a982ewlFdiq9kytr5Ye5dOfkIV6dcj8O+3U9WTGGhqTk3+FMFc3Xl9euq8LqbtOMpG3cDIauLxT73/V9emyz1aLFp9TNvfBk/M79FOArOS/fOb46wPjXx3V0BnHw8pwP4yUaasXaearvPz6n9n/j2p4gt0NkKamzith5SsIp36cuBvmoej+mcVXz7Z6Uv7fr+/wC/XOfaD41qaU4w8PD7zVnfN1EvbfPLKzL26oa32r19KLHxOiw1GK6aAxU4H6nZ79OVOx1Pnj/j9M9QG+fn+v7/AGdZHxr4/LS0NPV09P7zcmM2bo7iq/L69YOv9s/ExYxfCbGT5R3l5rlr16sqdqSx79+PTHT8Sr6nWB8I+Na8tX7vxGiaSxWHLuTk75p49utyMf3/AM9CSnH/AG/f756DLGO/Rd9fv16jrRyPs/1vrNLL1p1qe0j9Y/7P6dVfGGOrHxSNBM/hRfldP6PQfFxxjjrLTDmZ6XRpwb6XWw7bWlKyV1tW1HPmI7Jxt5ZXdpXbk65L/qJoR1PDQmBu0p0tbZbJlEXBuY7TP6GQ63Q14zMEsyk7fwyeStuMbr47pk6w/tZ4OU/C6u3jYSpyMOY1VVKO1D2so7k6sF8eV6emyQiKvAWv5HXS/D/+n3iNWJKUoQH3ZPGGo4p4G6vmutb7AfCY/eb3ayOy1bK4gNVf+eOa6fV8MjCWLAo8oIRva/zeaXJlz7D05/yWeCcXJf8A4ZVAlLxMQWqINkuCNbrW7PmJ26ofHvsPPw2h98ahqRJBI2sZR3cScuLa7U116Lqy1dmnLCKRlJEQOJlIo/zdxPaxfFvCGpoz05qmoIcWNK9v4Z9qcZPXrE/ku9n8x4xHSVrrtPg//T2GtpR1Ja047sf+nHb6YldOe3P6Xy5o7XPI0/Pru/sT4oSUVrN4ODF5vAuKp78Z668+V+MyKz/000wt1dTi/wCAr5/vGR6yPi/2B1NPOkuqF3GqlRdpSksDxnr0WL/qISvcmpY5yOcfrxwBV9S+/UQM3uqLYMfxI+30/E1krrlOfJq8Y5b7A+LfumG4qLu296lVpfvE49Tm+ui8X4WGt95o6seWMWxBaWOTysgb3H8pnv1gx8I6HxEy7dYa28bmyQ3ZlLzzfHXRS1GpMj8FpjstmT8R3H0H6nL3VHkXi/hLpa89Ka+STH5/s6774F8A8LPRi/cwlYXKmSTi5jK1QX0xX06w/tr4djrx1FFnAViNbhqj5G3re+xvib0ZafpIqn+YxZ843yPXTldgkV/j/wBhNLUt0KhPkr/05e2Pwv8ASn6cj8I+L6vhNbFjFYyg8X3E9RP069TdXBSYaxtcN0e1tZ9+x1w//UD4ZWrHXjGjUxLh8wc2ep7HHVwu9VWOz8H4iOrCGpFKlxe28xra/Jx0D4v8Mjr6UtJyTMWZjIPLL53+fDz1g/YPxVwnpvZJn18sg9+M/wDD1k9Pgv8AFnvxef33p6xZlLgPsVH7vxG1Kl5o9rJB7/Kuu9dPmuEpp5K5O/XF/H9J0PG74ibqn/8AKLUuD2v69dppS3VKL5as9c/hTHHb046eXfYh5VeaT3qn1F4/Z6dZXwbS+7NTR/kk1fDGYSjdHz7vfrXZOLfK9z80z7vz+fWRrS2eMh6akJQb4GDuPnQ/r0FS1z/9R05OBhUR7YkVfz9OtX4l4WGtpsNQsvD3jLO1KObx8sdYn2z8PIjHVhZ92l12FEfapf160Pgn2g09ePITwyi845TGTHT81IfDoy/7eWlL8ei7ccNJKPzEx8un+1ugz0SZY6ciX0lh/Kh6vnhk1VOGIJ/F5VB97v54Do3iNAnCUP5hH6mP1ro1K+nP77S09QLkVMz3qpHycn5enV8fn9cN/wBesT7Kaz9zLTcShNi+uc1+d9au0W/Urv8Ar7/46QIS56bdY/XpotfSuhyaz/znrJVvFw3QlFrzCfpXWb4fW36QvNU/Mw/r1q+ILE/fp1ieFlU9XTeyyPlLP9ehoOeiX0uiOnf7/wBul0p0Wt4WcdQnpTU1CTs1I7o7qZXBAvBRy4OLvqPiNaAVMoIbZRBBZx80b/lHO02l3kasmp4d08EZVec0UsYyY7RQinJxt73XRfFSlBj/AKc5giZWIkajKXmsChZFlLYPWQ5b7HeGnpznBhtRYH3gRunsvt6Xh9Ouo1NEIRj+KncE502qWsmiQSHL/C8ZoUvAktmHzSWVwQ5NleWuLNzkAzVdP99J1JQRB8sWTujKyrjgJIBiQcObvpt1DGKRM4lxH+K5SkXut4u6L4e0Y6EdrL+ZvFrRW4yVKonpw9zLG5BWSljQ1xUqJOStvlsL3J2y/itO2LwRqK01Ld+KgWgtrPHbqDzn7VeE+68XqiBcmWPw+bOPa76s/ZDXrxEO7kurbqwDHcOOr/280j7zTmU7iUWnvFulo7S7hjrm/A67GQxciJ8+3XX2D69K8FqDGMwlTJid0y5YtVF733OebuiLd0sQv+KOR+VI8Z9O1dVPDa0pRJUEmMZVaYwimaEGw4XP4ejIEZTYpK433kkZFF1zVfTvnrlGkdbRhIjKUcxtqiXfNDmwsC7y97Op6OjGcR3XRIu5XUueMiVy0/KhZQ1hi1Irau1S9v8A8P4T0xjHr0OBTaSa2qoCUE+48XxRynv1VOY+3WnehpSriblq/NG2/XMbv36p/YvxUo6rGNu6PHuZtKe1l+i9dD9o/h9+E1Yxp/jPU20tc+iYXlGuuH+zvitmvpttb4jXotP9euk74s316Qamb7tHdp/r9Lrh79Yv2x0YvhW/xE4y5w3YofUOO357Sp6e1sTnNZxfJfy9uua+2HxO60Yp2lIzh/hG+HlTrHH01R+xsWPiIt7SkXHo17VYdd1EsSWLyV63lD0/x1zP2Y+FzgE0KRAko08tV6evrfpfQKEmVmCshYWejTG/TN9N7qYH248NenDUDMZA/wDtkUe3Me3r1e+zPjTU8OR5Y2OXjk/qcdF+OeHdTwurH1ioYo2ebn6dYH2I8SXKGfMWZ9OccOM+uGun4nVag+Xs8fUDL+78vHWV9orjpQ1Cv9OcJXxjhsr3/TrXJ2Ftjz3PSvU7fqdU9bT+8JQ4GLCkza1h759fnfWdQ+ppRlGQgxlhLMmDP0tz7ded/Hfgc/CzJxXYvlkOYvovrd096+nXb/APEb9AjLmD93K6Q24LO3r8x60tsZCINmRpvnDjJz0y4L25H7N/ah1Jfd6lfeJtjPjdzh9/T/frq7yPov5+nyz1xv2j+yX3V63h7ImZR7xppY+w9u39Og+z3xP73Qiyblkl7Ihx6I/vHTyk9igHhoOn47Uh21Teenq//wCutrZ+8cdY32g0dupo613tmRfWn/Ffr1tGeef9ugozlR/bL2/46EOPlZ29P3XRZub+v9Oh6mlVvy/3/PoSGrx6/v8A2653xs9niIP8xsf39eugJc/246577QQuJL+WV/2f16J6Vmbnk+rXTdQGy659+l1F1fhdGMWWpEA2XRGUdpPzpRLaF1kNvuHVOSyg0MTmUd33sUgKAyKSWY8NI4Edz+Ej97tnpOlsoNsoR36l/ij5jy1Ee7HD6h1YZqkYrcZZtnvz2ScfNwxw8hbXADw17KZYX8cGI7bjSuc2ruyXHIbuiTaXOaAooUnu4fKu14TOe2SGrLfg1AltdskLCU6UycehRtc1dsdGe0+6kbP4TzbhCSbstMUwLm3vfSgfEu1ohZu53WhA80W7qWe6Z8wXgnPKErHc1yKRi4O908Rziuxa/wC2YOObW+ZXHCXauPVvyl1QEYasaSZsk+WqlGL/ADSI1VC3hcv8PPREx/tb5/CI4lCZKNjkbJFp2vOUwJdq8JGfmvr1L4r4KWppz04hcosUkuMYa/ibBwfxP8u3rymUa+nr114eM16l8A8Yanh9NlX4WDcUbEjGnh7fPdH36uwSY91Oy2CXklkTHJeT1vrkPsZ4lGUT/wBx7IfiOTBTSdjJ11etI+8yHk8xG0c4FOyWl5abxyYvpLWkSiMhsUtWvfzDWSVnbn1LltuxLrykRpOc5fLY5/8AbjGeo6sKltQqRIBv8znG1bB+nPUWdxP/AIiWWfiWr78PyvHFhI0qixbznc0klEe7zd0Hf1LPKfHXo609Osxkn5PXrcpSvBxVvMW8Ff8AkHz57uHgvttobfE79tb4i/8AuMJ+h+fW+DNbOjp+J1/CCu5kMiIkSonb3sz8+uU+H/FjT1Iy2Eqlnda+9ej7566/7GeL36MocbZWKg+bjPYGN37lcvWT9sfs9tI+I04bVN2rArDeZBzzhqzveXpnuKut8L4yGtpk4SC8phLleM8r8+73erEbwfPFezk/Liu1FnXnn2U+PfdT2SU039Hs/L19r69D00wY9D6dz1M8jijnnrNmU6lJo496yDTx+v6F89eefD/Ef9v42shHUY23e1auv/a316BDzFbk/FzhsUvFHb5Y7dcV9t/BbPEGrg+8w1Z544v6ifk9PEV2WoIEaxlarKZx+nvk6nq/iOfUavNVf6HHf06pfC/Ffe6EZki6GQtVK8t/Mz7dXYz7OGXZ9mlLvtG/lX1yWP8AC/8AT8T4iBkZR1DAJv5+gp68X1Y8Vr/da+nnGoJTxvj5ovtYpfy9+qnh5y//AOhq7StulHtYvlfpz88PUftbpM/DM4IOkx1Dvgsa7Xm6/wDFx0/U3Zd6pvDxnFg5yflyZ9ed+D6Jp6+vAKjF3HtZ7+0vX+HpfCvthpz0hmsJGOJJJ/8AFzfrXPz6vfD9JnPU1UpnREosjQF/TKdGYjfHm/DapxRu+dN/2el8B+Jx1tKNyGRGpHezF16JX59W/HeDjrXpz3U3YLFS+Huxvt+ueo+B+GaWiJp6cIXVoZ9/M2v/AB6dOoeJ/f5e9/Xp9RxXqdNqQbv+nz5w9Nbf0z+R/wA9ZIeymv3+/wDPWV8U8PcJHs/v8661Jt33xxmzv+/k9UPEp3OePXq+pg+F+IhAHkx0/Wd4zwyakqGr9++en63kGvQPEyjv3XRRiMI1Y3bGVeaxoYjlpuKsoeJZ3GtQ3SIxZEGtpaF+aghgVxhE5JCEpR83l2zopXaxjLIWxp2+nJmm7h93slYbpMQRjtxRKMdq2ICXSIVWDrmRZaGcjKcDcbVuvWIuBoM81HDWReH+7AuDVDwsR1GLKN1xcPlkO3R94TSMtvMiiUzNfzSxAkfw4o5xXUdLRXeNx30PEdtJR+Eaaki5accdSC8U+UySHakhajXlBp3dizOAzl6n4Sa6sdxKLmstSsKq8S78LiuTHUdHX2rDUIsl2lr5pbmMTzcsov8AC/pYBIec0yMWLG9pRLbtwwVc90oTGeGUkpaTFdoSb8o0bSTmovbyhh3ZM4687+PeGIa+rEGISWI2VF8wfQa69Io+9uCrW7LprIjFR8rljjLTUlOL65L7d+FiT0pwIhKNSpK3RX0Cmk5O3W+Aqt9ivGkNerBlFjkszXaz8nF1xz12ehqE5MwiT5TdKrD8PlRSm7eXPPXmHgNbbMRqkz9e3v16npam6G9B3xhmNmKG3sA+nCc89PL1RNKZOS223dH0H0L/ABVXrV9NLRRZDkG7FKi22DxVNvalquoEdwRo3F8ZN22921M3F7Xdvu9G052U3VtZEL4BjeMJh7dlKwTabuoMKpILsQMvc7Lf9Hrmftx4NdInGmMJbboKs4a9KDtlcHfpvvYyw5UUO+Ras5tK49fXFb414MnoasHuSq+8iKjwLk5fTplDjvsVrh4gH+MYjbhwnt2/Ouu734jGQJLgkKcN89kHt8+ceWfDPE/d6sZV+GQ+/P8AWu/XqEZsoGB30lUmQ4v/AMfTt2xjXJR579qvs2+Gn95pn+lJxm9r3i+3/Hz1Psp9oLDSnzZSv4gcR93sX2+XXU62jDUhKMyoptkdqDLXZzZ6J15p8a+GanhNam9rmE+Nx6j6nc7PTL+plHnb041AclvFFYzgrnN9u9/TO+O/Cfv9CWmNyKYLeZQsqTXCNF+uesH4R9uoMduuo/zfKnPccdsX266TwHxPT8RH7yEiVSY5vtTY481XXy+fWLLDsrkvsr9oI6S6ergbM15VwiPZov5ddL437Q6OjH8cJKXCMbVsaoLeflx0H479jdLxE2YujL+JIiS/8kss7bivfovw77LaWkkp0y4EwdttfPI9+OtWy9jtD4Bpyd+tqtS1aDPAhR//ABTnmutPxWjcJRbqRTxxfJfarPbPHVjYsdt8FHunf8+Tjn5dR1NMmI7q9mvSXzvj9eOs0geH+HQIxNsXaGWBHIbX6qVTfFdFk5xjLQV6Jg5+n5dKjc8Zy8Hevnff5vNdOyPnQ3+fe/l0JKenb/n9+tdV9Qz6X9azfP06L975kw5/T17Y/wA+t9KlMZT19Oz9Q6ij2+vu/wBf3joTY4/fpn99+ixjm8/pk/f9OmIvOPn+X7/PqQEzNnf196/fy6p+Lb/z/bq7P8vXv++3WV4qSL6f738+gs7V0xXA/l0uisj1/T/fpdaDrPA6M47dpK2UpoO/C3tSo6mQo5Mo0G0MlQEvTsxG5ygyYiIS5i0xC7PRa6BHSGEZjG4JKJmEZCYSO1FY+a65M108JMbdScGTIuXl7NEqjtJfj/gztl2pejPiT0NINuyURPLSlR2xzsK43AVupL4ehVprJ2fdItXcPTdUhBi5yXVrWen0oSIMfLG9xJ80VwspXJxwFi4beMH8DKMioyrbiUL2xuqRqwcbhrP59IDNbdEvdyPaLEabKvJfqFXjt03iIEzjtFW7U3bt1sTO7Fnq8OWUw1CNSuMRJCZQuWRQJk4Eb3RBvBXVdnCW6MzzRI8kt1bSMt0im75MASORyFLUnOUlGw5WxdkqYMVXkz2xJytdZv2x8Pv8Ipjbqb+Xh8qGMIDZQYx360dKURIMdrGckr7w80TzXExWcXhEHg6Fq+FJOporKX3sWpbZF+nIZraj7FHdpU8vg1Lnv16R9nUn4eHbdFio3UoXxdxHjHv79ebapTXcw/P5ddn9iPG+XUhYB5hysWwsOEHL3Aa668/GY6rw+pJ3Au7BZzjiO7i3GEaU56BHUikZSjEb81CBbub9Gg+efboerqx025XXK1gpfxJdluExm++Z/eC0SjRflQW5ea0cj7cWelLxaEhqDA304bt24c3Y+XMTJX9Tom7bwqHETu07l7ZPT0frDTn52VCuauOBEWgtM2jzft1m/E/jhBYRjKU5V5IE8WVWTGfT0fTrQeefEj7rXnHjbOR27NV/brtvs18f05aISmRlFBuVe0ZZacFJjNV69YcfsP4jxDLUmkBuSruk5VoO9+qcnWr4X/p/4fThuk/eyHmamntPxSCBePRcea8ldb5Xjgmug8J4iOrD72Eoyj5qXF1JG2+OI9+THqvivw3T19F09WPlS7UGMizeJ3rt9MnRdPR09K46cIQjVbSNU2t4W7ouz0zjqUtfcxSV1cWMgdx5bObUs9earPXP/GmL8P8AsH4XT/8At/eSOXVVB4PKUdxpP9tjw+mETZGMfxeWNFU8G0zx/Y6RMq9tqIAvFC/M4xQ+3pJ1CrK4Qvi7qpCVYNc9O2+g9r2su9wvvWBsb9D1fbpjVqqxl/E5rjnlzive/Xpt7f4Vjls3ZQHjHHrV/TqWlqJaI3T6KpeeT8sZfqEubw5AbWnF2Ucsfrgsx1GDf19c9q7+57dRhqxbjFPK0xqtt5rN3mXri8dKGpTXZq8sTFfwuPr1I8lFe1Vx9SvV555+uB70cSGJdrfYO/tmym7OrP3Ve2aO3Dg9OcduDqIDwB2srP8Ae7v/AHvqxI7Va73XvXrxVcHp+h1HTjz75wNnt39n69+p0d7OPp39Oy9+oJ/m6w1j5e3yp+cC1vXt+6fY7cf26ES54pLppzfPHF/846Oz9/pdPb9+/Vdybef0zhcX79uogasm8+3PVDxEcCX+frx/Xq5qfp+3uZfocdZuvM4cV+7Pr0FSlFO39P79Loer4wFL6XWw7HT8NKGyEoS1NNUL1DLmirjH3jVOa7V03xDw8pQJEwlHaVJxxEFacNpajis09R8XrxDb5QC0JSycBxhkU4xaOHMjaWvGMQUxJjUa9bnlkjkte9246wTeD8XKWkKtyGjZaSh38tWsqra8tVeOh+EIbfIKuYu1+8bk3KtwysCRVY3Xx0TQJRiRZbqolcakkVs/lziiZyxLaLXiJShG5bWXrFkKxfLUeLjufKA08YzITxGrtiyk0EqslPidYAtGixP5abtOh6luoXLaR2xiTJDJodu6WHs4H8DhHJ9O7jmMhlHziDlTfUR77REp3e19V9Xwjqj5QuUdSre1d6ckkxn1wN9QP95vGDsJbW5DDUB7xldto3eTPfPUNO4tBiG2Uiji6X3sebjiiisk+4lLUZ/eF/dsIpE9DLbco5fxcc0Y6y/in2nhAqGpv1LogN8qMcZhhY+WTwdMicF8djt19UGwnLP/AMnqHwX45Lw+oTO2HtZ3L61fD/ZbX8TK9u3c2ynceVVDlOXA9a/hf+m2iI6ur95JqoxSEc3hXzXYlYcPXb9ccysZUY/bvw5pm0kyx5C6e2H5P9U566H4TrfeQgo6ailcRlKNlxlnHaubssXp/h3wrR0UNLQjCWJYzIavbJW3Pq9rrPRpwJzj2/llfnKviua3CHoHrueVs+Nd/QyVRsSiRJCWH0ztwrLPZr3wbTiFShTuoOCqjgQ5O7Xs13K3/cQ1IScAKEi0ukEsjcez3Aa7vVkTc/hs4kRjIlFAiu3upXsHQUpTL4jh5GN/ie+HFx713v1j4iEqlza35vMbWOcbTks447Oeqk5LgoQikVa8zhFGMsdvLw8l9WPvZEQ25PNElLmRxHGT1+j8ujpFsfLSRLDCpI2sY57BW4UzadS1Fjy8RUWVZ9zhOOW+oy0uL7g2XG8HmGqbo9XF+/T7rjartVu2rMP8TwPDzjjqRpTPmc4uwYblKyu6L2M33x1L7g3icpWe4O7ji/8Afm7HAfNbhUqW7da49xK249OarqcBLiE2o9hpONpK6UwcnPr0o0+BKq91XtlfIOcYO53bO3Q6pvIxkjRyLYonf3wXz6khKW54eaWX8MR2vtdlnt7V02qYrFVm2wC42V2OfbPPUkIMrRzu9ccLXlO38NK8nPU4ERjtPakTt5jiqp9Pz6f7mHbyocXR3pM/PzX+fTXn5c4A3d67pR+SPHEhUGzNbQxyFfn0LTlVrnnu5z3pq8N/n7dNLTwZzhxQOK45rPPb8+oa0KZStp28tjWXJ+WbvjpAm6vp8/ld9RdPFcfLHyC/3kv06k24unkMLT6I+r7+nQ360lJn/P8ASupBOr6J37et3x6P0v06bdmslX3PlfvfzOOpsWuE5aKq0zVc/T1+YD1YYS7w+3uNfM9eslW15jb+hXHrxjGfX+2P4/U3T2R59fQ9+revqM5kIBKTb612tzZ/fq/p/DjQih+Lllzff6dG40x//pKH8Vr3bel1oT1rbU/fy6fp/XIZGyeOluiD50dNN5mRGW+4unf8tyGhI4tTqf8A3MpaktK0lGBKUqZMY5ppw5rnbW6vfqvDdBuRGQGafMMSITiSBIzwoWjfYrqcvAZdQkpdlQac3tuELLqR24jxWLQhrALW2MkZkqNpuzI0xXbFiLtGrlWerWppbQ26mpGsjcJwmBKKyWy83ZX4rroOv4d3zdvkbXaSJNiy3Enb5VugzXPpKejts88BIxEZUfhjIF/BIYtDXaq4jFX8J4Vlp6hNi7t+3TkpI3G9juO+F4/2fTmMi5C4S5YMbTc7Np5hLO/rd9E0pbqzxuliMY88p58APlTHFAdSloP4WE2SRLBJAzVYytLJRHnI8ttoNCC/eErjuqIidu/N0CZv1vKPVbwvwzT05H3WnHT2y3Xuhdr+CbeauintyPUtafiJqSjpxjsupSZSUOS8afFeueerX3j95/DQXVwMSbWlCo1EHdkI+p1JPWnL8QVschV3V2VHmk81VeXPMZaqzmcVf8MIii1gFCy9qfzd3Dz0kijLaJYsVrB+Dy55bG3HtfQJ6Bqae3Uq50NVcmCUMgyVk25Qo6sRparGMYalm6/MboxuJXmiMaUOaB49eix8Ow7fhc0tVk3d6I1dodu19VfD/Ef9WcGtggIyK4uykvy1tx+nRXUTb/poVkFuJbRlsplzaVzkzJW8T4LV3x+7mw05VHVojuKUarBCxcfzNlPV2MuJSBrdHFptoMVtsGnnFn0reH0bkst8JvcQMyqEd1eYvIXfPazo+gTKN+7LtGJzmKcPLyWWJXuIGEpSlmI0bVkxFCRyjViuDl5q7XlqGV2jG7F9cGMtLQ/Kjv0fbSURi3e7b7balmTeac+macCdOZL8K0bBEXbK1akUbXCJny+g9BNtasZQu7MyClcNBeeE/h4azOGn/poycJdy3VgxFwVXHH59I00UdySyoQLNtW8U1EUX+X26qx1GJFY2jeMtGZCZ4jaXTniuZNA0hDgt7HDa8Cl7m/rXY6F/27ZIBkEhrykyUgpPxKZqvl3w8KaqVSHNXGMrg8negUv+WRnB0oTttjHzYElbXZbig+8nOOaOtMize5bjFGecx7tZGrvH06Rk5XLkRRpMmM8PQtLVuMtyY5xurAx44ET83B1J4MlpjEotcsXmVmKc/wByKLPh8yLx5h/DdkdyZIyaxf59R0WwlxYXTR6jnHAfl0PRg2ea8Xz5VE297iSsT0/ofdisxSjzAZ3CUna3s92nqgPvXkKo9++aSmztXoPt1GnnbHN8OLeyN8+tVdYz0xGW2rHFgXYW9jtQU+3UTi6G+40yRXmP8VK8ZuulI6pZiVVXeSicmPl/X5Mpaj7P6FexVPHRB4yK+uHPuXhw10ObtLz+fyTHF/LoqDZBxXv2pqs4q/r69UNbVlOX3ekEpNe5GKfiVec4zn6dRnrz1tX7rRbaN0uSN/xZcNVg+vW94D4bp+GhjMquUm7X1X99jrN6aB8D8Oh4eFn42mS5t+Wc+3a+qvjdW/3/AMdv7dXPEa9vr+T72V1Q1nt9fT9T+vRhUJQz6f8Ayr9Ol0aj/wAvp/z0utJqxkyt2kSUMk9rtSiNktyRJS5NxV2CYNraM6dsGCSbjGqrfHJ5ajchSnN4vdfQPG6EoUw7Bu3x2sRaEkRCZ5vxFZj6xbLp+L3w2/d1zivDyqLEprFHD+IxfCX0xkLw2tFphMdPUkxWOmRppCSYxa4YDS5zienqSPvAhRcym3csWrLZFiucFRp6HJYMRQikrjcoxSVLspZCJgg93OGm1PBZFlKNNMJEhWK7YkvMxo4pp3S9Y3JY05LPbOPlYlqTHaVJUBxaOPU4toU/D1OIbqs27jdHNptk4O44zttrtCGk/wCo79jRFjMoEWlkMhWzNArzl6lPSXd5qds9rHYxLPKKmXyVuU4Lx06EvE6UrZRUYShYxxCP8QXGzCNmPMdjp56dTMRDKNgk4xI0htinHak+WJfd0mJKwKyKd2pRlK8xXPBRfZj41JaW4mOpDOV2sasWMbihGuC359BNYvnjtlZbcZIRJMWnu4TlwCYLWl4VYyPLtkfwditvlJtVW0q7a9a6H4RnHdu+7kU2GyO8avEVf8VdZOq2hP8A0wZJxJJWU7m4SQqNlCJTSej0pc1dJnsuLZ5HbuUWKoLK0zi6+r1AhKMY7iNAI1tp7irUuJ0D/Bxfm6F4fTdpl3b2eCTFtVL7wcJKyQvtfRNXV+7tZkY5slQCcH4RTv8AnQvWSP8AfO7bJ8qLtlGqA4GgkMZcdq46g6oxfNTRLzMkojVsdosArPoi3g6BpPl/ijdI4gSiK5VS6AzS3SYrokYbG1aZSY1uzEJcR5JfiXn+6JZIOIyxGmo8iYrO2sXhHucD1W0tJFyFytJCBELEOTiJZgjyWdC8ObY7gJcTiRBsS5cVtlc/SucVaHhHbG6Du54oArKEZUFAHrH1QFqeJIRzdpdRSRKUeaLiPYrm/R5F4SQTGpXUal55MYyUI3Jf6CbnL3vyjcCrquTzRdv4VoVtP4cifOq33cRSzasSrYsSuOe/mkfWuMn0pk9rUYyyLWS7q/ZvLbky29E0NMojtQJXg8qA0nzu6555C+qaTZWTDfIYyZcotsZeUbMZuujfdsVZxE2/xcGbCq4MvevXrQPDTCZJ+7d0El+GUZC1+LAVGjjheKyiWNmyzbVkmsXVfxXR3v8AwSWr5YiS5cbopa1K87Qp5HuemYaEmPA2rJG833/l2+3a8PbqRtTWEjutJMhO+7mnLbXEvn7vR6X8NnJklG92Oz6/1usnTbzCrYJ+L8VZY+7X9PzUNO53uXkWy5IdwK+nPDjPSD3k2gofyu6zgWyslZPpnqEkDFBnnFYf3+lHUdvaQx55CR24XFPes5Ht1PWnVt38qHnN9nj5/K6ZKp4mPEkHL5jksML6YfXj16yvFfEyWt9zpyIzlRLBUDm6/m9C8/XIfF+M1NfUdHw9mfPqZ2wDHJ3/AKXXyN437JQ0NJnC3V08yla7u6tuHv8ALq89Lo/h3w6GjCo/ibd1jJe9+v7+kNfxO6z197v1vvzjqp4PxzOEUMNN554/tVfPosoFPa/pnNf831zwoRnzfB/T26r6zXpX1/4+vTa/gb1Ca1tGgvl9cenTub/K8845p6Urb/3+zp+pV7v6/wCOm6U2jxTHS/DE2SkSiSkgPlnZGTUc3d8xv0ekaaRCeeIR1D7zaxLjG3+ByRWkfI+5V1NbTkwvhEjLRx5A2sajGW45xKVWVhwrwoyUuEo3FjI8qIbSpMDzEi6vnjPToA8P4uNEHTqqNu1vepLbVF+a2kqiOOKu/wDbRjp/dlESQwNuXhqli2Lw3ZLD1DfLUP8A0SU5ikNzJlUdq+ak/FdFNoU46Jp+GJyiSMlTjIdPd5mnBAE/CJIvPzSSP/allxFVJEZVUauRHzht8y0XiVD26UtJdu4DbdSlYq8ikfMZu2Rx79VtXw5r/e3pK7WMZae62IXJju2xLoJF93uV0fV0Jko7R2pCC1p3t1FieWIP4mhLRi59RCmrUlwP+muZYxGOOfLm7Hs8PK1Z3u22Md+GhEiboP4ZEqiJjIJns+4NWRGQYd5qE627QjKW5BN1FxiYWuHoHidpQQCciyO6FPmSWNjaFt3kFe/SiNEZbSU+5tpRCdEoyCKUne83d31X8Z43dF0pwkko0yeT7uV9rTDkzhzWXq/4pWRhkZf4G7/CZoL3JntWcX0I3ymCPfF8U7NxmZuISpoq1PkI2toRvhl5mjbGwE3WEVfMe+McYSeK3SgJtkQkyqUtysLSlBZbS8pfvRJhpSQBqUY7e0xP/tkgBSX4HmPPp0/jfGbAkA/hvM5C8dzdtuQfhleLq3qSDNn5ogRAJY1BA8zEdiMaROcVg46HHxDKUyVxnYRqOJBK4ypKbVSmWDnkbWjG6YRbGLEeEi1UdpuT5FD27tXxrKikbCo0kVHJYJGTQlmXCvHQT+In/qbHSRIoLFqnaVfF7aT08tt3Z/C74FxcG4ReHmNHO3sHNV60Vjw5K6jPSmcseEaVjzd0lJXBzR0SRu5N0Xm9sbaolHKRnedvaxH0QJr+FC8G1JbyiI1kr0TzN4+dltWe1iVXljLahvSoCeaNpxxJGpet3Z0inuKLgIDJAfQJYaynF1x0KcpGpHbUSmhGISHI3bHyxv2zd4UJtPbsjsnCwjLzZUO3oIgF803zmULIAlGd0orIi8iZEjdvHC/NfTnPaS23uAkRY/jrzUxu1+VreHHUjTJebYtWww9/xRuuK9P7X0hHcnaMmMd5+AjITJbKRFoROE55KsQxRtlA2j3YnBWWXFFZfxfJ6BRIJggsVaiSTFNVbUaw1j16hOVXJlALGkKCgad3lv5nstZUsHFHFZpMea8Rk3Wez646lHUXMiu7dgY9/wDytrHt0lyWGR52vGGQ1+FOfbPVbV1ow/ENwT8X4qwZVz6Nf46QJqSoPwuMoGcXiqu6xjsXz1i6nxF19X7nRfTfqApDtj/y4PQq+3VGerq+Mn934c2aJ5ZakbcVmMFqz9fcOeu+F/BtPwmkR0x3d/LmS55D6f3Oq9JLwXwuHh9LbCI+rWX1z3ff/B0DW1hExkpi1dVw5xgrPt1d09USyvoS7mDnjPc9PTqnTkpw4t7f1MX1nCxfgfk36cuYzq1P36/299mUb+n9Mc3jn5cP0y9WBDxUWkNWNc/xR+XqV1rW4rj3v9OlK/iohFkUJfHsZ7V+fVaErP6+v5dXu1WI8vrivnf5fLrJ8fJNWNJtSTLlxZX16zIU/wD4j+/l0ulKT6/rX6dN0preHgf6pRUdQ2nY3Et1el0X610T/stOUqYQS/F8xHgo7egfkdLpdcuXjfH1ieJ1pf8AfQhudtR8tu3hOOOMdT8N4uf3lb5VXFtcL/XpdLr0uLovG6ESc0iDhui7at+bR1nfFHZqakY+UdG0MC/eBdHesdN0usT01a8VpFrR/wCpA47OnFT5Xnqvqty1IuYxWjsf6a4ODOel0uszytX0/h3/APLxe7qRF7paVfpWK6lE/wBTXj2jrXE7DsjKw7eZX5t9LpdaAf2jiBCirlMaxZvCn1K6rRkymEmw09wOQkBUq9SjPt0ul0fCvygf6+DE5B7Fwwehlx7vVaetK4+ZzAvL6L/Y6XS6Z4yb4VnxEouY/wCph4zuvH06tfE5bd+3H+qmMYxj5dLpdRZvwrXkxtkvmeVedRP6Y6P4uTj2nEPqat/n0ul1clB/iGjE1IUBuZ3QF1tq/XqzqwPQxv8A/wC2of0A+h0ul1mGs7xkmN7Xb5I8Y7Q9Pn1L4b/6Unv98F96Sk+VY6XS618CW9qra/zX+X83rC+2k00GlLU+nlx8s9LpdanrLpfsv4eJp0RjX3cMUeg9WZxNssfxn689Lpdcv7bA8BJY6d97v383QfFtRU59e/4npdLrQU/jsTdoH/7p+pHo2k4l7TiHy2Qa6XS6kkxN1Viusz4s5+v9ul0uiEWJ0ul0ukv/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817926" name="AutoShape 6" descr="data:image/jpg;base64,/9j/4AAQSkZJRgABAQAAAQABAAD/2wCEAAkGBhQSEBUUExMVFRUWFxgXGBgYGBUXGBoZGBcdFxgYGRsbHSYeHBokHBkcIC8gIycqLC0sGx4xNTAqNSYrLCkBCQoKDgwOGg8PGiwkHyQsLCwsLCwsLCwsLCwsLCwsLCwsLCwsLCwsLCwsLCwsLCwsLCwsLCwsLCwsLCwsLCwsLP/AABEIAMIBAwMBIgACEQEDEQH/xAAbAAABBQEBAAAAAAAAAAAAAAADAAECBAUGB//EAEEQAQACAQMCBAMGBQMDAwIHAQECESEDEjEAQQQiUWEFcYEGEzKRofBCUrHB0SPh8QcUYjNyghZDFyQlY5KywhX/xAAYAQEBAQEBAAAAAAAAAAAAAAABAAIDBP/EAB4RAQEBAAMBAQADAAAAAAAAAAABEQIhMUESA1Fx/9oADAMBAAIRAxEAPwCxr+GuEkXy5u2VRylU2Rjb5bwh6Utt3R8xybZBa/hvJjgJdjv7R6lCW/EWkslV2+VKlBPNdOdNsNx2OmlqTlEEkTJw3lbxsxjLd1nuhZ6+F3SU32ZVyWl7o4JXhagx/EXZXF9Q8BqrdXUZI3e4NxE9EFLRpz26eEaBFdtNlXtRIgmLD+p71HRnce93urdWWqIzDNgvN2Z79MRfd7XaSSMrwHloCe6NfhY4vt5sV2eVgSC5Qw1bGiVsU/8AdBBLp2jdYUE2iq7mMUQrja2AbJFucRfZXqU/DyJjGvLdROG5FJ64iCHePF3VQr6urIACN3Qks/h3SpLNpZ5XnnDjosQkVEoLTipLdMccG47GV7vQPCaxKcgcWSDbKNSlmMdx+OLtq9occqHVnUjRTk3CKgxW2x9sF388cUKMXy7ny/dq8GNxfn+uV479TjqBQx28tLx6xu8xvFucdM3Fwu6Lfo2Ssi49V+fzOq+mUEY/wFNUFL5GPZB8tU5xfD1alsjQKPlrFo3dvfPlznsPQsVGzbaREcX8zkaw4o/WLOVH8QjcaRNoLTyNHFcjxWJx0v4T8UWP4q4vFlVxgT5dk6tQWpOQb7Lim6NsRSSc5Svl/lKtHGfXAeu4p7K49+lHVB9ItBZ9T2ez9Hpa0DObJJftQ02N9s28d+hFJ5D5X7jjBlLp+R6PUjJYJhfrXOMJnpRlyNYk5eSzJj0P0a6hutO9FUciZxXsdv5a7nWoByZuvjvyfonpnntz26kyMZc+l1izjnnH5dB1Fx8nvXNU8Vhp49XjHTKld+L49+Ox2/X6Ooe/z/rjd+af36avX09/nx/bqEnH75M/Pvnp9+O+HPsh2pO9ce3UEw/U/L9/7/J4SsWq/t+/36dJl8/biv8AnP6dLdZ++f3/AE6UUJZb7cf46e8/v0/z1Gu93/j9t9SDA/vjoRjUpz+/XoerpR1DZqRjM9JBIvnvx08s4v8Af7/r1GOpkv0/xnqTF8T9ifCybjGek+unKj8m6/Tqpq/ZnxWkXoa8dYw7Zm2eM0K+/dOXrq17d+h3/X9/v9tpcMfamWjJjr6M9OV/urrHy60dD7SaWpgkfJx+n5/u+um19AmMZgjik3Hth65XxXwDw0daN6QxmJQoEjIlOLP6dFw9peK8YNl+/wC/06x/FvWj4z7K6YXpa2pD2amf2f16wvFfDdeD/DI9mv0erjhukvv0uqTPUMOnL8ul10xh6szqAMqPNtMyKeGMlDlj5PfacYXMkm5JIYI35U36fvTflec4z0Lww1AgBEK7RkGP4XcTGKO2rNrlL6Y8RETcVERlZV5zLnk3JfNJ+FQeXTQmxlqSPLUDcTycDGQ05oEbyHe8q8P4mLSqm4dttxI+e4y5kPo3diXWA6UpDGUmQkh4jFbDId2pZC7rj0tbPNSRGN7d1Mjjcl+zTns85eqKh6ejKJKLIyRLAIXYxXlFAFqm/lT6hF0xLGBTbtTsE0EsQzX8rjnqOpPvEyx2nbG5UbfxCK1m7rgVSdst49tsSztzK3shw8bn8Ljq6SWtqu6gMqI2V3M97Hkbx256nZ/5YaTMq4wVHKxlAqpHry9R1tEkbEEl5iKpSOAXjv8AVbrnptfVYyhtWUUbvbci5elN5TF2rxR1JHSSUq8rtAapebSRyVHsvN+nS0I1G4udxfZqQjtv3cxe69PoHmdtbnc8G1k8kjNZq/r26eeoXYm2VnCG4MSz9cL2x0JCdMdxGro4RoGQJ61Z61VXR1KelcWKyThpYqBRS07uK915Hof3bxTTUoll8lnP1K4s7nRJNi9rvJZRJTy4+hyL68uI38IDyXF5wI1Xa6o+RzXT1Jx68V2vNV/KLj1v84T1N23OWLIMpKy+aaGjLfe+MOSut/LY367d9lc4cVfGHjqQTKy+BQSNYryu3jst+vbk6NDUd3ucV3OEv8sf5OoRzF9M+4hb8raePn02xy5ZVQ47fkPt9TF9ESccOGwv54aG8ct/r69OT8trRyVn+K79xr9KrqE9ZKq13VRminP5Yr9rd8VjtdA0Pf8APjsdKWZHF+oPFtFlZwf8dPuwX6Z7en/HtjoEBqq4AMZf4jvwf1HokdTPz+XHr8uPyrpCY9m/f17P+epGflxj61+XUM01yNfk1z8/2dS5x7+mf3fSEo8Z/wA++O9Xj6dSZ3f749Pr1HbeP6cX/t0w3nt6+1dKO8ifv9p0pevUGY3nvT7P9Lz/AE6lu/P/AG+fz6kgvTzl+/f/AB0pRv6fl1GAZ9/+X9/LoSWm2V6f26zPjOjcNwZg7z/4uf0vq7fc/TpSbPZ/L9/56zWoz9UuI+p+/wB/LrG8adavhFIMH+BY57h+F/Kus7x8Osz1pkX8+l08o546XXVl38ad1nlI88VVp5UqkZVNornCq2pMv8RP8Vwb7UXGNyzW6vlT36fUhGZKGUJ5b2yEvbGqusVYX5nvYZ3jvjWnoV99qmcnlasiBMzwtO4yO67GzniXCQBp0lvfIbTIJivwvb8XPNM6h99bnyxQSNoxB2yzuxTfaq54x37X+FW/vK8leWLVVg/DzFcX8ni+o/8A1l4cf/UZUUOxprdbTwt13xlM0OVa3dXdtlY2F0FsuHBfOdqe/ajpaGobJPMY890uNu7v2zXbk7mJL7a+FBjvw7hqEqpjV/K818vfqjD7c6EQd0pMcBtTyiUDytA2tnrjL+aNdXq6FhlOdtPmLKaz5sHa3visQEQZUsdpZRnbljwC80JYndQ52P268NJTdqRhbt8qIVVG3tUmr42nt0//ANe+H32qiZ8qPY21dJR++W/NWuh8SeXceZjKy6kGKX+3ZqL7UppJqw2vmC67qPaJwN3273XL6n/UDQz/AOo59I5NoHK8bapvtnCIH/qLo2H3c6yqbTPytKqyu3vx1fm/0tjso5bcxv8AK+Jx+Zwfrmuonh6d1ZKyWivL/wCLfPN+pk6z4fHB8P8AfwjqT9ALU3MQ2jYncOK+V42t9v46bboa0b4JBHjkF97+q8dU42rXT6kG17fiabVtFDtxznPQ5aXnMhTLdtPL7Vlqscen0eX1f+pWm1/pTq/5i+R59bFzz1GX/UPSkl6U6PRCl5Sqz3v/AAHT+Ktjroji63bW0yL3r69vlXQtXTEbwVV89qSsfLtz265vw/290GfmjKMeCwa5zj6fvnovB+IhPzwluE8sjPYsqr7yu8+3oZZ6tFld139HvjNHfsY+XTRnuBg3GVyKlybq59ae/wDv0ScVbDMu9lG7C47Yx8+/blviX2uloP8AqeG1oi4ZJSHJF/Xnqk1a6cj3F24a982ewlFdiq9kytr5Ye5dOfkIV6dcj8O+3U9WTGGhqTk3+FMFc3Xl9euq8LqbtOMpG3cDIauLxT73/V9emyz1aLFp9TNvfBk/M79FOArOS/fOb46wPjXx3V0BnHw8pwP4yUaasXaearvPz6n9n/j2p4gt0NkKamzith5SsIp36cuBvmoej+mcVXz7Z6Uv7fr+/wC/XOfaD41qaU4w8PD7zVnfN1EvbfPLKzL26oa32r19KLHxOiw1GK6aAxU4H6nZ79OVOx1Pnj/j9M9QG+fn+v7/AGdZHxr4/LS0NPV09P7zcmM2bo7iq/L69YOv9s/ExYxfCbGT5R3l5rlr16sqdqSx79+PTHT8Sr6nWB8I+Na8tX7vxGiaSxWHLuTk75p49utyMf3/AM9CSnH/AG/f756DLGO/Rd9fv16jrRyPs/1vrNLL1p1qe0j9Y/7P6dVfGGOrHxSNBM/hRfldP6PQfFxxjjrLTDmZ6XRpwb6XWw7bWlKyV1tW1HPmI7Jxt5ZXdpXbk65L/qJoR1PDQmBu0p0tbZbJlEXBuY7TP6GQ63Q14zMEsyk7fwyeStuMbr47pk6w/tZ4OU/C6u3jYSpyMOY1VVKO1D2so7k6sF8eV6emyQiKvAWv5HXS/D/+n3iNWJKUoQH3ZPGGo4p4G6vmutb7AfCY/eb3ayOy1bK4gNVf+eOa6fV8MjCWLAo8oIRva/zeaXJlz7D05/yWeCcXJf8A4ZVAlLxMQWqINkuCNbrW7PmJ26ofHvsPPw2h98ahqRJBI2sZR3cScuLa7U116Lqy1dmnLCKRlJEQOJlIo/zdxPaxfFvCGpoz05qmoIcWNK9v4Z9qcZPXrE/ku9n8x4xHSVrrtPg//T2GtpR1Ja047sf+nHb6YldOe3P6Xy5o7XPI0/Pru/sT4oSUVrN4ODF5vAuKp78Z668+V+MyKz/000wt1dTi/wCAr5/vGR6yPi/2B1NPOkuqF3GqlRdpSksDxnr0WL/qISvcmpY5yOcfrxwBV9S+/UQM3uqLYMfxI+30/E1krrlOfJq8Y5b7A+LfumG4qLu296lVpfvE49Tm+ui8X4WGt95o6seWMWxBaWOTysgb3H8pnv1gx8I6HxEy7dYa28bmyQ3ZlLzzfHXRS1GpMj8FpjstmT8R3H0H6nL3VHkXi/hLpa89Ka+STH5/s6774F8A8LPRi/cwlYXKmSTi5jK1QX0xX06w/tr4djrx1FFnAViNbhqj5G3re+xvib0ZafpIqn+YxZ843yPXTldgkV/j/wBhNLUt0KhPkr/05e2Pwv8ASn6cj8I+L6vhNbFjFYyg8X3E9RP069TdXBSYaxtcN0e1tZ9+x1w//UD4ZWrHXjGjUxLh8wc2ep7HHVwu9VWOz8H4iOrCGpFKlxe28xra/Jx0D4v8Mjr6UtJyTMWZjIPLL53+fDz1g/YPxVwnpvZJn18sg9+M/wDD1k9Pgv8AFnvxef33p6xZlLgPsVH7vxG1Kl5o9rJB7/Kuu9dPmuEpp5K5O/XF/H9J0PG74ibqn/8AKLUuD2v69dppS3VKL5as9c/hTHHb046eXfYh5VeaT3qn1F4/Z6dZXwbS+7NTR/kk1fDGYSjdHz7vfrXZOLfK9z80z7vz+fWRrS2eMh6akJQb4GDuPnQ/r0FS1z/9R05OBhUR7YkVfz9OtX4l4WGtpsNQsvD3jLO1KObx8sdYn2z8PIjHVhZ92l12FEfapf160Pgn2g09ePITwyi845TGTHT81IfDoy/7eWlL8ei7ccNJKPzEx8un+1ugz0SZY6ciX0lh/Kh6vnhk1VOGIJ/F5VB97v54Do3iNAnCUP5hH6mP1ro1K+nP77S09QLkVMz3qpHycn5enV8fn9cN/wBesT7Kaz9zLTcShNi+uc1+d9au0W/Urv8Ar7/46QIS56bdY/XpotfSuhyaz/znrJVvFw3QlFrzCfpXWb4fW36QvNU/Mw/r1q+ILE/fp1ieFlU9XTeyyPlLP9ehoOeiX0uiOnf7/wBul0p0Wt4WcdQnpTU1CTs1I7o7qZXBAvBRy4OLvqPiNaAVMoIbZRBBZx80b/lHO02l3kasmp4d08EZVec0UsYyY7RQinJxt73XRfFSlBj/AKc5giZWIkajKXmsChZFlLYPWQ5b7HeGnpznBhtRYH3gRunsvt6Xh9Ouo1NEIRj+KncE502qWsmiQSHL/C8ZoUvAktmHzSWVwQ5NleWuLNzkAzVdP99J1JQRB8sWTujKyrjgJIBiQcObvpt1DGKRM4lxH+K5SkXut4u6L4e0Y6EdrL+ZvFrRW4yVKonpw9zLG5BWSljQ1xUqJOStvlsL3J2y/itO2LwRqK01Ld+KgWgtrPHbqDzn7VeE+68XqiBcmWPw+bOPa76s/ZDXrxEO7kurbqwDHcOOr/280j7zTmU7iUWnvFulo7S7hjrm/A67GQxciJ8+3XX2D69K8FqDGMwlTJid0y5YtVF733OebuiLd0sQv+KOR+VI8Z9O1dVPDa0pRJUEmMZVaYwimaEGw4XP4ejIEZTYpK433kkZFF1zVfTvnrlGkdbRhIjKUcxtqiXfNDmwsC7y97Op6OjGcR3XRIu5XUueMiVy0/KhZQ1hi1Irau1S9v8A8P4T0xjHr0OBTaSa2qoCUE+48XxRynv1VOY+3WnehpSriblq/NG2/XMbv36p/YvxUo6rGNu6PHuZtKe1l+i9dD9o/h9+E1Yxp/jPU20tc+iYXlGuuH+zvitmvpttb4jXotP9euk74s316Qamb7tHdp/r9Lrh79Yv2x0YvhW/xE4y5w3YofUOO357Sp6e1sTnNZxfJfy9uua+2HxO60Yp2lIzh/hG+HlTrHH01R+xsWPiIt7SkXHo17VYdd1EsSWLyV63lD0/x1zP2Y+FzgE0KRAko08tV6evrfpfQKEmVmCshYWejTG/TN9N7qYH248NenDUDMZA/wDtkUe3Me3r1e+zPjTU8OR5Y2OXjk/qcdF+OeHdTwurH1ioYo2ebn6dYH2I8SXKGfMWZ9OccOM+uGun4nVag+Xs8fUDL+78vHWV9orjpQ1Cv9OcJXxjhsr3/TrXJ2Ftjz3PSvU7fqdU9bT+8JQ4GLCkza1h759fnfWdQ+ppRlGQgxlhLMmDP0tz7ded/Hfgc/CzJxXYvlkOYvovrd096+nXb/APEb9AjLmD93K6Q24LO3r8x60tsZCINmRpvnDjJz0y4L25H7N/ah1Jfd6lfeJtjPjdzh9/T/frq7yPov5+nyz1xv2j+yX3V63h7ImZR7xppY+w9u39Og+z3xP73Qiyblkl7Ihx6I/vHTyk9igHhoOn47Uh21Teenq//wCutrZ+8cdY32g0dupo613tmRfWn/Ffr1tGeef9ugozlR/bL2/46EOPlZ29P3XRZub+v9Oh6mlVvy/3/PoSGrx6/v8A2653xs9niIP8xsf39eugJc/246577QQuJL+WV/2f16J6Vmbnk+rXTdQGy659+l1F1fhdGMWWpEA2XRGUdpPzpRLaF1kNvuHVOSyg0MTmUd33sUgKAyKSWY8NI4Edz+Ej97tnpOlsoNsoR36l/ij5jy1Ee7HD6h1YZqkYrcZZtnvz2ScfNwxw8hbXADw17KZYX8cGI7bjSuc2ruyXHIbuiTaXOaAooUnu4fKu14TOe2SGrLfg1AltdskLCU6UycehRtc1dsdGe0+6kbP4TzbhCSbstMUwLm3vfSgfEu1ohZu53WhA80W7qWe6Z8wXgnPKErHc1yKRi4O908Rziuxa/wC2YOObW+ZXHCXauPVvyl1QEYasaSZsk+WqlGL/ADSI1VC3hcv8PPREx/tb5/CI4lCZKNjkbJFp2vOUwJdq8JGfmvr1L4r4KWppz04hcosUkuMYa/ibBwfxP8u3rymUa+nr114eM16l8A8Yanh9NlX4WDcUbEjGnh7fPdH36uwSY91Oy2CXklkTHJeT1vrkPsZ4lGUT/wBx7IfiOTBTSdjJ11etI+8yHk8xG0c4FOyWl5abxyYvpLWkSiMhsUtWvfzDWSVnbn1LltuxLrykRpOc5fLY5/8AbjGeo6sKltQqRIBv8znG1bB+nPUWdxP/AIiWWfiWr78PyvHFhI0qixbznc0klEe7zd0Hf1LPKfHXo609Osxkn5PXrcpSvBxVvMW8Ff8AkHz57uHgvttobfE79tb4i/8AuMJ+h+fW+DNbOjp+J1/CCu5kMiIkSonb3sz8+uU+H/FjT1Iy2Eqlnda+9ej7566/7GeL36MocbZWKg+bjPYGN37lcvWT9sfs9tI+I04bVN2rArDeZBzzhqzveXpnuKut8L4yGtpk4SC8phLleM8r8+73erEbwfPFezk/Liu1FnXnn2U+PfdT2SU039Hs/L19r69D00wY9D6dz1M8jijnnrNmU6lJo496yDTx+v6F89eefD/Ef9v42shHUY23e1auv/a316BDzFbk/FzhsUvFHb5Y7dcV9t/BbPEGrg+8w1Z544v6ifk9PEV2WoIEaxlarKZx+nvk6nq/iOfUavNVf6HHf06pfC/Ffe6EZki6GQtVK8t/Mz7dXYz7OGXZ9mlLvtG/lX1yWP8AC/8AT8T4iBkZR1DAJv5+gp68X1Y8Vr/da+nnGoJTxvj5ovtYpfy9+qnh5y//AOhq7StulHtYvlfpz88PUftbpM/DM4IOkx1Dvgsa7Xm6/wDFx0/U3Zd6pvDxnFg5yflyZ9ed+D6Jp6+vAKjF3HtZ7+0vX+HpfCvthpz0hmsJGOJJJ/8AFzfrXPz6vfD9JnPU1UpnREosjQF/TKdGYjfHm/DapxRu+dN/2el8B+Jx1tKNyGRGpHezF16JX59W/HeDjrXpz3U3YLFS+Huxvt+ueo+B+GaWiJp6cIXVoZ9/M2v/AB6dOoeJ/f5e9/Xp9RxXqdNqQbv+nz5w9Nbf0z+R/wA9ZIeymv3+/wDPWV8U8PcJHs/v8661Jt33xxmzv+/k9UPEp3OePXq+pg+F+IhAHkx0/Wd4zwyakqGr9++en63kGvQPEyjv3XRRiMI1Y3bGVeaxoYjlpuKsoeJZ3GtQ3SIxZEGtpaF+aghgVxhE5JCEpR83l2zopXaxjLIWxp2+nJmm7h93slYbpMQRjtxRKMdq2ICXSIVWDrmRZaGcjKcDcbVuvWIuBoM81HDWReH+7AuDVDwsR1GLKN1xcPlkO3R94TSMtvMiiUzNfzSxAkfw4o5xXUdLRXeNx30PEdtJR+Eaaki5accdSC8U+UySHakhajXlBp3dizOAzl6n4Sa6sdxKLmstSsKq8S78LiuTHUdHX2rDUIsl2lr5pbmMTzcsov8AC/pYBIec0yMWLG9pRLbtwwVc90oTGeGUkpaTFdoSb8o0bSTmovbyhh3ZM4687+PeGIa+rEGISWI2VF8wfQa69Io+9uCrW7LprIjFR8rljjLTUlOL65L7d+FiT0pwIhKNSpK3RX0Cmk5O3W+Aqt9ivGkNerBlFjkszXaz8nF1xz12ehqE5MwiT5TdKrD8PlRSm7eXPPXmHgNbbMRqkz9e3v16npam6G9B3xhmNmKG3sA+nCc89PL1RNKZOS223dH0H0L/ABVXrV9NLRRZDkG7FKi22DxVNvalquoEdwRo3F8ZN22921M3F7Xdvu9G052U3VtZEL4BjeMJh7dlKwTabuoMKpILsQMvc7Lf9Hrmftx4NdInGmMJbboKs4a9KDtlcHfpvvYyw5UUO+Ras5tK49fXFb414MnoasHuSq+8iKjwLk5fTplDjvsVrh4gH+MYjbhwnt2/Ouu734jGQJLgkKcN89kHt8+ceWfDPE/d6sZV+GQ+/P8AWu/XqEZsoGB30lUmQ4v/AMfTt2xjXJR579qvs2+Gn95pn+lJxm9r3i+3/Hz1Psp9oLDSnzZSv4gcR93sX2+XXU62jDUhKMyoptkdqDLXZzZ6J15p8a+GanhNam9rmE+Nx6j6nc7PTL+plHnb041AclvFFYzgrnN9u9/TO+O/Cfv9CWmNyKYLeZQsqTXCNF+uesH4R9uoMduuo/zfKnPccdsX266TwHxPT8RH7yEiVSY5vtTY481XXy+fWLLDsrkvsr9oI6S6ergbM15VwiPZov5ddL437Q6OjH8cJKXCMbVsaoLeflx0H479jdLxE2YujL+JIiS/8kss7bivfovw77LaWkkp0y4EwdttfPI9+OtWy9jtD4Bpyd+tqtS1aDPAhR//ABTnmutPxWjcJRbqRTxxfJfarPbPHVjYsdt8FHunf8+Tjn5dR1NMmI7q9mvSXzvj9eOs0geH+HQIxNsXaGWBHIbX6qVTfFdFk5xjLQV6Jg5+n5dKjc8Zy8Hevnff5vNdOyPnQ3+fe/l0JKenb/n9+tdV9Qz6X9azfP06L975kw5/T17Y/wA+t9KlMZT19Oz9Q6ij2+vu/wBf3joTY4/fpn99+ixjm8/pk/f9OmIvOPn+X7/PqQEzNnf196/fy6p+Lb/z/bq7P8vXv++3WV4qSL6f738+gs7V0xXA/l0uisj1/T/fpdaDrPA6M47dpK2UpoO/C3tSo6mQo5Mo0G0MlQEvTsxG5ygyYiIS5i0xC7PRa6BHSGEZjG4JKJmEZCYSO1FY+a65M108JMbdScGTIuXl7NEqjtJfj/gztl2pejPiT0NINuyURPLSlR2xzsK43AVupL4ehVprJ2fdItXcPTdUhBi5yXVrWen0oSIMfLG9xJ80VwspXJxwFi4beMH8DKMioyrbiUL2xuqRqwcbhrP59IDNbdEvdyPaLEabKvJfqFXjt03iIEzjtFW7U3bt1sTO7Fnq8OWUw1CNSuMRJCZQuWRQJk4Eb3RBvBXVdnCW6MzzRI8kt1bSMt0im75MASORyFLUnOUlGw5WxdkqYMVXkz2xJytdZv2x8Pv8Ipjbqb+Xh8qGMIDZQYx360dKURIMdrGckr7w80TzXExWcXhEHg6Fq+FJOporKX3sWpbZF+nIZraj7FHdpU8vg1Lnv16R9nUn4eHbdFio3UoXxdxHjHv79ebapTXcw/P5ddn9iPG+XUhYB5hysWwsOEHL3Aa668/GY6rw+pJ3Au7BZzjiO7i3GEaU56BHUikZSjEb81CBbub9Gg+efboerqx025XXK1gpfxJdluExm++Z/eC0SjRflQW5ea0cj7cWelLxaEhqDA304bt24c3Y+XMTJX9Tom7bwqHETu07l7ZPT0frDTn52VCuauOBEWgtM2jzft1m/E/jhBYRjKU5V5IE8WVWTGfT0fTrQeefEj7rXnHjbOR27NV/brtvs18f05aISmRlFBuVe0ZZacFJjNV69YcfsP4jxDLUmkBuSruk5VoO9+qcnWr4X/p/4fThuk/eyHmamntPxSCBePRcea8ldb5Xjgmug8J4iOrD72Eoyj5qXF1JG2+OI9+THqvivw3T19F09WPlS7UGMizeJ3rt9MnRdPR09K46cIQjVbSNU2t4W7ouz0zjqUtfcxSV1cWMgdx5bObUs9earPXP/GmL8P8AsH4XT/8At/eSOXVVB4PKUdxpP9tjw+mETZGMfxeWNFU8G0zx/Y6RMq9tqIAvFC/M4xQ+3pJ1CrK4Qvi7qpCVYNc9O2+g9r2su9wvvWBsb9D1fbpjVqqxl/E5rjnlzive/Xpt7f4Vjls3ZQHjHHrV/TqWlqJaI3T6KpeeT8sZfqEubw5AbWnF2Ucsfrgsx1GDf19c9q7+57dRhqxbjFPK0xqtt5rN3mXri8dKGpTXZq8sTFfwuPr1I8lFe1Vx9SvV555+uB70cSGJdrfYO/tmym7OrP3Ve2aO3Dg9OcduDqIDwB2srP8Ae7v/AHvqxI7Va73XvXrxVcHp+h1HTjz75wNnt39n69+p0d7OPp39Oy9+oJ/m6w1j5e3yp+cC1vXt+6fY7cf26ES54pLppzfPHF/846Oz9/pdPb9+/Vdybef0zhcX79uogasm8+3PVDxEcCX+frx/Xq5qfp+3uZfocdZuvM4cV+7Pr0FSlFO39P79Loer4wFL6XWw7HT8NKGyEoS1NNUL1DLmirjH3jVOa7V03xDw8pQJEwlHaVJxxEFacNpajis09R8XrxDb5QC0JSycBxhkU4xaOHMjaWvGMQUxJjUa9bnlkjkte9246wTeD8XKWkKtyGjZaSh38tWsqra8tVeOh+EIbfIKuYu1+8bk3KtwysCRVY3Xx0TQJRiRZbqolcakkVs/lziiZyxLaLXiJShG5bWXrFkKxfLUeLjufKA08YzITxGrtiyk0EqslPidYAtGixP5abtOh6luoXLaR2xiTJDJodu6WHs4H8DhHJ9O7jmMhlHziDlTfUR77REp3e19V9Xwjqj5QuUdSre1d6ckkxn1wN9QP95vGDsJbW5DDUB7xldto3eTPfPUNO4tBiG2Uiji6X3sebjiiisk+4lLUZ/eF/dsIpE9DLbco5fxcc0Y6y/in2nhAqGpv1LogN8qMcZhhY+WTwdMicF8djt19UGwnLP/AMnqHwX45Lw+oTO2HtZ3L61fD/ZbX8TK9u3c2ynceVVDlOXA9a/hf+m2iI6ur95JqoxSEc3hXzXYlYcPXb9ccysZUY/bvw5pm0kyx5C6e2H5P9U566H4TrfeQgo6ailcRlKNlxlnHaubssXp/h3wrR0UNLQjCWJYzIavbJW3Pq9rrPRpwJzj2/llfnKviua3CHoHrueVs+Nd/QyVRsSiRJCWH0ztwrLPZr3wbTiFShTuoOCqjgQ5O7Xs13K3/cQ1IScAKEi0ukEsjcez3Aa7vVkTc/hs4kRjIlFAiu3upXsHQUpTL4jh5GN/ie+HFx713v1j4iEqlza35vMbWOcbTks447Oeqk5LgoQikVa8zhFGMsdvLw8l9WPvZEQ25PNElLmRxHGT1+j8ujpFsfLSRLDCpI2sY57BW4UzadS1Fjy8RUWVZ9zhOOW+oy0uL7g2XG8HmGqbo9XF+/T7rjartVu2rMP8TwPDzjjqRpTPmc4uwYblKyu6L2M33x1L7g3icpWe4O7ji/8Afm7HAfNbhUqW7da49xK249OarqcBLiE2o9hpONpK6UwcnPr0o0+BKq91XtlfIOcYO53bO3Q6pvIxkjRyLYonf3wXz6khKW54eaWX8MR2vtdlnt7V02qYrFVm2wC42V2OfbPPUkIMrRzu9ccLXlO38NK8nPU4ERjtPakTt5jiqp9Pz6f7mHbyocXR3pM/PzX+fTXn5c4A3d67pR+SPHEhUGzNbQxyFfn0LTlVrnnu5z3pq8N/n7dNLTwZzhxQOK45rPPb8+oa0KZStp28tjWXJ+WbvjpAm6vp8/ld9RdPFcfLHyC/3kv06k24unkMLT6I+r7+nQ360lJn/P8ASupBOr6J37et3x6P0v06bdmslX3PlfvfzOOpsWuE5aKq0zVc/T1+YD1YYS7w+3uNfM9eslW15jb+hXHrxjGfX+2P4/U3T2R59fQ9+revqM5kIBKTb612tzZ/fq/p/DjQih+Lllzff6dG40x//pKH8Vr3bel1oT1rbU/fy6fp/XIZGyeOluiD50dNN5mRGW+4unf8tyGhI4tTqf8A3MpaktK0lGBKUqZMY5ppw5rnbW6vfqvDdBuRGQGafMMSITiSBIzwoWjfYrqcvAZdQkpdlQac3tuELLqR24jxWLQhrALW2MkZkqNpuzI0xXbFiLtGrlWerWppbQ26mpGsjcJwmBKKyWy83ZX4rroOv4d3zdvkbXaSJNiy3Enb5VugzXPpKejts88BIxEZUfhjIF/BIYtDXaq4jFX8J4Vlp6hNi7t+3TkpI3G9juO+F4/2fTmMi5C4S5YMbTc7Np5hLO/rd9E0pbqzxuliMY88p58APlTHFAdSloP4WE2SRLBJAzVYytLJRHnI8ttoNCC/eErjuqIidu/N0CZv1vKPVbwvwzT05H3WnHT2y3Xuhdr+CbeauintyPUtafiJqSjpxjsupSZSUOS8afFeueerX3j95/DQXVwMSbWlCo1EHdkI+p1JPWnL8QVschV3V2VHmk81VeXPMZaqzmcVf8MIii1gFCy9qfzd3Dz0kijLaJYsVrB+Dy55bG3HtfQJ6Bqae3Uq50NVcmCUMgyVk25Qo6sRparGMYalm6/MboxuJXmiMaUOaB49eix8Ow7fhc0tVk3d6I1dodu19VfD/Ef9WcGtggIyK4uykvy1tx+nRXUTb/poVkFuJbRlsplzaVzkzJW8T4LV3x+7mw05VHVojuKUarBCxcfzNlPV2MuJSBrdHFptoMVtsGnnFn0reH0bkst8JvcQMyqEd1eYvIXfPazo+gTKN+7LtGJzmKcPLyWWJXuIGEpSlmI0bVkxFCRyjViuDl5q7XlqGV2jG7F9cGMtLQ/Kjv0fbSURi3e7b7balmTeac+macCdOZL8K0bBEXbK1akUbXCJny+g9BNtasZQu7MyClcNBeeE/h4azOGn/poycJdy3VgxFwVXHH59I00UdySyoQLNtW8U1EUX+X26qx1GJFY2jeMtGZCZ4jaXTniuZNA0hDgt7HDa8Cl7m/rXY6F/27ZIBkEhrykyUgpPxKZqvl3w8KaqVSHNXGMrg8negUv+WRnB0oTttjHzYElbXZbig+8nOOaOtMize5bjFGecx7tZGrvH06Rk5XLkRRpMmM8PQtLVuMtyY5xurAx44ET83B1J4MlpjEotcsXmVmKc/wByKLPh8yLx5h/DdkdyZIyaxf59R0WwlxYXTR6jnHAfl0PRg2ea8Xz5VE297iSsT0/ofdisxSjzAZ3CUna3s92nqgPvXkKo9++aSmztXoPt1GnnbHN8OLeyN8+tVdYz0xGW2rHFgXYW9jtQU+3UTi6G+40yRXmP8VK8ZuulI6pZiVVXeSicmPl/X5Mpaj7P6FexVPHRB4yK+uHPuXhw10ObtLz+fyTHF/LoqDZBxXv2pqs4q/r69UNbVlOX3ekEpNe5GKfiVec4zn6dRnrz1tX7rRbaN0uSN/xZcNVg+vW94D4bp+GhjMquUm7X1X99jrN6aB8D8Oh4eFn42mS5t+Wc+3a+qvjdW/3/AMdv7dXPEa9vr+T72V1Q1nt9fT9T+vRhUJQz6f8Ayr9Ol0aj/wAvp/z0utJqxkyt2kSUMk9rtSiNktyRJS5NxV2CYNraM6dsGCSbjGqrfHJ5ajchSnN4vdfQPG6EoUw7Bu3x2sRaEkRCZ5vxFZj6xbLp+L3w2/d1zivDyqLEprFHD+IxfCX0xkLw2tFphMdPUkxWOmRppCSYxa4YDS5zienqSPvAhRcym3csWrLZFiucFRp6HJYMRQikrjcoxSVLspZCJgg93OGm1PBZFlKNNMJEhWK7YkvMxo4pp3S9Y3JY05LPbOPlYlqTHaVJUBxaOPU4toU/D1OIbqs27jdHNptk4O44zttrtCGk/wCo79jRFjMoEWlkMhWzNArzl6lPSXd5qds9rHYxLPKKmXyVuU4Lx06EvE6UrZRUYShYxxCP8QXGzCNmPMdjp56dTMRDKNgk4xI0htinHak+WJfd0mJKwKyKd2pRlK8xXPBRfZj41JaW4mOpDOV2sasWMbihGuC359BNYvnjtlZbcZIRJMWnu4TlwCYLWl4VYyPLtkfwditvlJtVW0q7a9a6H4RnHdu+7kU2GyO8avEVf8VdZOq2hP8A0wZJxJJWU7m4SQqNlCJTSej0pc1dJnsuLZ5HbuUWKoLK0zi6+r1AhKMY7iNAI1tp7irUuJ0D/Bxfm6F4fTdpl3b2eCTFtVL7wcJKyQvtfRNXV+7tZkY5slQCcH4RTv8AnQvWSP8AfO7bJ8qLtlGqA4GgkMZcdq46g6oxfNTRLzMkojVsdosArPoi3g6BpPl/ijdI4gSiK5VS6AzS3SYrokYbG1aZSY1uzEJcR5JfiXn+6JZIOIyxGmo8iYrO2sXhHucD1W0tJFyFytJCBELEOTiJZgjyWdC8ObY7gJcTiRBsS5cVtlc/SucVaHhHbG6Du54oArKEZUFAHrH1QFqeJIRzdpdRSRKUeaLiPYrm/R5F4SQTGpXUal55MYyUI3Jf6CbnL3vyjcCrquTzRdv4VoVtP4cifOq33cRSzasSrYsSuOe/mkfWuMn0pk9rUYyyLWS7q/ZvLbky29E0NMojtQJXg8qA0nzu6555C+qaTZWTDfIYyZcotsZeUbMZuujfdsVZxE2/xcGbCq4MvevXrQPDTCZJ+7d0El+GUZC1+LAVGjjheKyiWNmyzbVkmsXVfxXR3v8AwSWr5YiS5cbopa1K87Qp5HuemYaEmPA2rJG833/l2+3a8PbqRtTWEjutJMhO+7mnLbXEvn7vR6X8NnJklG92Oz6/1usnTbzCrYJ+L8VZY+7X9PzUNO53uXkWy5IdwK+nPDjPSD3k2gofyu6zgWyslZPpnqEkDFBnnFYf3+lHUdvaQx55CR24XFPes5Ht1PWnVt38qHnN9nj5/K6ZKp4mPEkHL5jksML6YfXj16yvFfEyWt9zpyIzlRLBUDm6/m9C8/XIfF+M1NfUdHw9mfPqZ2wDHJ3/AKXXyN437JQ0NJnC3V08yla7u6tuHv8ALq89Lo/h3w6GjCo/ibd1jJe9+v7+kNfxO6z197v1vvzjqp4PxzOEUMNN554/tVfPosoFPa/pnNf831zwoRnzfB/T26r6zXpX1/4+vTa/gb1Ca1tGgvl9cenTub/K8845p6Urb/3+zp+pV7v6/wCOm6U2jxTHS/DE2SkSiSkgPlnZGTUc3d8xv0ekaaRCeeIR1D7zaxLjG3+ByRWkfI+5V1NbTkwvhEjLRx5A2sajGW45xKVWVhwrwoyUuEo3FjI8qIbSpMDzEi6vnjPToA8P4uNEHTqqNu1vepLbVF+a2kqiOOKu/wDbRjp/dlESQwNuXhqli2Lw3ZLD1DfLUP8A0SU5ikNzJlUdq+ak/FdFNoU46Jp+GJyiSMlTjIdPd5mnBAE/CJIvPzSSP/allxFVJEZVUauRHzht8y0XiVD26UtJdu4DbdSlYq8ikfMZu2Rx79VtXw5r/e3pK7WMZae62IXJju2xLoJF93uV0fV0Jko7R2pCC1p3t1FieWIP4mhLRi59RCmrUlwP+muZYxGOOfLm7Hs8PK1Z3u22Md+GhEiboP4ZEqiJjIJns+4NWRGQYd5qE627QjKW5BN1FxiYWuHoHidpQQCciyO6FPmSWNjaFt3kFe/SiNEZbSU+5tpRCdEoyCKUne83d31X8Z43dF0pwkko0yeT7uV9rTDkzhzWXq/4pWRhkZf4G7/CZoL3JntWcX0I3ymCPfF8U7NxmZuISpoq1PkI2toRvhl5mjbGwE3WEVfMe+McYSeK3SgJtkQkyqUtysLSlBZbS8pfvRJhpSQBqUY7e0xP/tkgBSX4HmPPp0/jfGbAkA/hvM5C8dzdtuQfhleLq3qSDNn5ogRAJY1BA8zEdiMaROcVg46HHxDKUyVxnYRqOJBK4ypKbVSmWDnkbWjG6YRbGLEeEi1UdpuT5FD27tXxrKikbCo0kVHJYJGTQlmXCvHQT+In/qbHSRIoLFqnaVfF7aT08tt3Z/C74FxcG4ReHmNHO3sHNV60Vjw5K6jPSmcseEaVjzd0lJXBzR0SRu5N0Xm9sbaolHKRnedvaxH0QJr+FC8G1JbyiI1kr0TzN4+dltWe1iVXljLahvSoCeaNpxxJGpet3Z0inuKLgIDJAfQJYaynF1x0KcpGpHbUSmhGISHI3bHyxv2zd4UJtPbsjsnCwjLzZUO3oIgF803zmULIAlGd0orIi8iZEjdvHC/NfTnPaS23uAkRY/jrzUxu1+VreHHUjTJebYtWww9/xRuuK9P7X0hHcnaMmMd5+AjITJbKRFoROE55KsQxRtlA2j3YnBWWXFFZfxfJ6BRIJggsVaiSTFNVbUaw1j16hOVXJlALGkKCgad3lv5nstZUsHFHFZpMea8Rk3Wez646lHUXMiu7dgY9/wDytrHt0lyWGR52vGGQ1+FOfbPVbV1ow/ENwT8X4qwZVz6Nf46QJqSoPwuMoGcXiqu6xjsXz1i6nxF19X7nRfTfqApDtj/y4PQq+3VGerq+Mn934c2aJ5ZakbcVmMFqz9fcOeu+F/BtPwmkR0x3d/LmS55D6f3Oq9JLwXwuHh9LbCI+rWX1z3ff/B0DW1hExkpi1dVw5xgrPt1d09USyvoS7mDnjPc9PTqnTkpw4t7f1MX1nCxfgfk36cuYzq1P36/299mUb+n9Mc3jn5cP0y9WBDxUWkNWNc/xR+XqV1rW4rj3v9OlK/iohFkUJfHsZ7V+fVaErP6+v5dXu1WI8vrivnf5fLrJ8fJNWNJtSTLlxZX16zIU/wD4j+/l0ulKT6/rX6dN0preHgf6pRUdQ2nY3Et1el0X610T/stOUqYQS/F8xHgo7egfkdLpdcuXjfH1ieJ1pf8AfQhudtR8tu3hOOOMdT8N4uf3lb5VXFtcL/XpdLr0uLovG6ESc0iDhui7at+bR1nfFHZqakY+UdG0MC/eBdHesdN0usT01a8VpFrR/wCpA47OnFT5Xnqvqty1IuYxWjsf6a4ODOel0uszytX0/h3/APLxe7qRF7paVfpWK6lE/wBTXj2jrXE7DsjKw7eZX5t9LpdaAf2jiBCirlMaxZvCn1K6rRkymEmw09wOQkBUq9SjPt0ul0fCvygf6+DE5B7Fwwehlx7vVaetK4+ZzAvL6L/Y6XS6Z4yb4VnxEouY/wCph4zuvH06tfE5bd+3H+qmMYxj5dLpdRZvwrXkxtkvmeVedRP6Y6P4uTj2nEPqat/n0ul1clB/iGjE1IUBuZ3QF1tq/XqzqwPQxv8A/wC2of0A+h0ul1mGs7xkmN7Xb5I8Y7Q9Pn1L4b/6Unv98F96Sk+VY6XS618CW9qra/zX+X83rC+2k00GlLU+nlx8s9LpdanrLpfsv4eJp0RjX3cMUeg9WZxNssfxn689Lpdcv7bA8BJY6d97v383QfFtRU59e/4npdLrQU/jsTdoH/7p+pHo2k4l7TiHy2Qa6XS6kkxN1Viusz4s5+v9ul0uiEWJ0ul0ukv/2Q=="/>
          <p:cNvSpPr>
            <a:spLocks noChangeAspect="1" noChangeArrowheads="1"/>
          </p:cNvSpPr>
          <p:nvPr/>
        </p:nvSpPr>
        <p:spPr bwMode="auto">
          <a:xfrm>
            <a:off x="2519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n-US" sz="2700"/>
          </a:p>
        </p:txBody>
      </p:sp>
      <p:sp>
        <p:nvSpPr>
          <p:cNvPr id="4" name="Slide Number Placeholder 3"/>
          <p:cNvSpPr>
            <a:spLocks noGrp="1"/>
          </p:cNvSpPr>
          <p:nvPr>
            <p:ph type="sldNum" sz="quarter" idx="10"/>
          </p:nvPr>
        </p:nvSpPr>
        <p:spPr/>
        <p:txBody>
          <a:bodyPr/>
          <a:lstStyle/>
          <a:p>
            <a:fld id="{76E8DCF4-EBDD-4FE1-8465-FD383573D554}" type="slidenum">
              <a:rPr lang="en-US" smtClean="0"/>
              <a:pPr/>
              <a:t>40</a:t>
            </a:fld>
            <a:endParaRPr lang="en-US"/>
          </a:p>
        </p:txBody>
      </p:sp>
    </p:spTree>
    <p:custDataLst>
      <p:tags r:id="rId1"/>
    </p:custDataLst>
    <p:extLst>
      <p:ext uri="{BB962C8B-B14F-4D97-AF65-F5344CB8AC3E}">
        <p14:creationId xmlns:p14="http://schemas.microsoft.com/office/powerpoint/2010/main" val="193242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Technology-Based Procedures</a:t>
            </a:r>
          </a:p>
        </p:txBody>
      </p:sp>
      <p:sp>
        <p:nvSpPr>
          <p:cNvPr id="3" name="Content Placeholder 2"/>
          <p:cNvSpPr>
            <a:spLocks noGrp="1"/>
          </p:cNvSpPr>
          <p:nvPr>
            <p:ph idx="1"/>
          </p:nvPr>
        </p:nvSpPr>
        <p:spPr/>
        <p:txBody>
          <a:bodyPr>
            <a:normAutofit/>
          </a:bodyPr>
          <a:lstStyle/>
          <a:p>
            <a:r>
              <a:rPr lang="en-US" dirty="0"/>
              <a:t>All the policies in the world are not effective unless there </a:t>
            </a:r>
            <a:br>
              <a:rPr lang="en-US" dirty="0"/>
            </a:br>
            <a:r>
              <a:rPr lang="en-US" dirty="0"/>
              <a:t>are some technology-based protections in place</a:t>
            </a:r>
          </a:p>
          <a:p>
            <a:r>
              <a:rPr lang="en-US" dirty="0"/>
              <a:t>Need to define areas of focus for information technology</a:t>
            </a:r>
          </a:p>
          <a:p>
            <a:r>
              <a:rPr lang="en-US" dirty="0"/>
              <a:t>FDIC has a plethora of helpful tools</a:t>
            </a:r>
          </a:p>
          <a:p>
            <a:pPr lvl="1"/>
            <a:r>
              <a:rPr lang="en-US" dirty="0"/>
              <a:t>Technology regulations</a:t>
            </a:r>
          </a:p>
          <a:p>
            <a:pPr lvl="1"/>
            <a:r>
              <a:rPr lang="en-US" dirty="0"/>
              <a:t>Technology publications</a:t>
            </a:r>
          </a:p>
          <a:p>
            <a:pPr lvl="1"/>
            <a:r>
              <a:rPr lang="en-US" dirty="0"/>
              <a:t>Cyber Challenge</a:t>
            </a:r>
          </a:p>
          <a:p>
            <a:pPr lvl="1"/>
            <a:endParaRPr lang="en-US" dirty="0"/>
          </a:p>
          <a:p>
            <a:r>
              <a:rPr lang="en-US" dirty="0"/>
              <a:t>FDIC participated in the development of the NIST Cybersecurity Framework</a:t>
            </a:r>
          </a:p>
        </p:txBody>
      </p:sp>
      <p:sp>
        <p:nvSpPr>
          <p:cNvPr id="4" name="Slide Number Placeholder 3"/>
          <p:cNvSpPr>
            <a:spLocks noGrp="1"/>
          </p:cNvSpPr>
          <p:nvPr>
            <p:ph type="sldNum" sz="quarter" idx="10"/>
          </p:nvPr>
        </p:nvSpPr>
        <p:spPr/>
        <p:txBody>
          <a:bodyPr/>
          <a:lstStyle/>
          <a:p>
            <a:fld id="{76E8DCF4-EBDD-4FE1-8465-FD383573D554}" type="slidenum">
              <a:rPr lang="en-US" smtClean="0"/>
              <a:pPr/>
              <a:t>41</a:t>
            </a:fld>
            <a:endParaRPr lang="en-US"/>
          </a:p>
        </p:txBody>
      </p:sp>
    </p:spTree>
    <p:custDataLst>
      <p:tags r:id="rId1"/>
    </p:custDataLst>
    <p:extLst>
      <p:ext uri="{BB962C8B-B14F-4D97-AF65-F5344CB8AC3E}">
        <p14:creationId xmlns:p14="http://schemas.microsoft.com/office/powerpoint/2010/main" val="41953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 of Compliance</a:t>
            </a:r>
          </a:p>
        </p:txBody>
      </p:sp>
      <p:sp>
        <p:nvSpPr>
          <p:cNvPr id="9" name="Content Placeholder 8"/>
          <p:cNvSpPr>
            <a:spLocks noGrp="1"/>
          </p:cNvSpPr>
          <p:nvPr>
            <p:ph idx="1"/>
          </p:nvPr>
        </p:nvSpPr>
        <p:spPr>
          <a:xfrm>
            <a:off x="1714500" y="2380229"/>
            <a:ext cx="5185064" cy="6967198"/>
          </a:xfrm>
        </p:spPr>
        <p:txBody>
          <a:bodyPr/>
          <a:lstStyle/>
          <a:p>
            <a:endParaRPr lang="en-US"/>
          </a:p>
          <a:p>
            <a:endParaRPr lang="en-US"/>
          </a:p>
          <a:p>
            <a:r>
              <a:rPr lang="en-US"/>
              <a:t>Compliant means conforming to requirements </a:t>
            </a:r>
            <a:br>
              <a:rPr lang="en-US"/>
            </a:br>
            <a:r>
              <a:rPr lang="en-US"/>
              <a:t>or instructions</a:t>
            </a:r>
          </a:p>
          <a:p>
            <a:endParaRPr lang="en-US"/>
          </a:p>
          <a:p>
            <a:r>
              <a:rPr lang="en-US"/>
              <a:t>Compliant does </a:t>
            </a:r>
            <a:br>
              <a:rPr lang="en-US"/>
            </a:br>
            <a:r>
              <a:rPr lang="en-US"/>
              <a:t>not mean safe</a:t>
            </a:r>
          </a:p>
          <a:p>
            <a:endParaRPr lang="en-US"/>
          </a:p>
        </p:txBody>
      </p:sp>
      <p:sp>
        <p:nvSpPr>
          <p:cNvPr id="4" name="Slide Number Placeholder 3"/>
          <p:cNvSpPr>
            <a:spLocks noGrp="1"/>
          </p:cNvSpPr>
          <p:nvPr>
            <p:ph type="sldNum" sz="quarter" idx="12"/>
          </p:nvPr>
        </p:nvSpPr>
        <p:spPr/>
        <p:txBody>
          <a:bodyPr/>
          <a:lstStyle/>
          <a:p>
            <a:fld id="{26728E46-6CCC-4700-BAC6-A5BE0E758C8F}" type="slidenum">
              <a:rPr lang="en-US" smtClean="0"/>
              <a:pPr/>
              <a:t>42</a:t>
            </a:fld>
            <a:endParaRPr lang="en-US"/>
          </a:p>
        </p:txBody>
      </p:sp>
      <p:pic>
        <p:nvPicPr>
          <p:cNvPr id="6" name="Picture 5">
            <a:extLst>
              <a:ext uri="{FF2B5EF4-FFF2-40B4-BE49-F238E27FC236}">
                <a16:creationId xmlns:a16="http://schemas.microsoft.com/office/drawing/2014/main" id="{659A6310-B6F7-F84D-93B4-696DDE9B8B85}"/>
              </a:ext>
            </a:extLst>
          </p:cNvPr>
          <p:cNvPicPr>
            <a:picLocks noChangeAspect="1"/>
          </p:cNvPicPr>
          <p:nvPr/>
        </p:nvPicPr>
        <p:blipFill>
          <a:blip r:embed="rId4"/>
          <a:stretch>
            <a:fillRect/>
          </a:stretch>
        </p:blipFill>
        <p:spPr>
          <a:xfrm>
            <a:off x="8732282" y="1197359"/>
            <a:ext cx="9594853" cy="8927385"/>
          </a:xfrm>
          <a:prstGeom prst="rect">
            <a:avLst/>
          </a:prstGeom>
        </p:spPr>
      </p:pic>
    </p:spTree>
    <p:custDataLst>
      <p:tags r:id="rId1"/>
    </p:custDataLst>
    <p:extLst>
      <p:ext uri="{BB962C8B-B14F-4D97-AF65-F5344CB8AC3E}">
        <p14:creationId xmlns:p14="http://schemas.microsoft.com/office/powerpoint/2010/main" val="711613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Helvetica Neue Medium" panose="02000503000000020004" pitchFamily="2" charset="0"/>
                <a:ea typeface="Helvetica Neue Medium" panose="02000503000000020004" pitchFamily="2" charset="0"/>
                <a:cs typeface="Helvetica Neue Medium" panose="02000503000000020004" pitchFamily="2" charset="0"/>
              </a:rPr>
              <a:t>NIST Cybersecurity Framework Core</a:t>
            </a:r>
          </a:p>
        </p:txBody>
      </p:sp>
      <p:sp>
        <p:nvSpPr>
          <p:cNvPr id="4" name="Slide Number Placeholder 3"/>
          <p:cNvSpPr>
            <a:spLocks noGrp="1"/>
          </p:cNvSpPr>
          <p:nvPr>
            <p:ph type="sldNum" sz="quarter" idx="10"/>
          </p:nvPr>
        </p:nvSpPr>
        <p:spPr/>
        <p:txBody>
          <a:bodyPr/>
          <a:lstStyle/>
          <a:p>
            <a:fld id="{76E8DCF4-EBDD-4FE1-8465-FD383573D554}" type="slidenum">
              <a:rPr lang="en-US" smtClean="0"/>
              <a:pPr/>
              <a:t>43</a:t>
            </a:fld>
            <a:endParaRPr lang="en-US"/>
          </a:p>
        </p:txBody>
      </p:sp>
      <p:pic>
        <p:nvPicPr>
          <p:cNvPr id="2" name="Picture 1">
            <a:extLst>
              <a:ext uri="{FF2B5EF4-FFF2-40B4-BE49-F238E27FC236}">
                <a16:creationId xmlns:a16="http://schemas.microsoft.com/office/drawing/2014/main" id="{08151720-90E6-2E5B-816C-F85BB63C9F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4700" y="2384766"/>
            <a:ext cx="11201400" cy="6677757"/>
          </a:xfrm>
          <a:prstGeom prst="rect">
            <a:avLst/>
          </a:prstGeom>
        </p:spPr>
      </p:pic>
    </p:spTree>
    <p:custDataLst>
      <p:tags r:id="rId1"/>
    </p:custDataLst>
    <p:extLst>
      <p:ext uri="{BB962C8B-B14F-4D97-AF65-F5344CB8AC3E}">
        <p14:creationId xmlns:p14="http://schemas.microsoft.com/office/powerpoint/2010/main" val="3639511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Helvetica Neue Medium" panose="02000503000000020004" pitchFamily="2" charset="0"/>
                <a:ea typeface="Helvetica Neue Medium" panose="02000503000000020004" pitchFamily="2" charset="0"/>
                <a:cs typeface="Helvetica Neue Medium" panose="02000503000000020004" pitchFamily="2" charset="0"/>
              </a:rPr>
              <a:t>NIST Cybersecurity Framework 2.0</a:t>
            </a:r>
          </a:p>
        </p:txBody>
      </p:sp>
      <p:sp>
        <p:nvSpPr>
          <p:cNvPr id="11" name="Content Placeholder 10">
            <a:extLst>
              <a:ext uri="{FF2B5EF4-FFF2-40B4-BE49-F238E27FC236}">
                <a16:creationId xmlns:a16="http://schemas.microsoft.com/office/drawing/2014/main" id="{A48084B1-2AB8-273D-DE5B-DD21C8D5F43B}"/>
              </a:ext>
            </a:extLst>
          </p:cNvPr>
          <p:cNvSpPr>
            <a:spLocks noGrp="1"/>
          </p:cNvSpPr>
          <p:nvPr>
            <p:ph sz="half" idx="2"/>
          </p:nvPr>
        </p:nvSpPr>
        <p:spPr/>
        <p:txBody>
          <a:bodyPr>
            <a:norm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Released February 2024</a:t>
            </a:r>
          </a:p>
          <a:p>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Added Governance</a:t>
            </a:r>
          </a:p>
          <a:p>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buNone/>
            </a:pPr>
            <a:r>
              <a:rPr lang="en-US" sz="4000" i="1" dirty="0">
                <a:latin typeface="Helvetica Neue Medium" panose="02000503000000020004" pitchFamily="2" charset="0"/>
                <a:ea typeface="Helvetica Neue Medium" panose="02000503000000020004" pitchFamily="2" charset="0"/>
                <a:cs typeface="Helvetica Neue Medium" panose="02000503000000020004" pitchFamily="2" charset="0"/>
              </a:rPr>
              <a:t>Establish and monitor the organization’s cybersecurity risk management strategy, expectations and policy</a:t>
            </a:r>
          </a:p>
          <a:p>
            <a:pPr marL="0" indent="0">
              <a:buNone/>
            </a:pPr>
            <a:endParaRPr lang="en-US" sz="4000" i="1"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buNone/>
            </a:pPr>
            <a:endParaRPr lang="en-US" sz="4000" i="1"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 name="Slide Number Placeholder 3"/>
          <p:cNvSpPr>
            <a:spLocks noGrp="1"/>
          </p:cNvSpPr>
          <p:nvPr>
            <p:ph type="sldNum" sz="quarter" idx="12"/>
          </p:nvPr>
        </p:nvSpPr>
        <p:spPr/>
        <p:txBody>
          <a:bodyPr/>
          <a:lstStyle/>
          <a:p>
            <a:fld id="{76E8DCF4-EBDD-4FE1-8465-FD383573D554}" type="slidenum">
              <a:rPr lang="en-US" smtClean="0"/>
              <a:pPr/>
              <a:t>44</a:t>
            </a:fld>
            <a:endParaRPr lang="en-US"/>
          </a:p>
        </p:txBody>
      </p:sp>
      <p:pic>
        <p:nvPicPr>
          <p:cNvPr id="6" name="Picture 5">
            <a:extLst>
              <a:ext uri="{FF2B5EF4-FFF2-40B4-BE49-F238E27FC236}">
                <a16:creationId xmlns:a16="http://schemas.microsoft.com/office/drawing/2014/main" id="{3BD363DE-A5F0-4C42-BB5B-5380996C9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640" y="2468880"/>
            <a:ext cx="7177942" cy="6998493"/>
          </a:xfrm>
          <a:prstGeom prst="rect">
            <a:avLst/>
          </a:prstGeom>
        </p:spPr>
      </p:pic>
    </p:spTree>
    <p:custDataLst>
      <p:tags r:id="rId1"/>
    </p:custDataLst>
    <p:extLst>
      <p:ext uri="{BB962C8B-B14F-4D97-AF65-F5344CB8AC3E}">
        <p14:creationId xmlns:p14="http://schemas.microsoft.com/office/powerpoint/2010/main" val="91664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Six Framework Core Functions</a:t>
            </a:r>
          </a:p>
        </p:txBody>
      </p:sp>
      <p:sp>
        <p:nvSpPr>
          <p:cNvPr id="3" name="Content Placeholder 2"/>
          <p:cNvSpPr>
            <a:spLocks noGrp="1"/>
          </p:cNvSpPr>
          <p:nvPr>
            <p:ph idx="1"/>
          </p:nvPr>
        </p:nvSpPr>
        <p:spPr/>
        <p:txBody>
          <a:bodyPr>
            <a:normAutofit fontScale="70000" lnSpcReduction="20000"/>
          </a:bodyPr>
          <a:lstStyle/>
          <a:p>
            <a:r>
              <a:rPr lang="en-US" i="1" dirty="0">
                <a:highlight>
                  <a:srgbClr val="FFFF00"/>
                </a:highlight>
              </a:rPr>
              <a:t>Govern</a:t>
            </a:r>
          </a:p>
          <a:p>
            <a:pPr lvl="1"/>
            <a:r>
              <a:rPr lang="en-US" dirty="0"/>
              <a:t>Outlines an organization’s cybersecurity risk management strategy, expectations, and policies; also describes how they are communicated and monitored</a:t>
            </a:r>
          </a:p>
          <a:p>
            <a:r>
              <a:rPr lang="en-US" i="1" dirty="0">
                <a:solidFill>
                  <a:schemeClr val="accent1">
                    <a:lumMod val="60000"/>
                    <a:lumOff val="40000"/>
                  </a:schemeClr>
                </a:solidFill>
              </a:rPr>
              <a:t>Identify</a:t>
            </a:r>
          </a:p>
          <a:p>
            <a:pPr lvl="1"/>
            <a:r>
              <a:rPr lang="en-US" dirty="0"/>
              <a:t>Develop the organizational understanding to manage cybersecurity risk to systems, assets, data, and capabilities</a:t>
            </a:r>
          </a:p>
          <a:p>
            <a:r>
              <a:rPr lang="en-US" i="1" dirty="0">
                <a:solidFill>
                  <a:srgbClr val="7F3F98"/>
                </a:solidFill>
              </a:rPr>
              <a:t>Protect</a:t>
            </a:r>
          </a:p>
          <a:p>
            <a:pPr lvl="1"/>
            <a:r>
              <a:rPr lang="en-US" dirty="0"/>
              <a:t>Develop and implement the appropriate safeguards to ensure delivery of critical infrastructure services</a:t>
            </a:r>
          </a:p>
          <a:p>
            <a:r>
              <a:rPr lang="en-US" i="1" dirty="0">
                <a:solidFill>
                  <a:srgbClr val="FFC000"/>
                </a:solidFill>
              </a:rPr>
              <a:t>Detect</a:t>
            </a:r>
          </a:p>
          <a:p>
            <a:pPr lvl="1"/>
            <a:r>
              <a:rPr lang="en-US" dirty="0"/>
              <a:t>Develop and implement the appropriate activities to identify the occurrence of a cybersecurity event</a:t>
            </a:r>
          </a:p>
          <a:p>
            <a:r>
              <a:rPr lang="en-US" i="1" dirty="0">
                <a:solidFill>
                  <a:srgbClr val="ED1C24"/>
                </a:solidFill>
              </a:rPr>
              <a:t>Respond</a:t>
            </a:r>
          </a:p>
          <a:p>
            <a:pPr lvl="1"/>
            <a:r>
              <a:rPr lang="en-US" dirty="0"/>
              <a:t>Develop and implement the appropriate activities to act regarding a detected cybersecurity event</a:t>
            </a:r>
          </a:p>
          <a:p>
            <a:r>
              <a:rPr lang="en-US" i="1" dirty="0">
                <a:solidFill>
                  <a:srgbClr val="00B050"/>
                </a:solidFill>
              </a:rPr>
              <a:t>Recover</a:t>
            </a:r>
          </a:p>
          <a:p>
            <a:pPr lvl="1"/>
            <a:r>
              <a:rPr lang="en-US" dirty="0"/>
              <a:t>Develop and implement the appropriate activities to maintain plans for resilience and to restore any capabilities or services that were impaired due to a cybersecurity event</a:t>
            </a:r>
          </a:p>
          <a:p>
            <a:endParaRPr lang="en-US" dirty="0"/>
          </a:p>
        </p:txBody>
      </p:sp>
      <p:sp>
        <p:nvSpPr>
          <p:cNvPr id="4" name="Slide Number Placeholder 3"/>
          <p:cNvSpPr>
            <a:spLocks noGrp="1"/>
          </p:cNvSpPr>
          <p:nvPr>
            <p:ph type="sldNum" sz="quarter" idx="10"/>
          </p:nvPr>
        </p:nvSpPr>
        <p:spPr>
          <a:prstGeom prst="rect">
            <a:avLst/>
          </a:prstGeom>
        </p:spPr>
        <p:txBody>
          <a:bodyPr/>
          <a:lstStyle/>
          <a:p>
            <a:fld id="{76E8DCF4-EBDD-4FE1-8465-FD383573D554}" type="slidenum">
              <a:rPr lang="en-US" smtClean="0">
                <a:solidFill>
                  <a:srgbClr val="000000"/>
                </a:solidFill>
              </a:rPr>
              <a:pPr/>
              <a:t>45</a:t>
            </a:fld>
            <a:endParaRPr lang="en-US" dirty="0">
              <a:solidFill>
                <a:srgbClr val="000000"/>
              </a:solidFill>
            </a:endParaRPr>
          </a:p>
        </p:txBody>
      </p:sp>
    </p:spTree>
    <p:custDataLst>
      <p:tags r:id="rId1"/>
    </p:custDataLst>
    <p:extLst>
      <p:ext uri="{BB962C8B-B14F-4D97-AF65-F5344CB8AC3E}">
        <p14:creationId xmlns:p14="http://schemas.microsoft.com/office/powerpoint/2010/main" val="1217102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174" y="555825"/>
            <a:ext cx="16002352" cy="1988345"/>
          </a:xfrm>
        </p:spPr>
        <p:txBody>
          <a:bodyPr>
            <a:normAutofit/>
          </a:bodyPr>
          <a:lstStyle/>
          <a:p>
            <a:r>
              <a:rPr lang="en-US"/>
              <a:t>Notional Information and Decision Flows within </a:t>
            </a:r>
            <a:br>
              <a:rPr lang="en-US"/>
            </a:br>
            <a:r>
              <a:rPr lang="en-US"/>
              <a:t>an Organization </a:t>
            </a:r>
          </a:p>
        </p:txBody>
      </p:sp>
      <p:sp>
        <p:nvSpPr>
          <p:cNvPr id="3" name="Slide Number Placeholder 2"/>
          <p:cNvSpPr>
            <a:spLocks noGrp="1"/>
          </p:cNvSpPr>
          <p:nvPr>
            <p:ph type="sldNum" sz="quarter" idx="12"/>
          </p:nvPr>
        </p:nvSpPr>
        <p:spPr>
          <a:prstGeom prst="rect">
            <a:avLst/>
          </a:prstGeom>
        </p:spPr>
        <p:txBody>
          <a:bodyPr/>
          <a:lstStyle/>
          <a:p>
            <a:fld id="{52B67DA5-9DD9-4BCA-8370-9CA784C1DE92}" type="slidenum">
              <a:rPr lang="en-US" smtClean="0"/>
              <a:pPr/>
              <a:t>46</a:t>
            </a:fld>
            <a:endParaRPr lang="en-US"/>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0407" y="2452347"/>
            <a:ext cx="11722893" cy="73560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62006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Uses of the Framework</a:t>
            </a:r>
          </a:p>
        </p:txBody>
      </p:sp>
      <p:sp>
        <p:nvSpPr>
          <p:cNvPr id="5" name="Content Placeholder 4"/>
          <p:cNvSpPr>
            <a:spLocks noGrp="1"/>
          </p:cNvSpPr>
          <p:nvPr>
            <p:ph idx="1"/>
          </p:nvPr>
        </p:nvSpPr>
        <p:spPr/>
        <p:txBody>
          <a:bodyPr>
            <a:normAutofit fontScale="92500" lnSpcReduction="10000"/>
          </a:bodyPr>
          <a:lstStyle/>
          <a:p>
            <a:r>
              <a:rPr lang="en-US"/>
              <a:t>Basic review of cybersecurity practices</a:t>
            </a:r>
          </a:p>
          <a:p>
            <a:r>
              <a:rPr lang="en-US"/>
              <a:t>Establishing or improving a cybersecurity program</a:t>
            </a:r>
          </a:p>
          <a:p>
            <a:pPr lvl="1"/>
            <a:r>
              <a:rPr lang="en-US"/>
              <a:t>Prioritize and scope</a:t>
            </a:r>
          </a:p>
          <a:p>
            <a:pPr lvl="1"/>
            <a:r>
              <a:rPr lang="en-US"/>
              <a:t>Orient</a:t>
            </a:r>
          </a:p>
          <a:p>
            <a:pPr lvl="1"/>
            <a:r>
              <a:rPr lang="en-US"/>
              <a:t>Create a current profile</a:t>
            </a:r>
          </a:p>
          <a:p>
            <a:pPr lvl="1"/>
            <a:r>
              <a:rPr lang="en-US"/>
              <a:t>Conduct a risk assessment</a:t>
            </a:r>
          </a:p>
          <a:p>
            <a:pPr lvl="1"/>
            <a:r>
              <a:rPr lang="en-US"/>
              <a:t>Create a target profile</a:t>
            </a:r>
          </a:p>
          <a:p>
            <a:pPr lvl="1"/>
            <a:r>
              <a:rPr lang="en-US"/>
              <a:t>Determine, analyze, and prioritize gaps</a:t>
            </a:r>
          </a:p>
          <a:p>
            <a:pPr lvl="1"/>
            <a:r>
              <a:rPr lang="en-US"/>
              <a:t>Implement action plan</a:t>
            </a:r>
          </a:p>
          <a:p>
            <a:r>
              <a:rPr lang="en-US"/>
              <a:t>Communicating cybersecurity requirement with stakeholders</a:t>
            </a:r>
          </a:p>
          <a:p>
            <a:r>
              <a:rPr lang="en-US"/>
              <a:t>Identifying opportunities for new or revised informative references</a:t>
            </a:r>
          </a:p>
          <a:p>
            <a:r>
              <a:rPr lang="en-US"/>
              <a:t>Methodology to protect privacy and civil liberties </a:t>
            </a:r>
          </a:p>
        </p:txBody>
      </p:sp>
      <p:sp>
        <p:nvSpPr>
          <p:cNvPr id="3" name="Slide Number Placeholder 2"/>
          <p:cNvSpPr>
            <a:spLocks noGrp="1"/>
          </p:cNvSpPr>
          <p:nvPr>
            <p:ph type="sldNum" sz="quarter" idx="10"/>
          </p:nvPr>
        </p:nvSpPr>
        <p:spPr>
          <a:prstGeom prst="rect">
            <a:avLst/>
          </a:prstGeom>
        </p:spPr>
        <p:txBody>
          <a:bodyPr/>
          <a:lstStyle/>
          <a:p>
            <a:fld id="{52B67DA5-9DD9-4BCA-8370-9CA784C1DE92}" type="slidenum">
              <a:rPr lang="en-US" smtClean="0">
                <a:solidFill>
                  <a:srgbClr val="000000"/>
                </a:solidFill>
              </a:rPr>
              <a:pPr/>
              <a:t>47</a:t>
            </a:fld>
            <a:endParaRPr lang="en-US">
              <a:solidFill>
                <a:srgbClr val="000000"/>
              </a:solidFill>
            </a:endParaRPr>
          </a:p>
        </p:txBody>
      </p:sp>
    </p:spTree>
    <p:custDataLst>
      <p:tags r:id="rId1"/>
    </p:custDataLst>
    <p:extLst>
      <p:ext uri="{BB962C8B-B14F-4D97-AF65-F5344CB8AC3E}">
        <p14:creationId xmlns:p14="http://schemas.microsoft.com/office/powerpoint/2010/main" val="1992383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868" y="2048101"/>
            <a:ext cx="14513502" cy="1988345"/>
          </a:xfrm>
        </p:spPr>
        <p:txBody>
          <a:bodyPr/>
          <a:lstStyle/>
          <a:p>
            <a:r>
              <a:rPr lang="en-US"/>
              <a:t>What do you see as Banking Tech Trends?</a:t>
            </a:r>
          </a:p>
        </p:txBody>
      </p:sp>
      <p:sp>
        <p:nvSpPr>
          <p:cNvPr id="4" name="Slide Number Placeholder 3"/>
          <p:cNvSpPr>
            <a:spLocks noGrp="1"/>
          </p:cNvSpPr>
          <p:nvPr>
            <p:ph type="sldNum" sz="quarter" idx="10"/>
          </p:nvPr>
        </p:nvSpPr>
        <p:spPr/>
        <p:txBody>
          <a:bodyPr/>
          <a:lstStyle/>
          <a:p>
            <a:fld id="{76E8DCF4-EBDD-4FE1-8465-FD383573D554}" type="slidenum">
              <a:rPr lang="en-US" smtClean="0">
                <a:solidFill>
                  <a:srgbClr val="000000"/>
                </a:solidFill>
              </a:rPr>
              <a:pPr/>
              <a:t>48</a:t>
            </a:fld>
            <a:endParaRPr lang="en-US">
              <a:solidFill>
                <a:srgbClr val="000000"/>
              </a:solidFill>
            </a:endParaRPr>
          </a:p>
        </p:txBody>
      </p:sp>
    </p:spTree>
    <p:custDataLst>
      <p:tags r:id="rId1"/>
    </p:custDataLst>
    <p:extLst>
      <p:ext uri="{BB962C8B-B14F-4D97-AF65-F5344CB8AC3E}">
        <p14:creationId xmlns:p14="http://schemas.microsoft.com/office/powerpoint/2010/main" val="2338434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22" name="Rectangle 2"/>
          <p:cNvSpPr>
            <a:spLocks noGrp="1" noChangeArrowheads="1"/>
          </p:cNvSpPr>
          <p:nvPr>
            <p:ph type="title"/>
          </p:nvPr>
        </p:nvSpPr>
        <p:spPr/>
        <p:txBody>
          <a:bodyPr/>
          <a:lstStyle/>
          <a:p>
            <a:r>
              <a:rPr lang="en-US"/>
              <a:t>Summary</a:t>
            </a:r>
          </a:p>
        </p:txBody>
      </p:sp>
      <p:sp>
        <p:nvSpPr>
          <p:cNvPr id="3870723" name="Rectangle 3"/>
          <p:cNvSpPr>
            <a:spLocks noGrp="1" noChangeArrowheads="1"/>
          </p:cNvSpPr>
          <p:nvPr>
            <p:ph idx="1"/>
          </p:nvPr>
        </p:nvSpPr>
        <p:spPr/>
        <p:txBody>
          <a:bodyPr/>
          <a:lstStyle/>
          <a:p>
            <a:r>
              <a:rPr lang="en-US"/>
              <a:t>Overview of  the Gramm-Leach-Bliley Act</a:t>
            </a:r>
          </a:p>
          <a:p>
            <a:r>
              <a:rPr lang="en-US"/>
              <a:t>Overview of the Fair and Accurate Credit Transactions Act  </a:t>
            </a:r>
          </a:p>
          <a:p>
            <a:r>
              <a:rPr lang="en-US"/>
              <a:t>Dealing with compliance</a:t>
            </a:r>
          </a:p>
          <a:p>
            <a:r>
              <a:rPr lang="en-US"/>
              <a:t>Governance-based versus technology-based procedures</a:t>
            </a:r>
          </a:p>
          <a:p>
            <a:r>
              <a:rPr lang="en-US"/>
              <a:t>Planning versus doing</a:t>
            </a:r>
          </a:p>
          <a:p>
            <a:r>
              <a:rPr lang="en-US"/>
              <a:t>Best practices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49</a:t>
            </a:fld>
            <a:endParaRPr lang="en-US"/>
          </a:p>
        </p:txBody>
      </p:sp>
    </p:spTree>
    <p:custDataLst>
      <p:tags r:id="rId1"/>
    </p:custDataLst>
    <p:extLst>
      <p:ext uri="{BB962C8B-B14F-4D97-AF65-F5344CB8AC3E}">
        <p14:creationId xmlns:p14="http://schemas.microsoft.com/office/powerpoint/2010/main" val="30473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698" name="Rectangle 2"/>
          <p:cNvSpPr>
            <a:spLocks noGrp="1" noChangeArrowheads="1"/>
          </p:cNvSpPr>
          <p:nvPr>
            <p:ph type="title"/>
          </p:nvPr>
        </p:nvSpPr>
        <p:spPr/>
        <p:txBody>
          <a:bodyPr/>
          <a:lstStyle/>
          <a:p>
            <a:r>
              <a:rPr lang="en-US"/>
              <a:t>Overall Goals</a:t>
            </a:r>
          </a:p>
        </p:txBody>
      </p:sp>
      <p:sp>
        <p:nvSpPr>
          <p:cNvPr id="3869699" name="Rectangle 3"/>
          <p:cNvSpPr>
            <a:spLocks noGrp="1" noChangeArrowheads="1"/>
          </p:cNvSpPr>
          <p:nvPr>
            <p:ph idx="1"/>
          </p:nvPr>
        </p:nvSpPr>
        <p:spPr/>
        <p:txBody>
          <a:bodyPr/>
          <a:lstStyle/>
          <a:p>
            <a:r>
              <a:rPr lang="en-US" dirty="0"/>
              <a:t>Understand the big-picture Information Security (InfoSec) concepts and apply them to banking situations</a:t>
            </a:r>
          </a:p>
          <a:p>
            <a:r>
              <a:rPr lang="en-US" dirty="0"/>
              <a:t>Focus on cybersecurity and resilience</a:t>
            </a:r>
          </a:p>
          <a:p>
            <a:r>
              <a:rPr lang="en-US" dirty="0"/>
              <a:t>Gain an understanding of the underlying relationships between interconnecting concepts related to risk management and information security</a:t>
            </a:r>
          </a:p>
          <a:p>
            <a:r>
              <a:rPr lang="en-US" dirty="0"/>
              <a:t>Get a handle on the terminology</a:t>
            </a:r>
          </a:p>
          <a:p>
            <a:r>
              <a:rPr lang="en-US" dirty="0"/>
              <a:t>Have fun</a:t>
            </a:r>
          </a:p>
        </p:txBody>
      </p:sp>
      <p:sp>
        <p:nvSpPr>
          <p:cNvPr id="2" name="Slide Number Placeholder 1"/>
          <p:cNvSpPr>
            <a:spLocks noGrp="1"/>
          </p:cNvSpPr>
          <p:nvPr>
            <p:ph type="sldNum" sz="quarter" idx="10"/>
          </p:nvPr>
        </p:nvSpPr>
        <p:spPr/>
        <p:txBody>
          <a:bodyPr/>
          <a:lstStyle/>
          <a:p>
            <a:fld id="{76E8DCF4-EBDD-4FE1-8465-FD383573D554}" type="slidenum">
              <a:rPr lang="en-US" smtClean="0"/>
              <a:pPr/>
              <a:t>5</a:t>
            </a:fld>
            <a:endParaRPr lang="en-US"/>
          </a:p>
        </p:txBody>
      </p:sp>
    </p:spTree>
    <p:custDataLst>
      <p:tags r:id="rId1"/>
    </p:custDataLst>
    <p:extLst>
      <p:ext uri="{BB962C8B-B14F-4D97-AF65-F5344CB8AC3E}">
        <p14:creationId xmlns:p14="http://schemas.microsoft.com/office/powerpoint/2010/main" val="3492468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DF9E7BCE-142F-4196-988D-1B7F7E5C8B84}"/>
              </a:ext>
            </a:extLst>
          </p:cNvPr>
          <p:cNvSpPr>
            <a:spLocks noGrp="1"/>
          </p:cNvSpPr>
          <p:nvPr>
            <p:ph type="ctrTitle"/>
          </p:nvPr>
        </p:nvSpPr>
        <p:spPr>
          <a:xfrm>
            <a:off x="9885993" y="6401748"/>
            <a:ext cx="7208994" cy="1945672"/>
          </a:xfrm>
        </p:spPr>
        <p:txBody>
          <a:bodyPr anchor="t">
            <a:normAutofit/>
          </a:bodyPr>
          <a:lstStyle/>
          <a:p>
            <a:pPr algn="l"/>
            <a:r>
              <a:rPr lang="en-US" sz="6600">
                <a:solidFill>
                  <a:srgbClr val="000000"/>
                </a:solidFill>
              </a:rPr>
              <a:t>Information Security Oversight</a:t>
            </a:r>
          </a:p>
        </p:txBody>
      </p:sp>
      <p:sp>
        <p:nvSpPr>
          <p:cNvPr id="4" name="Subtitle 3">
            <a:extLst>
              <a:ext uri="{FF2B5EF4-FFF2-40B4-BE49-F238E27FC236}">
                <a16:creationId xmlns:a16="http://schemas.microsoft.com/office/drawing/2014/main" id="{81CBA303-0BCF-4BE6-A185-9291A79CCDB2}"/>
              </a:ext>
            </a:extLst>
          </p:cNvPr>
          <p:cNvSpPr>
            <a:spLocks noGrp="1"/>
          </p:cNvSpPr>
          <p:nvPr>
            <p:ph type="subTitle" idx="1"/>
          </p:nvPr>
        </p:nvSpPr>
        <p:spPr>
          <a:xfrm>
            <a:off x="9886449" y="5143498"/>
            <a:ext cx="7208536" cy="1258247"/>
          </a:xfrm>
        </p:spPr>
        <p:txBody>
          <a:bodyPr anchor="b">
            <a:normAutofit/>
          </a:bodyPr>
          <a:lstStyle/>
          <a:p>
            <a:pPr algn="l"/>
            <a:r>
              <a:rPr lang="en-US" sz="2700">
                <a:solidFill>
                  <a:srgbClr val="000000"/>
                </a:solidFill>
              </a:rPr>
              <a:t>Chapter 4</a:t>
            </a: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Lock">
            <a:extLst>
              <a:ext uri="{FF2B5EF4-FFF2-40B4-BE49-F238E27FC236}">
                <a16:creationId xmlns:a16="http://schemas.microsoft.com/office/drawing/2014/main" id="{B7C65622-163B-4779-9828-15303A6B81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903873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042"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1043" name="Rectangle 3"/>
          <p:cNvSpPr>
            <a:spLocks noGrp="1" noChangeArrowheads="1"/>
          </p:cNvSpPr>
          <p:nvPr>
            <p:ph idx="1"/>
          </p:nvPr>
        </p:nvSpPr>
        <p:spPr>
          <a:xfrm>
            <a:off x="6670962" y="887016"/>
            <a:ext cx="10359736" cy="8378428"/>
          </a:xfrm>
        </p:spPr>
        <p:txBody>
          <a:bodyPr anchor="ctr">
            <a:normAutofit/>
          </a:bodyPr>
          <a:lstStyle/>
          <a:p>
            <a:pPr>
              <a:buNone/>
            </a:pPr>
            <a:r>
              <a:rPr lang="en-US" i="1" dirty="0"/>
              <a:t>Upon completing this chapter, you will be able to</a:t>
            </a:r>
            <a:endParaRPr lang="en-US" dirty="0"/>
          </a:p>
          <a:p>
            <a:r>
              <a:rPr lang="en-US" dirty="0"/>
              <a:t>Identify the functions of IT governance and list challenges to it</a:t>
            </a:r>
          </a:p>
          <a:p>
            <a:r>
              <a:rPr lang="en-US" dirty="0"/>
              <a:t>Describe Information Security roles and responsibilities</a:t>
            </a:r>
          </a:p>
          <a:p>
            <a:r>
              <a:rPr lang="en-US" dirty="0"/>
              <a:t>Discuss common approaches to segmenting functions</a:t>
            </a:r>
          </a:p>
        </p:txBody>
      </p:sp>
      <p:sp>
        <p:nvSpPr>
          <p:cNvPr id="2" name="Slide Number Placeholder 1"/>
          <p:cNvSpPr>
            <a:spLocks noGrp="1"/>
          </p:cNvSpPr>
          <p:nvPr>
            <p:ph type="sldNum" sz="quarter" idx="10"/>
          </p:nvPr>
        </p:nvSpPr>
        <p:spPr bwMode="auto">
          <a:xfrm>
            <a:off x="14312346" y="9534525"/>
            <a:ext cx="2718352" cy="547687"/>
          </a:xfrm>
          <a:prstGeom prst="rect">
            <a:avLst/>
          </a:prstGeom>
        </p:spPr>
        <p:txBody>
          <a:bodyPr vert="horz" lIns="137160" tIns="68580" rIns="137160" bIns="68580" numCol="1" rtlCol="0" anchorCtr="0" compatLnSpc="1">
            <a:prstTxWarp prst="textNoShape">
              <a:avLst/>
            </a:prstTxWarp>
            <a:normAutofit/>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pPr>
              <a:spcAft>
                <a:spcPts val="600"/>
              </a:spcAft>
            </a:pPr>
            <a:fld id="{76E8DCF4-EBDD-4FE1-8465-FD383573D554}" type="slidenum">
              <a:rPr lang="en-US" smtClean="0"/>
              <a:pPr>
                <a:spcAft>
                  <a:spcPts val="600"/>
                </a:spcAft>
              </a:pPr>
              <a:t>51</a:t>
            </a:fld>
            <a:endParaRPr lang="en-US"/>
          </a:p>
        </p:txBody>
      </p:sp>
    </p:spTree>
    <p:custDataLst>
      <p:tags r:id="rId1"/>
    </p:custDataLst>
    <p:extLst>
      <p:ext uri="{BB962C8B-B14F-4D97-AF65-F5344CB8AC3E}">
        <p14:creationId xmlns:p14="http://schemas.microsoft.com/office/powerpoint/2010/main" val="2407602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496B-3563-AFB9-3F0A-28C07C839D7F}"/>
              </a:ext>
            </a:extLst>
          </p:cNvPr>
          <p:cNvSpPr>
            <a:spLocks noGrp="1"/>
          </p:cNvSpPr>
          <p:nvPr>
            <p:ph type="title"/>
          </p:nvPr>
        </p:nvSpPr>
        <p:spPr/>
        <p:txBody>
          <a:bodyPr/>
          <a:lstStyle/>
          <a:p>
            <a:r>
              <a:rPr lang="en-US" dirty="0"/>
              <a:t>Information Technology</a:t>
            </a:r>
          </a:p>
        </p:txBody>
      </p:sp>
      <p:sp>
        <p:nvSpPr>
          <p:cNvPr id="3" name="Content Placeholder 2">
            <a:extLst>
              <a:ext uri="{FF2B5EF4-FFF2-40B4-BE49-F238E27FC236}">
                <a16:creationId xmlns:a16="http://schemas.microsoft.com/office/drawing/2014/main" id="{BAE94C45-72FA-5C46-D185-4E63F1880F83}"/>
              </a:ext>
            </a:extLst>
          </p:cNvPr>
          <p:cNvSpPr>
            <a:spLocks noGrp="1"/>
          </p:cNvSpPr>
          <p:nvPr>
            <p:ph idx="1"/>
          </p:nvPr>
        </p:nvSpPr>
        <p:spPr/>
        <p:txBody>
          <a:bodyPr/>
          <a:lstStyle/>
          <a:p>
            <a:r>
              <a:rPr lang="en-US" dirty="0"/>
              <a:t>What are the elements of IT?</a:t>
            </a:r>
          </a:p>
          <a:p>
            <a:pPr lvl="1"/>
            <a:r>
              <a:rPr lang="en-US" dirty="0"/>
              <a:t>Computer hardware</a:t>
            </a:r>
          </a:p>
          <a:p>
            <a:pPr lvl="1"/>
            <a:r>
              <a:rPr lang="en-US" dirty="0"/>
              <a:t>Computer networks</a:t>
            </a:r>
          </a:p>
          <a:p>
            <a:pPr lvl="1"/>
            <a:r>
              <a:rPr lang="en-US" dirty="0"/>
              <a:t>Operating system software</a:t>
            </a:r>
          </a:p>
          <a:p>
            <a:pPr lvl="1"/>
            <a:r>
              <a:rPr lang="en-US" dirty="0"/>
              <a:t>Application software</a:t>
            </a:r>
          </a:p>
          <a:p>
            <a:pPr lvl="1"/>
            <a:r>
              <a:rPr lang="en-US" dirty="0"/>
              <a:t>Application data</a:t>
            </a:r>
          </a:p>
          <a:p>
            <a:pPr lvl="1"/>
            <a:r>
              <a:rPr lang="en-US" dirty="0"/>
              <a:t>User data</a:t>
            </a:r>
          </a:p>
          <a:p>
            <a:pPr lvl="1"/>
            <a:r>
              <a:rPr lang="en-US" dirty="0"/>
              <a:t>People</a:t>
            </a:r>
          </a:p>
          <a:p>
            <a:pPr lvl="1"/>
            <a:r>
              <a:rPr lang="en-US" dirty="0"/>
              <a:t>Security</a:t>
            </a:r>
          </a:p>
          <a:p>
            <a:pPr lvl="1"/>
            <a:endParaRPr lang="en-US" dirty="0"/>
          </a:p>
          <a:p>
            <a:pPr lvl="1"/>
            <a:endParaRPr lang="en-US" dirty="0"/>
          </a:p>
          <a:p>
            <a:pPr lvl="1"/>
            <a:endParaRPr lang="en-US" dirty="0"/>
          </a:p>
        </p:txBody>
      </p:sp>
      <p:pic>
        <p:nvPicPr>
          <p:cNvPr id="9" name="Picture 8" descr="A room with many lights&#10;&#10;AI-generated content may be incorrect.">
            <a:extLst>
              <a:ext uri="{FF2B5EF4-FFF2-40B4-BE49-F238E27FC236}">
                <a16:creationId xmlns:a16="http://schemas.microsoft.com/office/drawing/2014/main" id="{061770BC-A0D0-A67D-6F88-E28B547FA720}"/>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518072" y="2607687"/>
            <a:ext cx="8499764" cy="5666509"/>
          </a:xfrm>
          <a:prstGeom prst="rect">
            <a:avLst/>
          </a:prstGeom>
        </p:spPr>
      </p:pic>
    </p:spTree>
    <p:extLst>
      <p:ext uri="{BB962C8B-B14F-4D97-AF65-F5344CB8AC3E}">
        <p14:creationId xmlns:p14="http://schemas.microsoft.com/office/powerpoint/2010/main" val="1312775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A802-1061-CA2E-9B7C-8F9A7EF0246D}"/>
              </a:ext>
            </a:extLst>
          </p:cNvPr>
          <p:cNvSpPr>
            <a:spLocks noGrp="1"/>
          </p:cNvSpPr>
          <p:nvPr>
            <p:ph type="title"/>
          </p:nvPr>
        </p:nvSpPr>
        <p:spPr/>
        <p:txBody>
          <a:bodyPr/>
          <a:lstStyle/>
          <a:p>
            <a:r>
              <a:rPr lang="en-US" dirty="0"/>
              <a:t>What is IT Governance?</a:t>
            </a:r>
          </a:p>
        </p:txBody>
      </p:sp>
      <p:sp>
        <p:nvSpPr>
          <p:cNvPr id="3" name="Content Placeholder 2">
            <a:extLst>
              <a:ext uri="{FF2B5EF4-FFF2-40B4-BE49-F238E27FC236}">
                <a16:creationId xmlns:a16="http://schemas.microsoft.com/office/drawing/2014/main" id="{D0AB5DE3-F0BA-1C57-8673-34982CABE86A}"/>
              </a:ext>
            </a:extLst>
          </p:cNvPr>
          <p:cNvSpPr>
            <a:spLocks noGrp="1"/>
          </p:cNvSpPr>
          <p:nvPr>
            <p:ph idx="1"/>
          </p:nvPr>
        </p:nvSpPr>
        <p:spPr/>
        <p:txBody>
          <a:bodyPr/>
          <a:lstStyle/>
          <a:p>
            <a:r>
              <a:rPr lang="en-US" dirty="0"/>
              <a:t>The Gartner Group has a simple definition</a:t>
            </a:r>
          </a:p>
          <a:p>
            <a:pPr marL="0" indent="0">
              <a:buNone/>
            </a:pPr>
            <a:endParaRPr lang="en-US" dirty="0"/>
          </a:p>
          <a:p>
            <a:pPr marL="0" indent="0">
              <a:buNone/>
            </a:pPr>
            <a:r>
              <a:rPr lang="en-US" dirty="0"/>
              <a:t>	</a:t>
            </a:r>
            <a:r>
              <a:rPr lang="en-US" sz="4400" dirty="0"/>
              <a:t>“… the processes that ensure the effective</a:t>
            </a:r>
          </a:p>
          <a:p>
            <a:pPr marL="0" indent="0">
              <a:buNone/>
            </a:pPr>
            <a:r>
              <a:rPr lang="en-US" sz="4400" dirty="0"/>
              <a:t>           and efficient use of IT in enabling an</a:t>
            </a:r>
          </a:p>
          <a:p>
            <a:pPr marL="0" indent="0">
              <a:buNone/>
            </a:pPr>
            <a:r>
              <a:rPr lang="en-US" sz="4400" dirty="0"/>
              <a:t>           organization to achieve its goals.”</a:t>
            </a:r>
          </a:p>
          <a:p>
            <a:pPr marL="0" indent="0">
              <a:buNone/>
            </a:pPr>
            <a:endParaRPr lang="en-US" sz="4400" dirty="0"/>
          </a:p>
          <a:p>
            <a:pPr marL="0" indent="0">
              <a:buNone/>
            </a:pPr>
            <a:endParaRPr lang="en-US" sz="4400" dirty="0"/>
          </a:p>
          <a:p>
            <a:pPr marL="0" indent="0">
              <a:buNone/>
            </a:pPr>
            <a:endParaRPr lang="en-US" dirty="0"/>
          </a:p>
        </p:txBody>
      </p:sp>
    </p:spTree>
    <p:extLst>
      <p:ext uri="{BB962C8B-B14F-4D97-AF65-F5344CB8AC3E}">
        <p14:creationId xmlns:p14="http://schemas.microsoft.com/office/powerpoint/2010/main" val="1047596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AE3C-AE32-592E-E5B0-AA3A422BDA7D}"/>
              </a:ext>
            </a:extLst>
          </p:cNvPr>
          <p:cNvSpPr>
            <a:spLocks noGrp="1"/>
          </p:cNvSpPr>
          <p:nvPr>
            <p:ph type="title"/>
          </p:nvPr>
        </p:nvSpPr>
        <p:spPr/>
        <p:txBody>
          <a:bodyPr/>
          <a:lstStyle/>
          <a:p>
            <a:r>
              <a:rPr lang="en-US" dirty="0"/>
              <a:t>Elements of IT Governance</a:t>
            </a:r>
          </a:p>
        </p:txBody>
      </p:sp>
      <p:sp>
        <p:nvSpPr>
          <p:cNvPr id="3" name="Content Placeholder 2">
            <a:extLst>
              <a:ext uri="{FF2B5EF4-FFF2-40B4-BE49-F238E27FC236}">
                <a16:creationId xmlns:a16="http://schemas.microsoft.com/office/drawing/2014/main" id="{25159394-8894-1E76-72E3-EADDE3F15358}"/>
              </a:ext>
            </a:extLst>
          </p:cNvPr>
          <p:cNvSpPr>
            <a:spLocks noGrp="1"/>
          </p:cNvSpPr>
          <p:nvPr>
            <p:ph idx="1"/>
          </p:nvPr>
        </p:nvSpPr>
        <p:spPr/>
        <p:txBody>
          <a:bodyPr>
            <a:normAutofit lnSpcReduction="10000"/>
          </a:bodyPr>
          <a:lstStyle/>
          <a:p>
            <a:r>
              <a:rPr lang="en-US" dirty="0"/>
              <a:t>Strategic alignment of IT with the business goals</a:t>
            </a:r>
          </a:p>
          <a:p>
            <a:r>
              <a:rPr lang="en-US" dirty="0"/>
              <a:t>IT oversight</a:t>
            </a:r>
          </a:p>
          <a:p>
            <a:pPr lvl="1"/>
            <a:r>
              <a:rPr lang="en-US" dirty="0"/>
              <a:t>Project review and prioritization</a:t>
            </a:r>
          </a:p>
          <a:p>
            <a:pPr lvl="1"/>
            <a:r>
              <a:rPr lang="en-US" dirty="0"/>
              <a:t>Resource management</a:t>
            </a:r>
          </a:p>
          <a:p>
            <a:pPr lvl="1"/>
            <a:r>
              <a:rPr lang="en-US" dirty="0"/>
              <a:t>Budgeting</a:t>
            </a:r>
          </a:p>
          <a:p>
            <a:pPr lvl="1"/>
            <a:r>
              <a:rPr lang="en-US" dirty="0"/>
              <a:t>Assigning accountability</a:t>
            </a:r>
          </a:p>
          <a:p>
            <a:pPr lvl="1"/>
            <a:r>
              <a:rPr lang="en-US" dirty="0"/>
              <a:t>Lifecycle management</a:t>
            </a:r>
          </a:p>
          <a:p>
            <a:r>
              <a:rPr lang="en-US" dirty="0"/>
              <a:t>Risk management</a:t>
            </a:r>
          </a:p>
          <a:p>
            <a:r>
              <a:rPr lang="en-US" dirty="0"/>
              <a:t>Performance management</a:t>
            </a:r>
          </a:p>
          <a:p>
            <a:r>
              <a:rPr lang="en-US" dirty="0"/>
              <a:t>Security</a:t>
            </a:r>
          </a:p>
          <a:p>
            <a:r>
              <a:rPr lang="en-US" dirty="0"/>
              <a:t>Policy, standard and procedure development</a:t>
            </a:r>
          </a:p>
          <a:p>
            <a:endParaRPr lang="en-US" dirty="0"/>
          </a:p>
          <a:p>
            <a:pPr lvl="1"/>
            <a:endParaRPr lang="en-US" dirty="0"/>
          </a:p>
        </p:txBody>
      </p:sp>
    </p:spTree>
    <p:extLst>
      <p:ext uri="{BB962C8B-B14F-4D97-AF65-F5344CB8AC3E}">
        <p14:creationId xmlns:p14="http://schemas.microsoft.com/office/powerpoint/2010/main" val="3634032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CC8D-7991-770B-6630-7E7B8A3EB891}"/>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2B79F429-6F1D-45BA-5D1E-9D1000B7DFC0}"/>
              </a:ext>
            </a:extLst>
          </p:cNvPr>
          <p:cNvSpPr>
            <a:spLocks noGrp="1"/>
          </p:cNvSpPr>
          <p:nvPr>
            <p:ph idx="1"/>
          </p:nvPr>
        </p:nvSpPr>
        <p:spPr/>
        <p:txBody>
          <a:bodyPr/>
          <a:lstStyle/>
          <a:p>
            <a:r>
              <a:rPr lang="en-US" dirty="0"/>
              <a:t>Use one, or a combination, of the many governance frameworks</a:t>
            </a:r>
          </a:p>
          <a:p>
            <a:pPr lvl="1"/>
            <a:r>
              <a:rPr lang="en-US" dirty="0"/>
              <a:t>COBIT (ISACA)</a:t>
            </a:r>
          </a:p>
          <a:p>
            <a:pPr lvl="1"/>
            <a:r>
              <a:rPr lang="en-US" dirty="0"/>
              <a:t>ISO/IEC 38500 </a:t>
            </a:r>
          </a:p>
          <a:p>
            <a:pPr lvl="1"/>
            <a:r>
              <a:rPr lang="en-US" dirty="0"/>
              <a:t>ISO/IEC 27001(security management) </a:t>
            </a:r>
          </a:p>
          <a:p>
            <a:pPr lvl="1"/>
            <a:r>
              <a:rPr lang="en-US" dirty="0"/>
              <a:t>ITIL</a:t>
            </a:r>
          </a:p>
          <a:p>
            <a:pPr lvl="1"/>
            <a:r>
              <a:rPr lang="en-US" dirty="0"/>
              <a:t>COSO</a:t>
            </a:r>
          </a:p>
          <a:p>
            <a:r>
              <a:rPr lang="en-US" dirty="0"/>
              <a:t>Size and complexity of the organization and its IT implementation determines the approach to IT Governance</a:t>
            </a:r>
          </a:p>
          <a:p>
            <a:endParaRPr lang="en-US" dirty="0"/>
          </a:p>
        </p:txBody>
      </p:sp>
    </p:spTree>
    <p:extLst>
      <p:ext uri="{BB962C8B-B14F-4D97-AF65-F5344CB8AC3E}">
        <p14:creationId xmlns:p14="http://schemas.microsoft.com/office/powerpoint/2010/main" val="2721320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A9BD-3CD2-5A99-B018-AF62301C3DFE}"/>
              </a:ext>
            </a:extLst>
          </p:cNvPr>
          <p:cNvSpPr>
            <a:spLocks noGrp="1"/>
          </p:cNvSpPr>
          <p:nvPr>
            <p:ph type="title"/>
          </p:nvPr>
        </p:nvSpPr>
        <p:spPr/>
        <p:txBody>
          <a:bodyPr/>
          <a:lstStyle/>
          <a:p>
            <a:r>
              <a:rPr lang="en-US" dirty="0"/>
              <a:t>Some Current Challenges for IT Governance</a:t>
            </a:r>
          </a:p>
        </p:txBody>
      </p:sp>
      <p:sp>
        <p:nvSpPr>
          <p:cNvPr id="3" name="Content Placeholder 2">
            <a:extLst>
              <a:ext uri="{FF2B5EF4-FFF2-40B4-BE49-F238E27FC236}">
                <a16:creationId xmlns:a16="http://schemas.microsoft.com/office/drawing/2014/main" id="{E091A421-F7A6-9D5B-A926-870ACE9BE846}"/>
              </a:ext>
            </a:extLst>
          </p:cNvPr>
          <p:cNvSpPr>
            <a:spLocks noGrp="1"/>
          </p:cNvSpPr>
          <p:nvPr>
            <p:ph idx="1"/>
          </p:nvPr>
        </p:nvSpPr>
        <p:spPr/>
        <p:txBody>
          <a:bodyPr>
            <a:normAutofit lnSpcReduction="10000"/>
          </a:bodyPr>
          <a:lstStyle/>
          <a:p>
            <a:r>
              <a:rPr lang="en-US" dirty="0"/>
              <a:t>Greater reliance on IT (automation/digital transformation)</a:t>
            </a:r>
          </a:p>
          <a:p>
            <a:r>
              <a:rPr lang="en-US" dirty="0"/>
              <a:t>Expansion and/or replacement of the capabilities of existing IT systems</a:t>
            </a:r>
          </a:p>
          <a:p>
            <a:r>
              <a:rPr lang="en-US" dirty="0"/>
              <a:t>Adoption of new technologies</a:t>
            </a:r>
          </a:p>
          <a:p>
            <a:pPr lvl="1"/>
            <a:r>
              <a:rPr lang="en-US" dirty="0"/>
              <a:t>Cloud</a:t>
            </a:r>
          </a:p>
          <a:p>
            <a:pPr lvl="2"/>
            <a:r>
              <a:rPr lang="en-US" dirty="0"/>
              <a:t>Migration</a:t>
            </a:r>
          </a:p>
          <a:p>
            <a:pPr lvl="2"/>
            <a:r>
              <a:rPr lang="en-US" dirty="0"/>
              <a:t>Containerization</a:t>
            </a:r>
          </a:p>
          <a:p>
            <a:pPr lvl="2"/>
            <a:r>
              <a:rPr lang="en-US" dirty="0"/>
              <a:t>Micro-segmentation</a:t>
            </a:r>
          </a:p>
          <a:p>
            <a:pPr lvl="1"/>
            <a:r>
              <a:rPr lang="en-US" dirty="0"/>
              <a:t>AI</a:t>
            </a:r>
          </a:p>
          <a:p>
            <a:r>
              <a:rPr lang="en-US" dirty="0"/>
              <a:t>Increased data sharing between internal applications and with partners</a:t>
            </a:r>
          </a:p>
          <a:p>
            <a:r>
              <a:rPr lang="en-US" dirty="0"/>
              <a:t>Managing partners (3</a:t>
            </a:r>
            <a:r>
              <a:rPr lang="en-US" baseline="30000" dirty="0"/>
              <a:t>rd</a:t>
            </a:r>
            <a:r>
              <a:rPr lang="en-US" dirty="0"/>
              <a:t> and 4</a:t>
            </a:r>
            <a:r>
              <a:rPr lang="en-US" baseline="30000" dirty="0"/>
              <a:t>th</a:t>
            </a:r>
            <a:r>
              <a:rPr lang="en-US" dirty="0"/>
              <a:t> parties)</a:t>
            </a:r>
          </a:p>
        </p:txBody>
      </p:sp>
    </p:spTree>
    <p:extLst>
      <p:ext uri="{BB962C8B-B14F-4D97-AF65-F5344CB8AC3E}">
        <p14:creationId xmlns:p14="http://schemas.microsoft.com/office/powerpoint/2010/main" val="3082943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62AA-2439-45C2-BB7B-D9EB8E814638}"/>
              </a:ext>
            </a:extLst>
          </p:cNvPr>
          <p:cNvSpPr>
            <a:spLocks noGrp="1"/>
          </p:cNvSpPr>
          <p:nvPr>
            <p:ph type="title"/>
          </p:nvPr>
        </p:nvSpPr>
        <p:spPr/>
        <p:txBody>
          <a:bodyPr/>
          <a:lstStyle/>
          <a:p>
            <a:r>
              <a:rPr lang="en-US" dirty="0"/>
              <a:t>Who Has a Role in IT Governance?</a:t>
            </a:r>
          </a:p>
        </p:txBody>
      </p:sp>
      <p:graphicFrame>
        <p:nvGraphicFramePr>
          <p:cNvPr id="4" name="Content Placeholder 3">
            <a:extLst>
              <a:ext uri="{FF2B5EF4-FFF2-40B4-BE49-F238E27FC236}">
                <a16:creationId xmlns:a16="http://schemas.microsoft.com/office/drawing/2014/main" id="{4218F346-A707-464B-A5F9-B9C015A54307}"/>
              </a:ext>
            </a:extLst>
          </p:cNvPr>
          <p:cNvGraphicFramePr>
            <a:graphicFrameLocks noGrp="1"/>
          </p:cNvGraphicFramePr>
          <p:nvPr>
            <p:ph idx="1"/>
            <p:extLst>
              <p:ext uri="{D42A27DB-BD31-4B8C-83A1-F6EECF244321}">
                <p14:modId xmlns:p14="http://schemas.microsoft.com/office/powerpoint/2010/main" val="1186940345"/>
              </p:ext>
            </p:extLst>
          </p:nvPr>
        </p:nvGraphicFramePr>
        <p:xfrm>
          <a:off x="457200" y="2171700"/>
          <a:ext cx="17011650" cy="765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a:extLst>
              <a:ext uri="{FF2B5EF4-FFF2-40B4-BE49-F238E27FC236}">
                <a16:creationId xmlns:a16="http://schemas.microsoft.com/office/drawing/2014/main" id="{2588818E-F551-407C-882E-2DC040A044FD}"/>
              </a:ext>
            </a:extLst>
          </p:cNvPr>
          <p:cNvSpPr>
            <a:spLocks noGrp="1"/>
          </p:cNvSpPr>
          <p:nvPr>
            <p:ph type="sldNum" sz="quarter" idx="10"/>
          </p:nvPr>
        </p:nvSpPr>
        <p:spPr bwMode="auto">
          <a:xfrm>
            <a:off x="25400" y="9829800"/>
            <a:ext cx="1498601" cy="600075"/>
          </a:xfrm>
          <a:prstGeom prst="rect">
            <a:avLst/>
          </a:prstGeom>
          <a:noFill/>
          <a:ln w="9525">
            <a:noFill/>
            <a:miter lim="800000"/>
            <a:headEnd/>
            <a:tailEnd/>
          </a:ln>
          <a:effectLst/>
        </p:spPr>
        <p:txBody>
          <a:bodyPr vert="horz" wrap="square" lIns="137160" tIns="68580" rIns="137160" bIns="68580" numCol="1" rtlCol="0" anchor="t" anchorCtr="0" compatLnSpc="1">
            <a:prstTxWarp prst="textNoShape">
              <a:avLst/>
            </a:prstTxWarp>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fld id="{76E8DCF4-EBDD-4FE1-8465-FD383573D554}" type="slidenum">
              <a:rPr lang="en-US" smtClean="0"/>
              <a:pPr/>
              <a:t>57</a:t>
            </a:fld>
            <a:endParaRPr lang="en-US"/>
          </a:p>
        </p:txBody>
      </p:sp>
    </p:spTree>
    <p:extLst>
      <p:ext uri="{BB962C8B-B14F-4D97-AF65-F5344CB8AC3E}">
        <p14:creationId xmlns:p14="http://schemas.microsoft.com/office/powerpoint/2010/main" val="466223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18FCB3-1106-4CFA-9387-685E4CEFD332}"/>
              </a:ext>
            </a:extLst>
          </p:cNvPr>
          <p:cNvSpPr>
            <a:spLocks noGrp="1"/>
          </p:cNvSpPr>
          <p:nvPr>
            <p:ph type="title"/>
          </p:nvPr>
        </p:nvSpPr>
        <p:spPr/>
        <p:txBody>
          <a:bodyPr/>
          <a:lstStyle/>
          <a:p>
            <a:r>
              <a:rPr lang="en-US"/>
              <a:t>Some Things to Consider</a:t>
            </a:r>
          </a:p>
        </p:txBody>
      </p:sp>
      <p:sp>
        <p:nvSpPr>
          <p:cNvPr id="7" name="Content Placeholder 6">
            <a:extLst>
              <a:ext uri="{FF2B5EF4-FFF2-40B4-BE49-F238E27FC236}">
                <a16:creationId xmlns:a16="http://schemas.microsoft.com/office/drawing/2014/main" id="{99097F14-51ED-4109-BCFF-B2DAA0130A9B}"/>
              </a:ext>
            </a:extLst>
          </p:cNvPr>
          <p:cNvSpPr>
            <a:spLocks noGrp="1"/>
          </p:cNvSpPr>
          <p:nvPr>
            <p:ph idx="1"/>
          </p:nvPr>
        </p:nvSpPr>
        <p:spPr/>
        <p:txBody>
          <a:bodyPr/>
          <a:lstStyle/>
          <a:p>
            <a:r>
              <a:rPr lang="en-US"/>
              <a:t>Role of IT is expanding in most banks</a:t>
            </a:r>
          </a:p>
          <a:p>
            <a:r>
              <a:rPr lang="en-US"/>
              <a:t>Digital transformation is key to many community banks</a:t>
            </a:r>
          </a:p>
          <a:p>
            <a:pPr lvl="1"/>
            <a:r>
              <a:rPr lang="en-US"/>
              <a:t>Gain traction with millennials </a:t>
            </a:r>
          </a:p>
          <a:p>
            <a:pPr lvl="1"/>
            <a:r>
              <a:rPr lang="en-US"/>
              <a:t>Expand presence</a:t>
            </a:r>
          </a:p>
          <a:p>
            <a:pPr lvl="1"/>
            <a:r>
              <a:rPr lang="en-US"/>
              <a:t>Increase speed to loan approvals</a:t>
            </a:r>
          </a:p>
          <a:p>
            <a:pPr lvl="1"/>
            <a:r>
              <a:rPr lang="en-US"/>
              <a:t>Reduce costs?</a:t>
            </a:r>
          </a:p>
          <a:p>
            <a:r>
              <a:rPr lang="en-US"/>
              <a:t>Challenges of preventing/managing shadow IT</a:t>
            </a:r>
          </a:p>
          <a:p>
            <a:r>
              <a:rPr lang="en-US"/>
              <a:t>Availability of skilled personnel</a:t>
            </a:r>
          </a:p>
          <a:p>
            <a:endParaRPr lang="en-US"/>
          </a:p>
          <a:p>
            <a:endParaRPr lang="en-US"/>
          </a:p>
        </p:txBody>
      </p:sp>
      <p:pic>
        <p:nvPicPr>
          <p:cNvPr id="9" name="Picture 8">
            <a:extLst>
              <a:ext uri="{FF2B5EF4-FFF2-40B4-BE49-F238E27FC236}">
                <a16:creationId xmlns:a16="http://schemas.microsoft.com/office/drawing/2014/main" id="{9F877D63-E189-417F-B143-F45E078D1E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52419" y="4021282"/>
            <a:ext cx="3328988" cy="5715000"/>
          </a:xfrm>
          <a:prstGeom prst="rect">
            <a:avLst/>
          </a:prstGeom>
        </p:spPr>
      </p:pic>
    </p:spTree>
    <p:extLst>
      <p:ext uri="{BB962C8B-B14F-4D97-AF65-F5344CB8AC3E}">
        <p14:creationId xmlns:p14="http://schemas.microsoft.com/office/powerpoint/2010/main" val="2325052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lstStyle/>
          <a:p>
            <a:r>
              <a:rPr lang="en-US"/>
              <a:t>IT Roles and Responsibilities</a:t>
            </a:r>
          </a:p>
          <a:p>
            <a:r>
              <a:rPr lang="en-US"/>
              <a:t>Inhouse deployment  and outsourcing</a:t>
            </a:r>
          </a:p>
          <a:p>
            <a:pPr>
              <a:buNone/>
            </a:pPr>
            <a:endParaRPr lang="en-US"/>
          </a:p>
        </p:txBody>
      </p:sp>
    </p:spTree>
    <p:custDataLst>
      <p:tags r:id="rId1"/>
    </p:custDataLst>
    <p:extLst>
      <p:ext uri="{BB962C8B-B14F-4D97-AF65-F5344CB8AC3E}">
        <p14:creationId xmlns:p14="http://schemas.microsoft.com/office/powerpoint/2010/main" val="2878121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9698"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Specific Course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69699" name="Rectangle 3"/>
          <p:cNvSpPr>
            <a:spLocks noGrp="1" noChangeArrowheads="1"/>
          </p:cNvSpPr>
          <p:nvPr>
            <p:ph idx="1"/>
          </p:nvPr>
        </p:nvSpPr>
        <p:spPr>
          <a:xfrm>
            <a:off x="6670962" y="887016"/>
            <a:ext cx="10359736" cy="8378428"/>
          </a:xfrm>
        </p:spPr>
        <p:txBody>
          <a:bodyPr anchor="ctr">
            <a:normAutofit/>
          </a:bodyPr>
          <a:lstStyle/>
          <a:p>
            <a:pPr lvl="0"/>
            <a:r>
              <a:rPr lang="en-US"/>
              <a:t>Explain Information Security using baseline terminology and concepts</a:t>
            </a:r>
          </a:p>
          <a:p>
            <a:pPr lvl="0"/>
            <a:r>
              <a:rPr lang="en-US"/>
              <a:t>Describe regulatory guidance related to information security</a:t>
            </a:r>
          </a:p>
          <a:p>
            <a:pPr lvl="0"/>
            <a:r>
              <a:rPr lang="en-US"/>
              <a:t>Discuss security policy design and implementation</a:t>
            </a:r>
          </a:p>
          <a:p>
            <a:pPr lvl="0"/>
            <a:r>
              <a:rPr lang="en-US"/>
              <a:t>Explain the role of bank management and oversight responsibilities</a:t>
            </a:r>
          </a:p>
          <a:p>
            <a:pPr lvl="0"/>
            <a:r>
              <a:rPr lang="en-US"/>
              <a:t>Discuss security management practices</a:t>
            </a:r>
          </a:p>
          <a:p>
            <a:pPr lvl="0"/>
            <a:r>
              <a:rPr lang="en-US"/>
              <a:t>Describe physical and operations security</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6</a:t>
            </a:fld>
            <a:endParaRPr lang="en-US"/>
          </a:p>
        </p:txBody>
      </p:sp>
    </p:spTree>
    <p:custDataLst>
      <p:tags r:id="rId1"/>
    </p:custDataLst>
    <p:extLst>
      <p:ext uri="{BB962C8B-B14F-4D97-AF65-F5344CB8AC3E}">
        <p14:creationId xmlns:p14="http://schemas.microsoft.com/office/powerpoint/2010/main" val="3307998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748994" name="Rectangle 2"/>
          <p:cNvSpPr>
            <a:spLocks noGrp="1" noChangeArrowheads="1"/>
          </p:cNvSpPr>
          <p:nvPr>
            <p:ph type="ctrTitle"/>
          </p:nvPr>
        </p:nvSpPr>
        <p:spPr>
          <a:xfrm>
            <a:off x="9885993" y="6401748"/>
            <a:ext cx="7208994" cy="1945672"/>
          </a:xfrm>
        </p:spPr>
        <p:txBody>
          <a:bodyPr anchor="t">
            <a:normAutofit/>
          </a:bodyPr>
          <a:lstStyle/>
          <a:p>
            <a:pPr algn="l"/>
            <a:r>
              <a:rPr lang="en-US" sz="5600">
                <a:solidFill>
                  <a:srgbClr val="000000"/>
                </a:solidFill>
              </a:rPr>
              <a:t>Information Security (InfoSec) Fundamentals</a:t>
            </a:r>
          </a:p>
        </p:txBody>
      </p:sp>
      <p:sp>
        <p:nvSpPr>
          <p:cNvPr id="1748995" name="Rectangle 3"/>
          <p:cNvSpPr>
            <a:spLocks noGrp="1" noChangeArrowheads="1"/>
          </p:cNvSpPr>
          <p:nvPr>
            <p:ph type="subTitle" idx="1"/>
          </p:nvPr>
        </p:nvSpPr>
        <p:spPr>
          <a:xfrm>
            <a:off x="9886449" y="5143498"/>
            <a:ext cx="7208536" cy="1258247"/>
          </a:xfrm>
        </p:spPr>
        <p:txBody>
          <a:bodyPr anchor="b">
            <a:normAutofit/>
          </a:bodyPr>
          <a:lstStyle/>
          <a:p>
            <a:pPr algn="l"/>
            <a:r>
              <a:rPr lang="en-US" sz="2700">
                <a:solidFill>
                  <a:srgbClr val="000000"/>
                </a:solidFill>
              </a:rPr>
              <a:t>Chapter 5</a:t>
            </a:r>
          </a:p>
        </p:txBody>
      </p:sp>
      <p:sp>
        <p:nvSpPr>
          <p:cNvPr id="78"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 name="Graphic 70" descr="Lock">
            <a:extLst>
              <a:ext uri="{FF2B5EF4-FFF2-40B4-BE49-F238E27FC236}">
                <a16:creationId xmlns:a16="http://schemas.microsoft.com/office/drawing/2014/main" id="{3916DC6A-7906-4A9D-8DFC-B3FACC89A9F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16643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400"/>
                                        <p:tgtEl>
                                          <p:spTgt spid="174899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748994"/>
                                        </p:tgtEl>
                                        <p:attrNameLst>
                                          <p:attrName>style.visibility</p:attrName>
                                        </p:attrNameLst>
                                      </p:cBhvr>
                                      <p:to>
                                        <p:strVal val="visible"/>
                                      </p:to>
                                    </p:set>
                                    <p:animEffect transition="in" filter="fade">
                                      <p:cBhvr>
                                        <p:cTn id="10" dur="400"/>
                                        <p:tgtEl>
                                          <p:spTgt spid="1748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4" grpId="0"/>
      <p:bldP spid="174899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042"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1043" name="Rectangle 3"/>
          <p:cNvSpPr>
            <a:spLocks noGrp="1" noChangeArrowheads="1"/>
          </p:cNvSpPr>
          <p:nvPr>
            <p:ph idx="1"/>
          </p:nvPr>
        </p:nvSpPr>
        <p:spPr>
          <a:xfrm>
            <a:off x="6670962" y="887016"/>
            <a:ext cx="10359736" cy="8378428"/>
          </a:xfrm>
        </p:spPr>
        <p:txBody>
          <a:bodyPr anchor="ctr">
            <a:normAutofit/>
          </a:bodyPr>
          <a:lstStyle/>
          <a:p>
            <a:pPr>
              <a:buNone/>
            </a:pPr>
            <a:r>
              <a:rPr lang="en-US" i="1"/>
              <a:t>Upon completing this chapter, you will be able to</a:t>
            </a:r>
            <a:endParaRPr lang="en-US"/>
          </a:p>
          <a:p>
            <a:r>
              <a:rPr lang="en-US"/>
              <a:t>Describe the foundations of security</a:t>
            </a:r>
          </a:p>
          <a:p>
            <a:r>
              <a:rPr lang="en-US"/>
              <a:t>Identify risks and threats for data</a:t>
            </a:r>
          </a:p>
          <a:p>
            <a:r>
              <a:rPr lang="en-US"/>
              <a:t>Discuss alternatives for handling risk</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61</a:t>
            </a:fld>
            <a:endParaRPr lang="en-US"/>
          </a:p>
        </p:txBody>
      </p:sp>
    </p:spTree>
    <p:custDataLst>
      <p:tags r:id="rId1"/>
    </p:custDataLst>
    <p:extLst>
      <p:ext uri="{BB962C8B-B14F-4D97-AF65-F5344CB8AC3E}">
        <p14:creationId xmlns:p14="http://schemas.microsoft.com/office/powerpoint/2010/main" val="1216831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We Afraid Of?</a:t>
            </a:r>
          </a:p>
        </p:txBody>
      </p:sp>
      <p:sp>
        <p:nvSpPr>
          <p:cNvPr id="3" name="Content Placeholder 2"/>
          <p:cNvSpPr>
            <a:spLocks noGrp="1"/>
          </p:cNvSpPr>
          <p:nvPr>
            <p:ph idx="1"/>
          </p:nvPr>
        </p:nvSpPr>
        <p:spPr/>
        <p:txBody>
          <a:bodyPr/>
          <a:lstStyle/>
          <a:p>
            <a:r>
              <a:rPr lang="en-US"/>
              <a:t>Compliance</a:t>
            </a:r>
          </a:p>
          <a:p>
            <a:r>
              <a:rPr lang="en-US"/>
              <a:t>Data loss </a:t>
            </a:r>
          </a:p>
          <a:p>
            <a:pPr lvl="1"/>
            <a:r>
              <a:rPr lang="en-US"/>
              <a:t>Sensitive information (customer or supplier)</a:t>
            </a:r>
          </a:p>
          <a:p>
            <a:pPr lvl="1"/>
            <a:r>
              <a:rPr lang="en-US"/>
              <a:t>Intellectual property</a:t>
            </a:r>
          </a:p>
          <a:p>
            <a:r>
              <a:rPr lang="en-US"/>
              <a:t>Financial loss</a:t>
            </a:r>
          </a:p>
          <a:p>
            <a:r>
              <a:rPr lang="en-US"/>
              <a:t>Reputation loss</a:t>
            </a:r>
          </a:p>
          <a:p>
            <a:r>
              <a:rPr lang="en-US"/>
              <a:t>Recovery time</a:t>
            </a:r>
          </a:p>
          <a:p>
            <a:endParaRPr lang="en-US"/>
          </a:p>
          <a:p>
            <a:endParaRPr lang="en-US"/>
          </a:p>
        </p:txBody>
      </p:sp>
      <p:sp>
        <p:nvSpPr>
          <p:cNvPr id="4" name="Slide Number Placeholder 3"/>
          <p:cNvSpPr>
            <a:spLocks noGrp="1"/>
          </p:cNvSpPr>
          <p:nvPr>
            <p:ph type="sldNum" sz="quarter" idx="10"/>
          </p:nvPr>
        </p:nvSpPr>
        <p:spPr>
          <a:prstGeom prst="rect">
            <a:avLst/>
          </a:prstGeom>
        </p:spPr>
        <p:txBody>
          <a:bodyPr/>
          <a:lstStyle/>
          <a:p>
            <a:fld id="{76E8DCF4-EBDD-4FE1-8465-FD383573D554}" type="slidenum">
              <a:rPr lang="en-US" smtClean="0"/>
              <a:pPr/>
              <a:t>62</a:t>
            </a:fld>
            <a:endParaRPr lang="en-US"/>
          </a:p>
        </p:txBody>
      </p:sp>
      <p:pic>
        <p:nvPicPr>
          <p:cNvPr id="6" name="Graphic 5" descr="Zombie with solid fill">
            <a:extLst>
              <a:ext uri="{FF2B5EF4-FFF2-40B4-BE49-F238E27FC236}">
                <a16:creationId xmlns:a16="http://schemas.microsoft.com/office/drawing/2014/main" id="{4C4D8643-B0E8-BF42-BCE1-5C5403E568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1022" y="3503263"/>
            <a:ext cx="6305107" cy="6305107"/>
          </a:xfrm>
          <a:prstGeom prst="rect">
            <a:avLst/>
          </a:prstGeom>
        </p:spPr>
      </p:pic>
    </p:spTree>
    <p:custDataLst>
      <p:tags r:id="rId1"/>
    </p:custDataLst>
    <p:extLst>
      <p:ext uri="{BB962C8B-B14F-4D97-AF65-F5344CB8AC3E}">
        <p14:creationId xmlns:p14="http://schemas.microsoft.com/office/powerpoint/2010/main" val="3456627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Few of the Threats</a:t>
            </a:r>
          </a:p>
        </p:txBody>
      </p:sp>
      <p:sp>
        <p:nvSpPr>
          <p:cNvPr id="3" name="Content Placeholder 2"/>
          <p:cNvSpPr>
            <a:spLocks noGrp="1"/>
          </p:cNvSpPr>
          <p:nvPr>
            <p:ph idx="1"/>
          </p:nvPr>
        </p:nvSpPr>
        <p:spPr>
          <a:xfrm>
            <a:off x="1257300" y="2193130"/>
            <a:ext cx="15773400" cy="8093869"/>
          </a:xfrm>
        </p:spPr>
        <p:txBody>
          <a:bodyPr>
            <a:normAutofit fontScale="92500" lnSpcReduction="10000"/>
          </a:bodyPr>
          <a:lstStyle/>
          <a:p>
            <a:r>
              <a:rPr lang="en-US"/>
              <a:t>Fraud</a:t>
            </a:r>
          </a:p>
          <a:p>
            <a:r>
              <a:rPr lang="en-US"/>
              <a:t>IP address spoofing</a:t>
            </a:r>
          </a:p>
          <a:p>
            <a:r>
              <a:rPr lang="en-US"/>
              <a:t>Automated scanning tools</a:t>
            </a:r>
          </a:p>
          <a:p>
            <a:r>
              <a:rPr lang="en-US"/>
              <a:t>Trojan horses</a:t>
            </a:r>
          </a:p>
          <a:p>
            <a:r>
              <a:rPr lang="en-US"/>
              <a:t>Bots and botnets</a:t>
            </a:r>
          </a:p>
          <a:p>
            <a:r>
              <a:rPr lang="en-US"/>
              <a:t>Packet sniffers</a:t>
            </a:r>
          </a:p>
          <a:p>
            <a:r>
              <a:rPr lang="en-US"/>
              <a:t>Viruses and worms</a:t>
            </a:r>
          </a:p>
          <a:p>
            <a:r>
              <a:rPr lang="en-US"/>
              <a:t>Java and ActiveX</a:t>
            </a:r>
          </a:p>
          <a:p>
            <a:r>
              <a:rPr lang="en-US"/>
              <a:t>Hacked web pages</a:t>
            </a:r>
          </a:p>
          <a:p>
            <a:r>
              <a:rPr lang="en-US"/>
              <a:t>Insider compromise</a:t>
            </a:r>
          </a:p>
          <a:p>
            <a:r>
              <a:rPr lang="en-US"/>
              <a:t>Mistakes</a:t>
            </a:r>
          </a:p>
          <a:p>
            <a:pPr marL="0" indent="0">
              <a:buNone/>
            </a:pPr>
            <a:r>
              <a:rPr lang="en-US"/>
              <a:t>		</a:t>
            </a:r>
          </a:p>
        </p:txBody>
      </p:sp>
      <p:sp>
        <p:nvSpPr>
          <p:cNvPr id="4" name="Slide Number Placeholder 3"/>
          <p:cNvSpPr>
            <a:spLocks noGrp="1"/>
          </p:cNvSpPr>
          <p:nvPr>
            <p:ph type="sldNum" sz="quarter" idx="10"/>
          </p:nvPr>
        </p:nvSpPr>
        <p:spPr/>
        <p:txBody>
          <a:bodyPr/>
          <a:lstStyle/>
          <a:p>
            <a:fld id="{76E8DCF4-EBDD-4FE1-8465-FD383573D554}" type="slidenum">
              <a:rPr lang="en-US" smtClean="0"/>
              <a:pPr/>
              <a:t>63</a:t>
            </a:fld>
            <a:endParaRPr lang="en-US"/>
          </a:p>
        </p:txBody>
      </p:sp>
      <p:pic>
        <p:nvPicPr>
          <p:cNvPr id="6" name="Graphic 5" descr="Scorpion with solid fill">
            <a:extLst>
              <a:ext uri="{FF2B5EF4-FFF2-40B4-BE49-F238E27FC236}">
                <a16:creationId xmlns:a16="http://schemas.microsoft.com/office/drawing/2014/main" id="{6E1CF684-6B42-A941-8ECF-9982494569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2213" y="9534526"/>
            <a:ext cx="6453963" cy="6453963"/>
          </a:xfrm>
          <a:prstGeom prst="rect">
            <a:avLst/>
          </a:prstGeom>
        </p:spPr>
      </p:pic>
    </p:spTree>
    <p:custDataLst>
      <p:tags r:id="rId1"/>
    </p:custDataLst>
    <p:extLst>
      <p:ext uri="{BB962C8B-B14F-4D97-AF65-F5344CB8AC3E}">
        <p14:creationId xmlns:p14="http://schemas.microsoft.com/office/powerpoint/2010/main" val="5195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80556E-6 1.7284E-6 C 0.08706 -0.26204 0.17439 -0.52408 0.31215 -0.67948 C 0.44991 -0.83472 0.73611 -0.86914 0.82673 -0.93225 " pathEditMode="relative" rAng="0" ptsTypes="AAA">
                                      <p:cBhvr>
                                        <p:cTn id="6" dur="3500" fill="hold"/>
                                        <p:tgtEl>
                                          <p:spTgt spid="6"/>
                                        </p:tgtEl>
                                        <p:attrNameLst>
                                          <p:attrName>ppt_x</p:attrName>
                                          <p:attrName>ppt_y</p:attrName>
                                        </p:attrNameLst>
                                      </p:cBhvr>
                                      <p:rCtr x="41337" y="-4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Enterprise Security Evolution</a:t>
            </a:r>
          </a:p>
        </p:txBody>
      </p:sp>
      <p:sp>
        <p:nvSpPr>
          <p:cNvPr id="3" name="Content Placeholder 2">
            <a:extLst>
              <a:ext uri="{FF2B5EF4-FFF2-40B4-BE49-F238E27FC236}">
                <a16:creationId xmlns:a16="http://schemas.microsoft.com/office/drawing/2014/main" id="{DF7BBC87-2F27-C24E-BAA0-7ABA10614009}"/>
              </a:ext>
            </a:extLst>
          </p:cNvPr>
          <p:cNvSpPr>
            <a:spLocks noGrp="1"/>
          </p:cNvSpPr>
          <p:nvPr>
            <p:ph idx="1"/>
          </p:nvPr>
        </p:nvSpPr>
        <p:spPr>
          <a:xfrm>
            <a:off x="1257300" y="2193131"/>
            <a:ext cx="15773400" cy="7746736"/>
          </a:xfrm>
        </p:spPr>
        <p:txBody>
          <a:bodyPr>
            <a:normAutofit lnSpcReduction="10000"/>
          </a:bodyPr>
          <a:lstStyle/>
          <a:p>
            <a:r>
              <a:rPr lang="en-US"/>
              <a:t>1980s focus on the physical protection of information</a:t>
            </a:r>
          </a:p>
          <a:p>
            <a:endParaRPr lang="en-US"/>
          </a:p>
          <a:p>
            <a:r>
              <a:rPr lang="en-US"/>
              <a:t>1990s CIA and consideration of insiders as well as outsiders</a:t>
            </a:r>
          </a:p>
          <a:p>
            <a:endParaRPr lang="en-US"/>
          </a:p>
          <a:p>
            <a:r>
              <a:rPr lang="en-US"/>
              <a:t>2000s risk analysis, proactive monitoring, incident response</a:t>
            </a:r>
          </a:p>
          <a:p>
            <a:endParaRPr lang="en-US"/>
          </a:p>
          <a:p>
            <a:r>
              <a:rPr lang="en-US"/>
              <a:t>2010s automation, deep packet inspection, security as a service</a:t>
            </a:r>
          </a:p>
          <a:p>
            <a:endParaRPr lang="en-US"/>
          </a:p>
          <a:p>
            <a:r>
              <a:rPr lang="en-US"/>
              <a:t>2020s more automation, multiple solutions combined, artificial intelligence </a:t>
            </a:r>
          </a:p>
        </p:txBody>
      </p:sp>
      <p:sp>
        <p:nvSpPr>
          <p:cNvPr id="2" name="Slide Number Placeholder 1"/>
          <p:cNvSpPr>
            <a:spLocks noGrp="1"/>
          </p:cNvSpPr>
          <p:nvPr>
            <p:ph type="sldNum" sz="quarter" idx="12"/>
          </p:nvPr>
        </p:nvSpPr>
        <p:spPr/>
        <p:txBody>
          <a:bodyPr/>
          <a:lstStyle/>
          <a:p>
            <a:fld id="{52B67DA5-9DD9-4BCA-8370-9CA784C1DE92}" type="slidenum">
              <a:rPr lang="en-US" smtClean="0"/>
              <a:pPr/>
              <a:t>64</a:t>
            </a:fld>
            <a:endParaRPr lang="en-US"/>
          </a:p>
        </p:txBody>
      </p:sp>
    </p:spTree>
    <p:custDataLst>
      <p:tags r:id="rId1"/>
    </p:custDataLst>
    <p:extLst>
      <p:ext uri="{BB962C8B-B14F-4D97-AF65-F5344CB8AC3E}">
        <p14:creationId xmlns:p14="http://schemas.microsoft.com/office/powerpoint/2010/main" val="3989973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Security Breach Components</a:t>
            </a:r>
          </a:p>
        </p:txBody>
      </p:sp>
      <p:sp>
        <p:nvSpPr>
          <p:cNvPr id="3" name="Slide Number Placeholder 2"/>
          <p:cNvSpPr>
            <a:spLocks noGrp="1"/>
          </p:cNvSpPr>
          <p:nvPr>
            <p:ph type="sldNum" sz="quarter" idx="10"/>
          </p:nvPr>
        </p:nvSpPr>
        <p:spPr/>
        <p:txBody>
          <a:bodyPr/>
          <a:lstStyle/>
          <a:p>
            <a:fld id="{52B67DA5-9DD9-4BCA-8370-9CA784C1DE92}" type="slidenum">
              <a:rPr lang="en-US" smtClean="0"/>
              <a:pPr/>
              <a:t>65</a:t>
            </a:fld>
            <a:endParaRPr lang="en-US"/>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86060533"/>
              </p:ext>
            </p:extLst>
          </p:nvPr>
        </p:nvGraphicFramePr>
        <p:xfrm>
          <a:off x="2628902" y="2171700"/>
          <a:ext cx="12758738" cy="7658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63575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Actor</a:t>
            </a:r>
          </a:p>
        </p:txBody>
      </p:sp>
      <p:sp>
        <p:nvSpPr>
          <p:cNvPr id="3" name="Content Placeholder 2"/>
          <p:cNvSpPr>
            <a:spLocks noGrp="1"/>
          </p:cNvSpPr>
          <p:nvPr>
            <p:ph idx="1"/>
          </p:nvPr>
        </p:nvSpPr>
        <p:spPr/>
        <p:txBody>
          <a:bodyPr/>
          <a:lstStyle/>
          <a:p>
            <a:r>
              <a:rPr lang="en-US"/>
              <a:t>External</a:t>
            </a:r>
          </a:p>
          <a:p>
            <a:pPr lvl="1"/>
            <a:r>
              <a:rPr lang="en-US" err="1"/>
              <a:t>Hacktivist</a:t>
            </a:r>
            <a:endParaRPr lang="en-US"/>
          </a:p>
          <a:p>
            <a:pPr lvl="1"/>
            <a:r>
              <a:rPr lang="en-US"/>
              <a:t>Nation State</a:t>
            </a:r>
          </a:p>
          <a:p>
            <a:pPr lvl="1"/>
            <a:r>
              <a:rPr lang="en-US"/>
              <a:t>Criminal</a:t>
            </a:r>
          </a:p>
          <a:p>
            <a:r>
              <a:rPr lang="en-US"/>
              <a:t>Internal</a:t>
            </a:r>
          </a:p>
          <a:p>
            <a:pPr lvl="1"/>
            <a:r>
              <a:rPr lang="en-US"/>
              <a:t>Malicious</a:t>
            </a:r>
          </a:p>
          <a:p>
            <a:pPr lvl="1"/>
            <a:r>
              <a:rPr lang="en-US"/>
              <a:t>Accidental</a:t>
            </a:r>
          </a:p>
          <a:p>
            <a:r>
              <a:rPr lang="en-US"/>
              <a:t>Partner</a:t>
            </a:r>
          </a:p>
          <a:p>
            <a:pPr lvl="1"/>
            <a:r>
              <a:rPr lang="en-US"/>
              <a:t>Malicious</a:t>
            </a:r>
          </a:p>
          <a:p>
            <a:pPr lvl="1"/>
            <a:r>
              <a:rPr lang="en-US"/>
              <a:t>Accidental</a:t>
            </a:r>
          </a:p>
          <a:p>
            <a:pPr marL="676275" lvl="1" indent="0">
              <a:buNone/>
            </a:pPr>
            <a:endParaRPr lang="en-US"/>
          </a:p>
        </p:txBody>
      </p:sp>
      <p:sp>
        <p:nvSpPr>
          <p:cNvPr id="4" name="Slide Number Placeholder 3"/>
          <p:cNvSpPr>
            <a:spLocks noGrp="1"/>
          </p:cNvSpPr>
          <p:nvPr>
            <p:ph type="sldNum" sz="quarter" idx="10"/>
          </p:nvPr>
        </p:nvSpPr>
        <p:spPr/>
        <p:txBody>
          <a:bodyPr/>
          <a:lstStyle/>
          <a:p>
            <a:fld id="{76E8DCF4-EBDD-4FE1-8465-FD383573D554}" type="slidenum">
              <a:rPr lang="en-US" smtClean="0"/>
              <a:pPr/>
              <a:t>66</a:t>
            </a:fld>
            <a:endParaRPr lang="en-US"/>
          </a:p>
        </p:txBody>
      </p:sp>
      <p:pic>
        <p:nvPicPr>
          <p:cNvPr id="7" name="Graphic 6" descr="Drama outline">
            <a:extLst>
              <a:ext uri="{FF2B5EF4-FFF2-40B4-BE49-F238E27FC236}">
                <a16:creationId xmlns:a16="http://schemas.microsoft.com/office/drawing/2014/main" id="{892BB9C1-625D-6240-85C5-39ED5B663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6086" y="2420178"/>
            <a:ext cx="5446643" cy="5446643"/>
          </a:xfrm>
          <a:prstGeom prst="rect">
            <a:avLst/>
          </a:prstGeom>
        </p:spPr>
      </p:pic>
    </p:spTree>
    <p:custDataLst>
      <p:tags r:id="rId1"/>
    </p:custDataLst>
    <p:extLst>
      <p:ext uri="{BB962C8B-B14F-4D97-AF65-F5344CB8AC3E}">
        <p14:creationId xmlns:p14="http://schemas.microsoft.com/office/powerpoint/2010/main" val="2581162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Asset</a:t>
            </a:r>
          </a:p>
        </p:txBody>
      </p:sp>
      <p:sp>
        <p:nvSpPr>
          <p:cNvPr id="9" name="Content Placeholder 8"/>
          <p:cNvSpPr>
            <a:spLocks noGrp="1"/>
          </p:cNvSpPr>
          <p:nvPr>
            <p:ph idx="1"/>
          </p:nvPr>
        </p:nvSpPr>
        <p:spPr/>
        <p:txBody>
          <a:bodyPr>
            <a:normAutofit fontScale="92500" lnSpcReduction="20000"/>
          </a:bodyPr>
          <a:lstStyle/>
          <a:p>
            <a:r>
              <a:rPr lang="en-US"/>
              <a:t>Stored data</a:t>
            </a:r>
          </a:p>
          <a:p>
            <a:pPr lvl="1"/>
            <a:r>
              <a:rPr lang="en-US"/>
              <a:t>Online</a:t>
            </a:r>
          </a:p>
          <a:p>
            <a:pPr lvl="1"/>
            <a:r>
              <a:rPr lang="en-US"/>
              <a:t>Offline</a:t>
            </a:r>
          </a:p>
          <a:p>
            <a:r>
              <a:rPr lang="en-US"/>
              <a:t>User application</a:t>
            </a:r>
          </a:p>
          <a:p>
            <a:r>
              <a:rPr lang="en-US"/>
              <a:t>Device operating system</a:t>
            </a:r>
          </a:p>
          <a:p>
            <a:r>
              <a:rPr lang="en-US"/>
              <a:t>Device</a:t>
            </a:r>
          </a:p>
          <a:p>
            <a:pPr lvl="1"/>
            <a:r>
              <a:rPr lang="en-US"/>
              <a:t>Server</a:t>
            </a:r>
          </a:p>
          <a:p>
            <a:pPr lvl="1"/>
            <a:r>
              <a:rPr lang="en-US"/>
              <a:t>PC</a:t>
            </a:r>
          </a:p>
          <a:p>
            <a:pPr lvl="1"/>
            <a:r>
              <a:rPr lang="en-US"/>
              <a:t>Tablet</a:t>
            </a:r>
          </a:p>
          <a:p>
            <a:pPr lvl="1"/>
            <a:r>
              <a:rPr lang="en-US"/>
              <a:t>Smartphone</a:t>
            </a:r>
          </a:p>
          <a:p>
            <a:r>
              <a:rPr lang="en-US"/>
              <a:t>Corporate network</a:t>
            </a:r>
          </a:p>
          <a:p>
            <a:r>
              <a:rPr lang="en-US"/>
              <a:t>Internet</a:t>
            </a:r>
          </a:p>
          <a:p>
            <a:r>
              <a:rPr lang="en-US"/>
              <a:t>People</a:t>
            </a:r>
          </a:p>
          <a:p>
            <a:endParaRPr lang="en-US"/>
          </a:p>
        </p:txBody>
      </p:sp>
      <p:sp>
        <p:nvSpPr>
          <p:cNvPr id="6" name="Slide Number Placeholder 5"/>
          <p:cNvSpPr>
            <a:spLocks noGrp="1"/>
          </p:cNvSpPr>
          <p:nvPr>
            <p:ph type="sldNum" sz="quarter" idx="10"/>
          </p:nvPr>
        </p:nvSpPr>
        <p:spPr/>
        <p:txBody>
          <a:bodyPr/>
          <a:lstStyle/>
          <a:p>
            <a:fld id="{883B8A5F-FA89-44A6-8CAF-38AEABA5848F}" type="slidenum">
              <a:rPr lang="en-US" smtClean="0"/>
              <a:pPr/>
              <a:t>67</a:t>
            </a:fld>
            <a:endParaRPr lang="en-US"/>
          </a:p>
        </p:txBody>
      </p:sp>
      <p:pic>
        <p:nvPicPr>
          <p:cNvPr id="3" name="Graphic 2" descr="Database outline">
            <a:extLst>
              <a:ext uri="{FF2B5EF4-FFF2-40B4-BE49-F238E27FC236}">
                <a16:creationId xmlns:a16="http://schemas.microsoft.com/office/drawing/2014/main" id="{0946C83D-A45F-6A4A-9C36-4CCD127CC1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3165" y="2609021"/>
            <a:ext cx="5068957" cy="5068957"/>
          </a:xfrm>
          <a:prstGeom prst="rect">
            <a:avLst/>
          </a:prstGeom>
        </p:spPr>
      </p:pic>
    </p:spTree>
    <p:custDataLst>
      <p:tags r:id="rId1"/>
    </p:custDataLst>
    <p:extLst>
      <p:ext uri="{BB962C8B-B14F-4D97-AF65-F5344CB8AC3E}">
        <p14:creationId xmlns:p14="http://schemas.microsoft.com/office/powerpoint/2010/main" val="4090590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Attribute</a:t>
            </a:r>
          </a:p>
        </p:txBody>
      </p:sp>
      <p:sp>
        <p:nvSpPr>
          <p:cNvPr id="4" name="Slide Number Placeholder 3"/>
          <p:cNvSpPr>
            <a:spLocks noGrp="1"/>
          </p:cNvSpPr>
          <p:nvPr>
            <p:ph type="sldNum" sz="quarter" idx="10"/>
          </p:nvPr>
        </p:nvSpPr>
        <p:spPr bwMode="auto">
          <a:prstGeom prst="rect">
            <a:avLst/>
          </a:prstGeom>
          <a:noFill/>
          <a:ln w="9525">
            <a:noFill/>
            <a:miter lim="800000"/>
            <a:headEnd/>
            <a:tailEnd/>
          </a:ln>
          <a:effectLst/>
        </p:spPr>
        <p:txBody>
          <a:bodyPr vert="horz" wrap="square" lIns="137160" tIns="68580" rIns="137160" bIns="68580" numCol="1" rtlCol="0" anchor="t" anchorCtr="0" compatLnSpc="1">
            <a:prstTxWarp prst="textNoShape">
              <a:avLst/>
            </a:prstTxWarp>
          </a:bodyPr>
          <a:lstStyle>
            <a:defPPr>
              <a:defRPr lang="en-US"/>
            </a:defPPr>
            <a:lvl1pPr algn="l" rtl="0" fontAlgn="base">
              <a:lnSpc>
                <a:spcPct val="80000"/>
              </a:lnSpc>
              <a:spcBef>
                <a:spcPct val="0"/>
              </a:spcBef>
              <a:spcAft>
                <a:spcPct val="0"/>
              </a:spcAft>
              <a:defRPr sz="1350" b="0" kern="1200">
                <a:solidFill>
                  <a:schemeClr val="tx1"/>
                </a:solidFill>
                <a:latin typeface="+mj-lt"/>
                <a:ea typeface="+mn-ea"/>
                <a:cs typeface="+mn-cs"/>
              </a:defRPr>
            </a:lvl1pPr>
            <a:lvl2pPr marL="6858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2pPr>
            <a:lvl3pPr marL="13716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3pPr>
            <a:lvl4pPr marL="20574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4pPr>
            <a:lvl5pPr marL="2743200" algn="ctr" rtl="0" fontAlgn="base">
              <a:lnSpc>
                <a:spcPct val="85000"/>
              </a:lnSpc>
              <a:spcBef>
                <a:spcPct val="0"/>
              </a:spcBef>
              <a:spcAft>
                <a:spcPct val="0"/>
              </a:spcAft>
              <a:defRPr sz="3300" b="1" kern="1200">
                <a:solidFill>
                  <a:schemeClr val="tx1"/>
                </a:solidFill>
                <a:latin typeface="Arial Narrow" pitchFamily="34" charset="0"/>
                <a:ea typeface="+mn-ea"/>
                <a:cs typeface="+mn-cs"/>
              </a:defRPr>
            </a:lvl5pPr>
            <a:lvl6pPr marL="3429000" algn="l" defTabSz="1371600" rtl="0" eaLnBrk="1" latinLnBrk="0" hangingPunct="1">
              <a:defRPr sz="3300" b="1" kern="1200">
                <a:solidFill>
                  <a:schemeClr val="tx1"/>
                </a:solidFill>
                <a:latin typeface="Arial Narrow" pitchFamily="34" charset="0"/>
                <a:ea typeface="+mn-ea"/>
                <a:cs typeface="+mn-cs"/>
              </a:defRPr>
            </a:lvl6pPr>
            <a:lvl7pPr marL="4114800" algn="l" defTabSz="1371600" rtl="0" eaLnBrk="1" latinLnBrk="0" hangingPunct="1">
              <a:defRPr sz="3300" b="1" kern="1200">
                <a:solidFill>
                  <a:schemeClr val="tx1"/>
                </a:solidFill>
                <a:latin typeface="Arial Narrow" pitchFamily="34" charset="0"/>
                <a:ea typeface="+mn-ea"/>
                <a:cs typeface="+mn-cs"/>
              </a:defRPr>
            </a:lvl7pPr>
            <a:lvl8pPr marL="4800600" algn="l" defTabSz="1371600" rtl="0" eaLnBrk="1" latinLnBrk="0" hangingPunct="1">
              <a:defRPr sz="3300" b="1" kern="1200">
                <a:solidFill>
                  <a:schemeClr val="tx1"/>
                </a:solidFill>
                <a:latin typeface="Arial Narrow" pitchFamily="34" charset="0"/>
                <a:ea typeface="+mn-ea"/>
                <a:cs typeface="+mn-cs"/>
              </a:defRPr>
            </a:lvl8pPr>
            <a:lvl9pPr marL="5486400" algn="l" defTabSz="1371600" rtl="0" eaLnBrk="1" latinLnBrk="0" hangingPunct="1">
              <a:defRPr sz="3300" b="1" kern="1200">
                <a:solidFill>
                  <a:schemeClr val="tx1"/>
                </a:solidFill>
                <a:latin typeface="Arial Narrow" pitchFamily="34" charset="0"/>
                <a:ea typeface="+mn-ea"/>
                <a:cs typeface="+mn-cs"/>
              </a:defRPr>
            </a:lvl9pPr>
          </a:lstStyle>
          <a:p>
            <a:fld id="{76E8DCF4-EBDD-4FE1-8465-FD383573D554}" type="slidenum">
              <a:rPr lang="en-US" smtClean="0"/>
              <a:pPr/>
              <a:t>68</a:t>
            </a:fld>
            <a:endParaRPr lang="en-US"/>
          </a:p>
        </p:txBody>
      </p:sp>
      <p:grpSp>
        <p:nvGrpSpPr>
          <p:cNvPr id="8" name="Group 7">
            <a:extLst>
              <a:ext uri="{FF2B5EF4-FFF2-40B4-BE49-F238E27FC236}">
                <a16:creationId xmlns:a16="http://schemas.microsoft.com/office/drawing/2014/main" id="{121D1BEB-C2B0-2446-AF3E-57BA25B50602}"/>
              </a:ext>
            </a:extLst>
          </p:cNvPr>
          <p:cNvGrpSpPr/>
          <p:nvPr/>
        </p:nvGrpSpPr>
        <p:grpSpPr>
          <a:xfrm>
            <a:off x="4713402" y="2743851"/>
            <a:ext cx="6701037" cy="5740273"/>
            <a:chOff x="3336325" y="1813177"/>
            <a:chExt cx="5078241" cy="4610761"/>
          </a:xfrm>
        </p:grpSpPr>
        <p:pic>
          <p:nvPicPr>
            <p:cNvPr id="9" name="Picture 2">
              <a:extLst>
                <a:ext uri="{FF2B5EF4-FFF2-40B4-BE49-F238E27FC236}">
                  <a16:creationId xmlns:a16="http://schemas.microsoft.com/office/drawing/2014/main" id="{00285721-CBB3-3E46-86EB-245B0D232063}"/>
                </a:ext>
              </a:extLst>
            </p:cNvPr>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6325" y="1813177"/>
              <a:ext cx="5078241" cy="4610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6ADE5E8-6884-A44A-A51E-842133DE42E7}"/>
                </a:ext>
              </a:extLst>
            </p:cNvPr>
            <p:cNvSpPr txBox="1"/>
            <p:nvPr/>
          </p:nvSpPr>
          <p:spPr>
            <a:xfrm rot="17970630">
              <a:off x="3425219" y="4240469"/>
              <a:ext cx="1864426" cy="463691"/>
            </a:xfrm>
            <a:prstGeom prst="rect">
              <a:avLst/>
            </a:prstGeom>
            <a:noFill/>
          </p:spPr>
          <p:txBody>
            <a:bodyPr wrap="none" lIns="0" tIns="0" rIns="0" bIns="0" rtlCol="0">
              <a:noAutofit/>
            </a:bodyPr>
            <a:lstStyle/>
            <a:p>
              <a:pPr algn="l"/>
              <a:r>
                <a:rPr lang="en-US" sz="2800" b="1">
                  <a:solidFill>
                    <a:schemeClr val="accent1">
                      <a:lumMod val="75000"/>
                    </a:schemeClr>
                  </a:solidFill>
                </a:rPr>
                <a:t>Confidentiality</a:t>
              </a:r>
            </a:p>
          </p:txBody>
        </p:sp>
        <p:sp>
          <p:nvSpPr>
            <p:cNvPr id="11" name="TextBox 10">
              <a:extLst>
                <a:ext uri="{FF2B5EF4-FFF2-40B4-BE49-F238E27FC236}">
                  <a16:creationId xmlns:a16="http://schemas.microsoft.com/office/drawing/2014/main" id="{24597E6A-5198-E74E-B1AE-DE5E70A84854}"/>
                </a:ext>
              </a:extLst>
            </p:cNvPr>
            <p:cNvSpPr txBox="1"/>
            <p:nvPr/>
          </p:nvSpPr>
          <p:spPr>
            <a:xfrm rot="3750580">
              <a:off x="6044440" y="3711074"/>
              <a:ext cx="1864426" cy="574155"/>
            </a:xfrm>
            <a:prstGeom prst="rect">
              <a:avLst/>
            </a:prstGeom>
            <a:noFill/>
          </p:spPr>
          <p:txBody>
            <a:bodyPr wrap="none" lIns="0" tIns="0" rIns="0" bIns="0" rtlCol="0">
              <a:noAutofit/>
            </a:bodyPr>
            <a:lstStyle/>
            <a:p>
              <a:pPr algn="l"/>
              <a:r>
                <a:rPr lang="en-US" sz="2800" b="1">
                  <a:solidFill>
                    <a:schemeClr val="tx2">
                      <a:lumMod val="60000"/>
                      <a:lumOff val="40000"/>
                    </a:schemeClr>
                  </a:solidFill>
                </a:rPr>
                <a:t>Integrity</a:t>
              </a:r>
            </a:p>
          </p:txBody>
        </p:sp>
        <p:sp>
          <p:nvSpPr>
            <p:cNvPr id="12" name="TextBox 11">
              <a:extLst>
                <a:ext uri="{FF2B5EF4-FFF2-40B4-BE49-F238E27FC236}">
                  <a16:creationId xmlns:a16="http://schemas.microsoft.com/office/drawing/2014/main" id="{D213702E-254A-8F4E-8A1A-82A79FFDFA6A}"/>
                </a:ext>
              </a:extLst>
            </p:cNvPr>
            <p:cNvSpPr txBox="1"/>
            <p:nvPr/>
          </p:nvSpPr>
          <p:spPr>
            <a:xfrm>
              <a:off x="5163787" y="5846208"/>
              <a:ext cx="1864426" cy="463691"/>
            </a:xfrm>
            <a:prstGeom prst="rect">
              <a:avLst/>
            </a:prstGeom>
            <a:noFill/>
          </p:spPr>
          <p:txBody>
            <a:bodyPr wrap="none" lIns="0" tIns="0" rIns="0" bIns="0" rtlCol="0">
              <a:noAutofit/>
            </a:bodyPr>
            <a:lstStyle/>
            <a:p>
              <a:pPr algn="l"/>
              <a:r>
                <a:rPr lang="en-US" sz="2800" b="1">
                  <a:solidFill>
                    <a:schemeClr val="bg1"/>
                  </a:solidFill>
                </a:rPr>
                <a:t>Availability</a:t>
              </a:r>
            </a:p>
          </p:txBody>
        </p:sp>
      </p:grpSp>
    </p:spTree>
    <p:custDataLst>
      <p:tags r:id="rId1"/>
    </p:custDataLst>
    <p:extLst>
      <p:ext uri="{BB962C8B-B14F-4D97-AF65-F5344CB8AC3E}">
        <p14:creationId xmlns:p14="http://schemas.microsoft.com/office/powerpoint/2010/main" val="3156271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a:t>
            </a:r>
          </a:p>
        </p:txBody>
      </p:sp>
      <p:sp>
        <p:nvSpPr>
          <p:cNvPr id="3" name="Content Placeholder 2"/>
          <p:cNvSpPr>
            <a:spLocks noGrp="1"/>
          </p:cNvSpPr>
          <p:nvPr>
            <p:ph idx="1"/>
          </p:nvPr>
        </p:nvSpPr>
        <p:spPr/>
        <p:txBody>
          <a:bodyPr/>
          <a:lstStyle/>
          <a:p>
            <a:r>
              <a:rPr lang="en-US"/>
              <a:t>Malware</a:t>
            </a:r>
          </a:p>
          <a:p>
            <a:r>
              <a:rPr lang="en-US"/>
              <a:t>Hacking</a:t>
            </a:r>
          </a:p>
          <a:p>
            <a:r>
              <a:rPr lang="en-US"/>
              <a:t>Social engineering</a:t>
            </a:r>
          </a:p>
          <a:p>
            <a:r>
              <a:rPr lang="en-US"/>
              <a:t>Misuse</a:t>
            </a:r>
          </a:p>
          <a:p>
            <a:r>
              <a:rPr lang="en-US"/>
              <a:t>Physical breach</a:t>
            </a:r>
          </a:p>
          <a:p>
            <a:r>
              <a:rPr lang="en-US"/>
              <a:t>Error</a:t>
            </a:r>
          </a:p>
          <a:p>
            <a:r>
              <a:rPr lang="en-US"/>
              <a:t>Environmental </a:t>
            </a:r>
          </a:p>
        </p:txBody>
      </p:sp>
      <p:sp>
        <p:nvSpPr>
          <p:cNvPr id="4" name="Slide Number Placeholder 3"/>
          <p:cNvSpPr>
            <a:spLocks noGrp="1"/>
          </p:cNvSpPr>
          <p:nvPr>
            <p:ph type="sldNum" sz="quarter" idx="10"/>
          </p:nvPr>
        </p:nvSpPr>
        <p:spPr/>
        <p:txBody>
          <a:bodyPr/>
          <a:lstStyle/>
          <a:p>
            <a:fld id="{76E8DCF4-EBDD-4FE1-8465-FD383573D554}" type="slidenum">
              <a:rPr lang="en-US" smtClean="0"/>
              <a:pPr/>
              <a:t>69</a:t>
            </a:fld>
            <a:endParaRPr lang="en-US"/>
          </a:p>
        </p:txBody>
      </p:sp>
      <p:pic>
        <p:nvPicPr>
          <p:cNvPr id="7" name="Graphic 6" descr="Clapper board outline">
            <a:extLst>
              <a:ext uri="{FF2B5EF4-FFF2-40B4-BE49-F238E27FC236}">
                <a16:creationId xmlns:a16="http://schemas.microsoft.com/office/drawing/2014/main" id="{2F3D441A-B0C6-0A42-B26D-F24CC20D2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0974" y="2410239"/>
            <a:ext cx="5466522" cy="5466522"/>
          </a:xfrm>
          <a:prstGeom prst="rect">
            <a:avLst/>
          </a:prstGeom>
        </p:spPr>
      </p:pic>
    </p:spTree>
    <p:custDataLst>
      <p:tags r:id="rId1"/>
    </p:custDataLst>
    <p:extLst>
      <p:ext uri="{BB962C8B-B14F-4D97-AF65-F5344CB8AC3E}">
        <p14:creationId xmlns:p14="http://schemas.microsoft.com/office/powerpoint/2010/main" val="3183985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86E8-6DBA-7E4E-8B86-5EF6BA634B76}"/>
              </a:ext>
            </a:extLst>
          </p:cNvPr>
          <p:cNvSpPr>
            <a:spLocks noGrp="1"/>
          </p:cNvSpPr>
          <p:nvPr>
            <p:ph type="title"/>
          </p:nvPr>
        </p:nvSpPr>
        <p:spPr>
          <a:xfrm>
            <a:off x="1030251" y="1730358"/>
            <a:ext cx="4800600" cy="6691744"/>
          </a:xfrm>
        </p:spPr>
        <p:txBody>
          <a:bodyPr>
            <a:normAutofit/>
          </a:bodyPr>
          <a:lstStyle/>
          <a:p>
            <a:r>
              <a:rPr lang="en-US">
                <a:solidFill>
                  <a:srgbClr val="FFFFFF"/>
                </a:solidFill>
              </a:rPr>
              <a:t>Specific Course Objectives (continued)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E1A8CA-9EDF-D74C-AFFB-48EF4F4B2466}"/>
              </a:ext>
            </a:extLst>
          </p:cNvPr>
          <p:cNvSpPr>
            <a:spLocks noGrp="1"/>
          </p:cNvSpPr>
          <p:nvPr>
            <p:ph idx="1"/>
          </p:nvPr>
        </p:nvSpPr>
        <p:spPr>
          <a:xfrm>
            <a:off x="6670962" y="887016"/>
            <a:ext cx="10359736" cy="8378428"/>
          </a:xfrm>
        </p:spPr>
        <p:txBody>
          <a:bodyPr anchor="ctr">
            <a:normAutofit/>
          </a:bodyPr>
          <a:lstStyle/>
          <a:p>
            <a:pPr lvl="0"/>
            <a:r>
              <a:rPr lang="en-US"/>
              <a:t>Explain network controls testing, auditing, and monitoring</a:t>
            </a:r>
          </a:p>
          <a:p>
            <a:pPr lvl="0"/>
            <a:r>
              <a:rPr lang="en-US"/>
              <a:t>Describe secure network design, encryption, access control, and authentication</a:t>
            </a:r>
          </a:p>
          <a:p>
            <a:pPr lvl="0"/>
            <a:r>
              <a:rPr lang="en-US"/>
              <a:t>Discuss firewall implementation and concepts</a:t>
            </a:r>
          </a:p>
          <a:p>
            <a:pPr lvl="0"/>
            <a:r>
              <a:rPr lang="en-US"/>
              <a:t>Describe vendor management security</a:t>
            </a:r>
          </a:p>
          <a:p>
            <a:pPr lvl="0"/>
            <a:r>
              <a:rPr lang="en-US"/>
              <a:t>Explain basic types of security issues and mitigation strategies</a:t>
            </a:r>
          </a:p>
        </p:txBody>
      </p:sp>
    </p:spTree>
    <p:extLst>
      <p:ext uri="{BB962C8B-B14F-4D97-AF65-F5344CB8AC3E}">
        <p14:creationId xmlns:p14="http://schemas.microsoft.com/office/powerpoint/2010/main" val="29326957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425" name="Rectangle 9"/>
          <p:cNvSpPr>
            <a:spLocks noGrp="1" noChangeArrowheads="1"/>
          </p:cNvSpPr>
          <p:nvPr>
            <p:ph type="title"/>
          </p:nvPr>
        </p:nvSpPr>
        <p:spPr/>
        <p:txBody>
          <a:bodyPr/>
          <a:lstStyle/>
          <a:p>
            <a:r>
              <a:rPr lang="en-US"/>
              <a:t>Application of Security Services</a:t>
            </a:r>
          </a:p>
        </p:txBody>
      </p:sp>
      <p:sp>
        <p:nvSpPr>
          <p:cNvPr id="1852426" name="Rectangle 10"/>
          <p:cNvSpPr>
            <a:spLocks noGrp="1" noChangeArrowheads="1"/>
          </p:cNvSpPr>
          <p:nvPr>
            <p:ph idx="1"/>
          </p:nvPr>
        </p:nvSpPr>
        <p:spPr/>
        <p:txBody>
          <a:bodyPr>
            <a:normAutofit/>
          </a:bodyPr>
          <a:lstStyle/>
          <a:p>
            <a:r>
              <a:rPr lang="en-US"/>
              <a:t>Security is needed by everyone, everywhere </a:t>
            </a:r>
          </a:p>
          <a:p>
            <a:r>
              <a:rPr lang="en-US"/>
              <a:t>Examples include</a:t>
            </a:r>
          </a:p>
          <a:p>
            <a:pPr lvl="1"/>
            <a:r>
              <a:rPr lang="en-US"/>
              <a:t>Employees working in any part of the corporation</a:t>
            </a:r>
          </a:p>
          <a:p>
            <a:pPr lvl="2"/>
            <a:r>
              <a:rPr lang="en-US"/>
              <a:t>Offices (branch, regional, headquarters)</a:t>
            </a:r>
          </a:p>
          <a:p>
            <a:pPr lvl="2"/>
            <a:r>
              <a:rPr lang="en-US"/>
              <a:t>Data centers</a:t>
            </a:r>
          </a:p>
          <a:p>
            <a:pPr lvl="2"/>
            <a:r>
              <a:rPr lang="en-US"/>
              <a:t>Stores, manufacturing locations, etc.</a:t>
            </a:r>
          </a:p>
          <a:p>
            <a:pPr lvl="2"/>
            <a:r>
              <a:rPr lang="en-US"/>
              <a:t>Remotely (mobile workers)</a:t>
            </a:r>
          </a:p>
          <a:p>
            <a:pPr lvl="1"/>
            <a:r>
              <a:rPr lang="en-US"/>
              <a:t>Corporate servers and critical systems</a:t>
            </a:r>
          </a:p>
          <a:p>
            <a:pPr lvl="1"/>
            <a:r>
              <a:rPr lang="en-US"/>
              <a:t>Cloud services</a:t>
            </a:r>
          </a:p>
          <a:p>
            <a:pPr lvl="1"/>
            <a:endParaRPr lang="en-US"/>
          </a:p>
        </p:txBody>
      </p:sp>
      <p:sp>
        <p:nvSpPr>
          <p:cNvPr id="2" name="Slide Number Placeholder 1"/>
          <p:cNvSpPr>
            <a:spLocks noGrp="1"/>
          </p:cNvSpPr>
          <p:nvPr>
            <p:ph type="sldNum" sz="quarter" idx="4294967295"/>
          </p:nvPr>
        </p:nvSpPr>
        <p:spPr>
          <a:xfrm>
            <a:off x="0" y="9534525"/>
            <a:ext cx="4114800" cy="547688"/>
          </a:xfrm>
        </p:spPr>
        <p:txBody>
          <a:bodyPr/>
          <a:lstStyle/>
          <a:p>
            <a:fld id="{76E8DCF4-EBDD-4FE1-8465-FD383573D554}" type="slidenum">
              <a:rPr lang="en-US" smtClean="0"/>
              <a:pPr/>
              <a:t>70</a:t>
            </a:fld>
            <a:endParaRPr lang="en-US"/>
          </a:p>
        </p:txBody>
      </p:sp>
      <p:pic>
        <p:nvPicPr>
          <p:cNvPr id="4" name="Graphic 3" descr="Office worker male with solid fill">
            <a:extLst>
              <a:ext uri="{FF2B5EF4-FFF2-40B4-BE49-F238E27FC236}">
                <a16:creationId xmlns:a16="http://schemas.microsoft.com/office/drawing/2014/main" id="{20809255-20B1-CF4B-BF12-9E676D8DE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76568" y="3442069"/>
            <a:ext cx="6092456" cy="6092456"/>
          </a:xfrm>
          <a:prstGeom prst="rect">
            <a:avLst/>
          </a:prstGeom>
        </p:spPr>
      </p:pic>
    </p:spTree>
    <p:custDataLst>
      <p:tags r:id="rId1"/>
    </p:custDataLst>
    <p:extLst>
      <p:ext uri="{BB962C8B-B14F-4D97-AF65-F5344CB8AC3E}">
        <p14:creationId xmlns:p14="http://schemas.microsoft.com/office/powerpoint/2010/main" val="37316556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75" name="Rectangle 11"/>
          <p:cNvSpPr>
            <a:spLocks noGrp="1" noChangeArrowheads="1"/>
          </p:cNvSpPr>
          <p:nvPr>
            <p:ph type="title"/>
          </p:nvPr>
        </p:nvSpPr>
        <p:spPr>
          <a:xfrm>
            <a:off x="584439" y="483078"/>
            <a:ext cx="15773400" cy="1988345"/>
          </a:xfrm>
        </p:spPr>
        <p:txBody>
          <a:bodyPr>
            <a:normAutofit/>
          </a:bodyPr>
          <a:lstStyle/>
          <a:p>
            <a:r>
              <a:rPr lang="en-US"/>
              <a:t>Security Topics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71</a:t>
            </a:fld>
            <a:endParaRPr lang="en-US"/>
          </a:p>
        </p:txBody>
      </p:sp>
      <p:pic>
        <p:nvPicPr>
          <p:cNvPr id="5" name="Picture 4">
            <a:extLst>
              <a:ext uri="{FF2B5EF4-FFF2-40B4-BE49-F238E27FC236}">
                <a16:creationId xmlns:a16="http://schemas.microsoft.com/office/drawing/2014/main" id="{CFFD1933-3B6F-6741-93E6-4F1CD1A27D53}"/>
              </a:ext>
            </a:extLst>
          </p:cNvPr>
          <p:cNvPicPr>
            <a:picLocks noChangeAspect="1"/>
          </p:cNvPicPr>
          <p:nvPr/>
        </p:nvPicPr>
        <p:blipFill>
          <a:blip r:embed="rId4"/>
          <a:stretch>
            <a:fillRect/>
          </a:stretch>
        </p:blipFill>
        <p:spPr>
          <a:xfrm>
            <a:off x="2312933" y="2394023"/>
            <a:ext cx="15768006" cy="7688191"/>
          </a:xfrm>
          <a:prstGeom prst="rect">
            <a:avLst/>
          </a:prstGeom>
        </p:spPr>
      </p:pic>
    </p:spTree>
    <p:custDataLst>
      <p:tags r:id="rId1"/>
    </p:custDataLst>
    <p:extLst>
      <p:ext uri="{BB962C8B-B14F-4D97-AF65-F5344CB8AC3E}">
        <p14:creationId xmlns:p14="http://schemas.microsoft.com/office/powerpoint/2010/main" val="31903155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0" name="Rectangle 2"/>
          <p:cNvSpPr>
            <a:spLocks noGrp="1" noChangeArrowheads="1"/>
          </p:cNvSpPr>
          <p:nvPr>
            <p:ph type="title"/>
          </p:nvPr>
        </p:nvSpPr>
        <p:spPr/>
        <p:txBody>
          <a:bodyPr/>
          <a:lstStyle/>
          <a:p>
            <a:r>
              <a:rPr lang="en-US" b="1">
                <a:latin typeface="Helvetica Neue" panose="02000503000000020004" pitchFamily="2" charset="0"/>
                <a:ea typeface="Helvetica Neue" panose="02000503000000020004" pitchFamily="2" charset="0"/>
                <a:cs typeface="Helvetica Neue" panose="02000503000000020004" pitchFamily="2" charset="0"/>
              </a:rPr>
              <a:t>Security Definitions - Review</a:t>
            </a:r>
          </a:p>
        </p:txBody>
      </p:sp>
      <p:sp>
        <p:nvSpPr>
          <p:cNvPr id="1998851" name="Rectangle 3"/>
          <p:cNvSpPr>
            <a:spLocks noGrp="1" noChangeArrowheads="1"/>
          </p:cNvSpPr>
          <p:nvPr>
            <p:ph sz="half" idx="1"/>
          </p:nvPr>
        </p:nvSpPr>
        <p:spPr>
          <a:xfrm>
            <a:off x="1257300" y="2147778"/>
            <a:ext cx="7772400" cy="7117668"/>
          </a:xfrm>
        </p:spPr>
        <p:txBody>
          <a:bodyPr>
            <a:normAutofit lnSpcReduction="10000"/>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Vulnerability</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Hardware, software, or operational deficiency (bug) that provides opportunity for threat</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Threat</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A danger to security (confidentiality, integrity, availability)</a:t>
            </a:r>
          </a:p>
          <a:p>
            <a:pPr lvl="2"/>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Anything from an employee mistake to a fire</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Risk</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Likelihood of threat taking advantage of vulnerability</a:t>
            </a:r>
          </a:p>
        </p:txBody>
      </p:sp>
      <p:sp>
        <p:nvSpPr>
          <p:cNvPr id="6" name="Content Placeholder 5"/>
          <p:cNvSpPr>
            <a:spLocks noGrp="1"/>
          </p:cNvSpPr>
          <p:nvPr>
            <p:ph sz="half" idx="2"/>
          </p:nvPr>
        </p:nvSpPr>
        <p:spPr>
          <a:xfrm>
            <a:off x="9258300" y="2355205"/>
            <a:ext cx="7772400" cy="6926283"/>
          </a:xfrm>
        </p:spPr>
        <p:txBody>
          <a:bodyPr>
            <a:normAutofit lnSpcReduction="10000"/>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Exposure</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The harm that comes as a result of a threat taking advantage of a vulnerability</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Countermeasure</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Step taken to reduce risk</a:t>
            </a:r>
          </a:p>
          <a:p>
            <a:pPr lvl="1"/>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Never 100%</a:t>
            </a:r>
          </a:p>
        </p:txBody>
      </p:sp>
      <p:sp>
        <p:nvSpPr>
          <p:cNvPr id="2" name="Slide Number Placeholder 1"/>
          <p:cNvSpPr>
            <a:spLocks noGrp="1"/>
          </p:cNvSpPr>
          <p:nvPr>
            <p:ph type="sldNum" sz="quarter" idx="4294967295"/>
          </p:nvPr>
        </p:nvSpPr>
        <p:spPr>
          <a:xfrm>
            <a:off x="0" y="9534525"/>
            <a:ext cx="4114800" cy="547688"/>
          </a:xfrm>
        </p:spPr>
        <p:txBody>
          <a:bodyPr/>
          <a:lstStyle/>
          <a:p>
            <a:fld id="{26728E46-6CCC-4700-BAC6-A5BE0E758C8F}" type="slidenum">
              <a:rPr lang="en-US" smtClean="0"/>
              <a:pPr/>
              <a:t>72</a:t>
            </a:fld>
            <a:endParaRPr lang="en-US"/>
          </a:p>
        </p:txBody>
      </p:sp>
    </p:spTree>
    <p:custDataLst>
      <p:tags r:id="rId1"/>
    </p:custDataLst>
    <p:extLst>
      <p:ext uri="{BB962C8B-B14F-4D97-AF65-F5344CB8AC3E}">
        <p14:creationId xmlns:p14="http://schemas.microsoft.com/office/powerpoint/2010/main" val="302836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System Vulnerabilities in the Old Days</a:t>
            </a:r>
          </a:p>
        </p:txBody>
      </p:sp>
      <p:sp>
        <p:nvSpPr>
          <p:cNvPr id="98307" name="Rectangle 3"/>
          <p:cNvSpPr>
            <a:spLocks noGrp="1" noChangeArrowheads="1"/>
          </p:cNvSpPr>
          <p:nvPr>
            <p:ph idx="1"/>
          </p:nvPr>
        </p:nvSpPr>
        <p:spPr/>
        <p:txBody>
          <a:bodyPr/>
          <a:lstStyle/>
          <a:p>
            <a:r>
              <a:rPr lang="en-US"/>
              <a:t>How many keys to the room?</a:t>
            </a:r>
          </a:p>
          <a:p>
            <a:r>
              <a:rPr lang="en-US"/>
              <a:t>Can I trust the people with the keys?</a:t>
            </a:r>
          </a:p>
          <a:p>
            <a:r>
              <a:rPr lang="en-US"/>
              <a:t>What about the ceiling type and air vents?</a:t>
            </a:r>
          </a:p>
          <a:p>
            <a:r>
              <a:rPr lang="en-US"/>
              <a:t>Strength of walls, door, locks?</a:t>
            </a:r>
          </a:p>
          <a:p>
            <a:r>
              <a:rPr lang="en-US"/>
              <a:t>Electromagnetic patterns?</a:t>
            </a:r>
          </a:p>
        </p:txBody>
      </p:sp>
      <p:sp>
        <p:nvSpPr>
          <p:cNvPr id="2" name="Slide Number Placeholder 1"/>
          <p:cNvSpPr>
            <a:spLocks noGrp="1"/>
          </p:cNvSpPr>
          <p:nvPr>
            <p:ph type="sldNum" sz="quarter" idx="12"/>
          </p:nvPr>
        </p:nvSpPr>
        <p:spPr/>
        <p:txBody>
          <a:bodyPr/>
          <a:lstStyle/>
          <a:p>
            <a:fld id="{26728E46-6CCC-4700-BAC6-A5BE0E758C8F}" type="slidenum">
              <a:rPr lang="en-US" smtClean="0"/>
              <a:pPr/>
              <a:t>73</a:t>
            </a:fld>
            <a:endParaRPr lang="en-US"/>
          </a:p>
        </p:txBody>
      </p:sp>
    </p:spTree>
    <p:custDataLst>
      <p:tags r:id="rId1"/>
    </p:custDataLst>
    <p:extLst>
      <p:ext uri="{BB962C8B-B14F-4D97-AF65-F5344CB8AC3E}">
        <p14:creationId xmlns:p14="http://schemas.microsoft.com/office/powerpoint/2010/main" val="1790742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t>System Vulnerabilities Today</a:t>
            </a:r>
          </a:p>
        </p:txBody>
      </p:sp>
      <p:sp>
        <p:nvSpPr>
          <p:cNvPr id="99331" name="Rectangle 3"/>
          <p:cNvSpPr>
            <a:spLocks noGrp="1" noChangeArrowheads="1"/>
          </p:cNvSpPr>
          <p:nvPr>
            <p:ph idx="1"/>
          </p:nvPr>
        </p:nvSpPr>
        <p:spPr/>
        <p:txBody>
          <a:bodyPr/>
          <a:lstStyle/>
          <a:p>
            <a:r>
              <a:rPr lang="en-US"/>
              <a:t>Where is the information?</a:t>
            </a:r>
          </a:p>
          <a:p>
            <a:r>
              <a:rPr lang="en-US"/>
              <a:t>Who has access?</a:t>
            </a:r>
          </a:p>
          <a:p>
            <a:r>
              <a:rPr lang="en-US"/>
              <a:t>Which networking protocols are in use?</a:t>
            </a:r>
          </a:p>
          <a:p>
            <a:r>
              <a:rPr lang="en-US"/>
              <a:t>What holes are there in desktop Operating System?</a:t>
            </a:r>
          </a:p>
          <a:p>
            <a:r>
              <a:rPr lang="en-US"/>
              <a:t>What holes are there in network Operating System?</a:t>
            </a:r>
          </a:p>
          <a:p>
            <a:r>
              <a:rPr lang="en-US"/>
              <a:t>What applications are in use and their holes?</a:t>
            </a:r>
          </a:p>
          <a:p>
            <a:r>
              <a:rPr lang="en-US"/>
              <a:t>Where are the applications located (internal, cloud)?</a:t>
            </a:r>
          </a:p>
          <a:p>
            <a:r>
              <a:rPr lang="en-US"/>
              <a:t>Are our people vigilant?</a:t>
            </a:r>
          </a:p>
          <a:p>
            <a:r>
              <a:rPr lang="en-US"/>
              <a:t>How will we detect an anomaly?</a:t>
            </a:r>
          </a:p>
          <a:p>
            <a:endParaRPr lang="en-US"/>
          </a:p>
        </p:txBody>
      </p:sp>
      <p:sp>
        <p:nvSpPr>
          <p:cNvPr id="2" name="Slide Number Placeholder 1"/>
          <p:cNvSpPr>
            <a:spLocks noGrp="1"/>
          </p:cNvSpPr>
          <p:nvPr>
            <p:ph type="sldNum" sz="quarter" idx="12"/>
          </p:nvPr>
        </p:nvSpPr>
        <p:spPr/>
        <p:txBody>
          <a:bodyPr/>
          <a:lstStyle/>
          <a:p>
            <a:fld id="{26728E46-6CCC-4700-BAC6-A5BE0E758C8F}" type="slidenum">
              <a:rPr lang="en-US" smtClean="0"/>
              <a:pPr/>
              <a:t>74</a:t>
            </a:fld>
            <a:endParaRPr lang="en-US"/>
          </a:p>
        </p:txBody>
      </p:sp>
      <p:pic>
        <p:nvPicPr>
          <p:cNvPr id="4" name="Graphic 3" descr="Server outline">
            <a:extLst>
              <a:ext uri="{FF2B5EF4-FFF2-40B4-BE49-F238E27FC236}">
                <a16:creationId xmlns:a16="http://schemas.microsoft.com/office/drawing/2014/main" id="{CF625D86-4E6C-5041-99E9-5C6D041549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97890" y="5710671"/>
            <a:ext cx="3823855" cy="3823855"/>
          </a:xfrm>
          <a:prstGeom prst="rect">
            <a:avLst/>
          </a:prstGeom>
        </p:spPr>
      </p:pic>
    </p:spTree>
    <p:custDataLst>
      <p:tags r:id="rId1"/>
    </p:custDataLst>
    <p:extLst>
      <p:ext uri="{BB962C8B-B14F-4D97-AF65-F5344CB8AC3E}">
        <p14:creationId xmlns:p14="http://schemas.microsoft.com/office/powerpoint/2010/main" val="740042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CD83D3-D305-EC45-9A11-56E98162E29F}"/>
              </a:ext>
            </a:extLst>
          </p:cNvPr>
          <p:cNvSpPr>
            <a:spLocks noGrp="1"/>
          </p:cNvSpPr>
          <p:nvPr>
            <p:ph type="title"/>
          </p:nvPr>
        </p:nvSpPr>
        <p:spPr>
          <a:xfrm>
            <a:off x="584439" y="466043"/>
            <a:ext cx="15773400" cy="1988345"/>
          </a:xfrm>
        </p:spPr>
        <p:txBody>
          <a:bodyPr/>
          <a:lstStyle/>
          <a:p>
            <a:r>
              <a:rPr lang="en-US"/>
              <a:t>Cyber Kill Chain</a:t>
            </a:r>
          </a:p>
        </p:txBody>
      </p:sp>
      <p:sp>
        <p:nvSpPr>
          <p:cNvPr id="11" name="Content Placeholder 10">
            <a:extLst>
              <a:ext uri="{FF2B5EF4-FFF2-40B4-BE49-F238E27FC236}">
                <a16:creationId xmlns:a16="http://schemas.microsoft.com/office/drawing/2014/main" id="{44293937-37B7-1F4D-A3D9-93F6C22C3392}"/>
              </a:ext>
            </a:extLst>
          </p:cNvPr>
          <p:cNvSpPr>
            <a:spLocks noGrp="1"/>
          </p:cNvSpPr>
          <p:nvPr>
            <p:ph idx="1"/>
          </p:nvPr>
        </p:nvSpPr>
        <p:spPr>
          <a:xfrm>
            <a:off x="8010303" y="2337468"/>
            <a:ext cx="9811194" cy="6967198"/>
          </a:xfrm>
        </p:spPr>
        <p:txBody>
          <a:bodyPr>
            <a:normAutofit/>
          </a:bodyPr>
          <a:lstStyle/>
          <a:p>
            <a:r>
              <a:rPr lang="en-US" dirty="0"/>
              <a:t>Risks can be depicted in a variety of ways</a:t>
            </a:r>
          </a:p>
          <a:p>
            <a:pPr lvl="1"/>
            <a:r>
              <a:rPr lang="en-US" dirty="0"/>
              <a:t>Event trees</a:t>
            </a:r>
          </a:p>
          <a:p>
            <a:pPr lvl="1"/>
            <a:r>
              <a:rPr lang="en-US" dirty="0"/>
              <a:t>Attack trees</a:t>
            </a:r>
          </a:p>
          <a:p>
            <a:pPr lvl="1"/>
            <a:r>
              <a:rPr lang="en-US" dirty="0"/>
              <a:t>Cyber Kill Chain</a:t>
            </a:r>
          </a:p>
          <a:p>
            <a:pPr lvl="1"/>
            <a:r>
              <a:rPr lang="en-US" dirty="0"/>
              <a:t>And others</a:t>
            </a:r>
          </a:p>
          <a:p>
            <a:r>
              <a:rPr lang="en-US" dirty="0"/>
              <a:t>Tools depict multi-phasic nature of attacks</a:t>
            </a:r>
          </a:p>
          <a:p>
            <a:r>
              <a:rPr lang="en-US" dirty="0"/>
              <a:t>Highlight potential areas for mitigation</a:t>
            </a:r>
          </a:p>
          <a:p>
            <a:pPr lvl="1"/>
            <a:endParaRPr lang="en-US" dirty="0"/>
          </a:p>
        </p:txBody>
      </p:sp>
      <p:sp>
        <p:nvSpPr>
          <p:cNvPr id="4" name="Slide Number Placeholder 3">
            <a:extLst>
              <a:ext uri="{FF2B5EF4-FFF2-40B4-BE49-F238E27FC236}">
                <a16:creationId xmlns:a16="http://schemas.microsoft.com/office/drawing/2014/main" id="{4525F3EB-6046-4044-A165-20940CC74B17}"/>
              </a:ext>
            </a:extLst>
          </p:cNvPr>
          <p:cNvSpPr>
            <a:spLocks noGrp="1"/>
          </p:cNvSpPr>
          <p:nvPr>
            <p:ph type="sldNum" sz="quarter" idx="12"/>
          </p:nvPr>
        </p:nvSpPr>
        <p:spPr/>
        <p:txBody>
          <a:bodyPr/>
          <a:lstStyle/>
          <a:p>
            <a:fld id="{76E8DCF4-EBDD-4FE1-8465-FD383573D554}" type="slidenum">
              <a:rPr lang="en-US" smtClean="0"/>
              <a:pPr/>
              <a:t>75</a:t>
            </a:fld>
            <a:endParaRPr lang="en-US"/>
          </a:p>
        </p:txBody>
      </p:sp>
      <p:pic>
        <p:nvPicPr>
          <p:cNvPr id="8" name="Picture 7">
            <a:extLst>
              <a:ext uri="{FF2B5EF4-FFF2-40B4-BE49-F238E27FC236}">
                <a16:creationId xmlns:a16="http://schemas.microsoft.com/office/drawing/2014/main" id="{5AF89840-5EED-474C-88C2-9C37ECA13D6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0101" y="1812727"/>
            <a:ext cx="7270154" cy="8474273"/>
          </a:xfrm>
          <a:prstGeom prst="rect">
            <a:avLst/>
          </a:prstGeom>
        </p:spPr>
      </p:pic>
      <p:sp>
        <p:nvSpPr>
          <p:cNvPr id="9" name="TextBox 8">
            <a:extLst>
              <a:ext uri="{FF2B5EF4-FFF2-40B4-BE49-F238E27FC236}">
                <a16:creationId xmlns:a16="http://schemas.microsoft.com/office/drawing/2014/main" id="{5C71FF1A-5152-9B42-A520-F54A0DE54F0D}"/>
              </a:ext>
            </a:extLst>
          </p:cNvPr>
          <p:cNvSpPr txBox="1"/>
          <p:nvPr/>
        </p:nvSpPr>
        <p:spPr>
          <a:xfrm>
            <a:off x="7633886" y="9449003"/>
            <a:ext cx="7734040" cy="646331"/>
          </a:xfrm>
          <a:prstGeom prst="rect">
            <a:avLst/>
          </a:prstGeom>
          <a:noFill/>
        </p:spPr>
        <p:txBody>
          <a:bodyPr wrap="none" rtlCol="0">
            <a:spAutoFit/>
          </a:bodyPr>
          <a:lstStyle/>
          <a:p>
            <a:endParaRPr lang="en-US" dirty="0">
              <a:hlinkClick r:id="" action="ppaction://noaction"/>
            </a:endParaRPr>
          </a:p>
          <a:p>
            <a:r>
              <a:rPr lang="en-US" dirty="0">
                <a:hlinkClick r:id="" action="ppaction://noaction"/>
              </a:rPr>
              <a:t>https://www.lockheedmartin.com/en-us/capabilities/cyber/cyber-kill-chain.html</a:t>
            </a:r>
            <a:endParaRPr lang="en-US" dirty="0">
              <a:latin typeface="+mj-lt"/>
            </a:endParaRPr>
          </a:p>
        </p:txBody>
      </p:sp>
    </p:spTree>
    <p:extLst>
      <p:ext uri="{BB962C8B-B14F-4D97-AF65-F5344CB8AC3E}">
        <p14:creationId xmlns:p14="http://schemas.microsoft.com/office/powerpoint/2010/main" val="41622112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 Honan Hacked</a:t>
            </a:r>
          </a:p>
        </p:txBody>
      </p:sp>
      <p:sp>
        <p:nvSpPr>
          <p:cNvPr id="3" name="Content Placeholder 2"/>
          <p:cNvSpPr>
            <a:spLocks noGrp="1"/>
          </p:cNvSpPr>
          <p:nvPr>
            <p:ph idx="1"/>
          </p:nvPr>
        </p:nvSpPr>
        <p:spPr>
          <a:xfrm>
            <a:off x="1257300" y="2193130"/>
            <a:ext cx="15773400" cy="7716413"/>
          </a:xfrm>
        </p:spPr>
        <p:txBody>
          <a:bodyPr>
            <a:normAutofit fontScale="92500" lnSpcReduction="20000"/>
          </a:bodyPr>
          <a:lstStyle/>
          <a:p>
            <a:r>
              <a:rPr lang="en-US"/>
              <a:t>“In the space of one hour, my entire digital life was destroyed.”</a:t>
            </a:r>
          </a:p>
          <a:p>
            <a:pPr lvl="1"/>
            <a:r>
              <a:rPr lang="en-US"/>
              <a:t>Google account taken over, then deleted</a:t>
            </a:r>
          </a:p>
          <a:p>
            <a:pPr lvl="1"/>
            <a:r>
              <a:rPr lang="en-US"/>
              <a:t>Twitter account was compromised and used to broadcast </a:t>
            </a:r>
            <a:br>
              <a:rPr lang="en-US"/>
            </a:br>
            <a:r>
              <a:rPr lang="en-US"/>
              <a:t>socially unacceptable messages</a:t>
            </a:r>
          </a:p>
          <a:p>
            <a:pPr lvl="1"/>
            <a:r>
              <a:rPr lang="en-US" err="1"/>
              <a:t>AppleID</a:t>
            </a:r>
            <a:r>
              <a:rPr lang="en-US"/>
              <a:t> account broken into and used to remotely erase </a:t>
            </a:r>
            <a:br>
              <a:rPr lang="en-US"/>
            </a:br>
            <a:r>
              <a:rPr lang="en-US"/>
              <a:t>all of the data on his </a:t>
            </a:r>
            <a:r>
              <a:rPr lang="en-US" err="1"/>
              <a:t>iPad</a:t>
            </a:r>
            <a:r>
              <a:rPr lang="en-US"/>
              <a:t>, iPhone, and MacBook</a:t>
            </a:r>
          </a:p>
          <a:p>
            <a:r>
              <a:rPr lang="en-US"/>
              <a:t>Vulnerability: all accounts were </a:t>
            </a:r>
            <a:br>
              <a:rPr lang="en-US"/>
            </a:br>
            <a:r>
              <a:rPr lang="en-US"/>
              <a:t>daisy-chained together</a:t>
            </a:r>
          </a:p>
          <a:p>
            <a:r>
              <a:rPr lang="en-US"/>
              <a:t>The flow of the hack</a:t>
            </a:r>
          </a:p>
          <a:p>
            <a:pPr lvl="1"/>
            <a:r>
              <a:rPr lang="en-US"/>
              <a:t>Begins with Amazon</a:t>
            </a:r>
          </a:p>
          <a:p>
            <a:pPr lvl="1"/>
            <a:r>
              <a:rPr lang="en-US"/>
              <a:t>Which leads to </a:t>
            </a:r>
            <a:r>
              <a:rPr lang="en-US" err="1"/>
              <a:t>AppleID</a:t>
            </a:r>
            <a:r>
              <a:rPr lang="en-US"/>
              <a:t> account</a:t>
            </a:r>
          </a:p>
          <a:p>
            <a:pPr lvl="1"/>
            <a:r>
              <a:rPr lang="en-US"/>
              <a:t>Which leads to Gmail</a:t>
            </a:r>
          </a:p>
          <a:p>
            <a:pPr lvl="1"/>
            <a:r>
              <a:rPr lang="en-US"/>
              <a:t>Which leads to Twitter</a:t>
            </a:r>
          </a:p>
          <a:p>
            <a:r>
              <a:rPr lang="en-US"/>
              <a:t>Countermeasures not used: Two-factor authentication and frequent backups (especially irreplaceable family photos)</a:t>
            </a:r>
          </a:p>
          <a:p>
            <a:pPr lvl="1"/>
            <a:endParaRPr lang="en-US"/>
          </a:p>
        </p:txBody>
      </p:sp>
      <p:sp>
        <p:nvSpPr>
          <p:cNvPr id="8" name="Slide Number Placeholder 7"/>
          <p:cNvSpPr>
            <a:spLocks noGrp="1"/>
          </p:cNvSpPr>
          <p:nvPr>
            <p:ph type="sldNum" sz="quarter" idx="10"/>
          </p:nvPr>
        </p:nvSpPr>
        <p:spPr/>
        <p:txBody>
          <a:bodyPr/>
          <a:lstStyle/>
          <a:p>
            <a:fld id="{76E8DCF4-EBDD-4FE1-8465-FD383573D554}" type="slidenum">
              <a:rPr lang="en-US" smtClean="0"/>
              <a:pPr/>
              <a:t>76</a:t>
            </a:fld>
            <a:endParaRPr lang="en-US"/>
          </a:p>
        </p:txBody>
      </p:sp>
    </p:spTree>
    <p:custDataLst>
      <p:tags r:id="rId1"/>
    </p:custDataLst>
    <p:extLst>
      <p:ext uri="{BB962C8B-B14F-4D97-AF65-F5344CB8AC3E}">
        <p14:creationId xmlns:p14="http://schemas.microsoft.com/office/powerpoint/2010/main" val="4238930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Hack and Hacker Exposed</a:t>
            </a:r>
          </a:p>
        </p:txBody>
      </p:sp>
      <p:sp>
        <p:nvSpPr>
          <p:cNvPr id="3" name="Content Placeholder 2"/>
          <p:cNvSpPr>
            <a:spLocks noGrp="1"/>
          </p:cNvSpPr>
          <p:nvPr>
            <p:ph idx="1"/>
          </p:nvPr>
        </p:nvSpPr>
        <p:spPr>
          <a:xfrm>
            <a:off x="1257300" y="2193130"/>
            <a:ext cx="15773400" cy="7889083"/>
          </a:xfrm>
        </p:spPr>
        <p:txBody>
          <a:bodyPr>
            <a:normAutofit fontScale="85000" lnSpcReduction="20000"/>
          </a:bodyPr>
          <a:lstStyle/>
          <a:p>
            <a:r>
              <a:rPr lang="en-US"/>
              <a:t>Phobia, the hacker, communicated with Mat Honan </a:t>
            </a:r>
          </a:p>
          <a:p>
            <a:r>
              <a:rPr lang="en-US"/>
              <a:t>It all begins at Amazon with a displayed partial credit card number (last four digits) that is used at Apple as part of customer identification along with a billing address</a:t>
            </a:r>
          </a:p>
          <a:p>
            <a:r>
              <a:rPr lang="en-US"/>
              <a:t>Hacking into Amazon was easy</a:t>
            </a:r>
          </a:p>
          <a:p>
            <a:pPr lvl="1"/>
            <a:r>
              <a:rPr lang="en-US"/>
              <a:t>Call Amazon, identify yourself as account holder and ask to add a credit card</a:t>
            </a:r>
          </a:p>
          <a:p>
            <a:pPr lvl="1"/>
            <a:r>
              <a:rPr lang="en-US"/>
              <a:t>Amazon wants name, billing address, and email address (all of which can be found on most personal websites)</a:t>
            </a:r>
          </a:p>
          <a:p>
            <a:pPr lvl="1"/>
            <a:r>
              <a:rPr lang="en-US"/>
              <a:t>Input a new credit card number (valid fake card numbers can be obtained online)</a:t>
            </a:r>
          </a:p>
          <a:p>
            <a:pPr lvl="1"/>
            <a:r>
              <a:rPr lang="en-US"/>
              <a:t>Hang up and you are done with the first part</a:t>
            </a:r>
          </a:p>
          <a:p>
            <a:pPr lvl="1"/>
            <a:r>
              <a:rPr lang="en-US"/>
              <a:t>Now call back and tell Amazon that you have lost access to your account</a:t>
            </a:r>
          </a:p>
          <a:p>
            <a:pPr lvl="1"/>
            <a:r>
              <a:rPr lang="en-US"/>
              <a:t>Using the ID information from the last call you can add a new email address</a:t>
            </a:r>
          </a:p>
          <a:p>
            <a:pPr lvl="1"/>
            <a:r>
              <a:rPr lang="en-US"/>
              <a:t>Go to the website and request a password reset and it will come to the new email address</a:t>
            </a:r>
          </a:p>
          <a:p>
            <a:pPr lvl="1"/>
            <a:r>
              <a:rPr lang="en-US"/>
              <a:t>Log in with the new password and get the last 4 digits of the credit cards on file</a:t>
            </a:r>
          </a:p>
          <a:p>
            <a:pPr lvl="1"/>
            <a:r>
              <a:rPr lang="en-US"/>
              <a:t>Go to Apple with the credit card digits and you are home free</a:t>
            </a:r>
          </a:p>
          <a:p>
            <a:endParaRPr lang="en-US"/>
          </a:p>
        </p:txBody>
      </p:sp>
      <p:sp>
        <p:nvSpPr>
          <p:cNvPr id="5" name="Slide Number Placeholder 4"/>
          <p:cNvSpPr>
            <a:spLocks noGrp="1"/>
          </p:cNvSpPr>
          <p:nvPr>
            <p:ph type="sldNum" sz="quarter" idx="10"/>
          </p:nvPr>
        </p:nvSpPr>
        <p:spPr/>
        <p:txBody>
          <a:bodyPr/>
          <a:lstStyle/>
          <a:p>
            <a:fld id="{76E8DCF4-EBDD-4FE1-8465-FD383573D554}" type="slidenum">
              <a:rPr lang="en-US" smtClean="0"/>
              <a:pPr/>
              <a:t>77</a:t>
            </a:fld>
            <a:endParaRPr lang="en-US"/>
          </a:p>
        </p:txBody>
      </p:sp>
    </p:spTree>
    <p:custDataLst>
      <p:tags r:id="rId1"/>
    </p:custDataLst>
    <p:extLst>
      <p:ext uri="{BB962C8B-B14F-4D97-AF65-F5344CB8AC3E}">
        <p14:creationId xmlns:p14="http://schemas.microsoft.com/office/powerpoint/2010/main" val="3864898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Phishing is the #1 Attack Approach</a:t>
            </a:r>
          </a:p>
        </p:txBody>
      </p:sp>
      <p:sp>
        <p:nvSpPr>
          <p:cNvPr id="3" name="Slide Number Placeholder 2"/>
          <p:cNvSpPr>
            <a:spLocks noGrp="1"/>
          </p:cNvSpPr>
          <p:nvPr>
            <p:ph type="sldNum" sz="quarter" idx="10"/>
          </p:nvPr>
        </p:nvSpPr>
        <p:spPr/>
        <p:txBody>
          <a:bodyPr/>
          <a:lstStyle/>
          <a:p>
            <a:fld id="{76E8DCF4-EBDD-4FE1-8465-FD383573D554}" type="slidenum">
              <a:rPr lang="en-US" smtClean="0"/>
              <a:pPr/>
              <a:t>78</a:t>
            </a:fld>
            <a:endParaRPr lang="en-US"/>
          </a:p>
        </p:txBody>
      </p:sp>
      <p:pic>
        <p:nvPicPr>
          <p:cNvPr id="6" name="Graphic 5" descr="Fishing outline">
            <a:extLst>
              <a:ext uri="{FF2B5EF4-FFF2-40B4-BE49-F238E27FC236}">
                <a16:creationId xmlns:a16="http://schemas.microsoft.com/office/drawing/2014/main" id="{82E14AB1-7134-564D-843A-7B8A3FE55D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2106" y="3038173"/>
            <a:ext cx="3502768" cy="3502768"/>
          </a:xfrm>
          <a:prstGeom prst="rect">
            <a:avLst/>
          </a:prstGeom>
        </p:spPr>
      </p:pic>
      <p:sp>
        <p:nvSpPr>
          <p:cNvPr id="9" name="TextBox 8">
            <a:extLst>
              <a:ext uri="{FF2B5EF4-FFF2-40B4-BE49-F238E27FC236}">
                <a16:creationId xmlns:a16="http://schemas.microsoft.com/office/drawing/2014/main" id="{862D3513-7F63-7A42-85DF-D86E94D7D76D}"/>
              </a:ext>
            </a:extLst>
          </p:cNvPr>
          <p:cNvSpPr txBox="1"/>
          <p:nvPr/>
        </p:nvSpPr>
        <p:spPr>
          <a:xfrm>
            <a:off x="1089979" y="4789557"/>
            <a:ext cx="10245241" cy="769441"/>
          </a:xfrm>
          <a:prstGeom prst="rect">
            <a:avLst/>
          </a:prstGeom>
          <a:noFill/>
        </p:spPr>
        <p:txBody>
          <a:bodyPr wrap="none" rtlCol="0">
            <a:spAutoFit/>
          </a:bodyPr>
          <a:lstStyle/>
          <a:p>
            <a:r>
              <a:rPr lang="en-US" sz="4400" b="1">
                <a:solidFill>
                  <a:srgbClr val="FF0000"/>
                </a:solidFill>
              </a:rPr>
              <a:t>Do you have any good examples of fishing?</a:t>
            </a:r>
          </a:p>
        </p:txBody>
      </p:sp>
    </p:spTree>
    <p:custDataLst>
      <p:tags r:id="rId1"/>
    </p:custDataLst>
    <p:extLst>
      <p:ext uri="{BB962C8B-B14F-4D97-AF65-F5344CB8AC3E}">
        <p14:creationId xmlns:p14="http://schemas.microsoft.com/office/powerpoint/2010/main" val="2478153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B6A4A9-75E9-E143-A92D-B1C692E94D9A}"/>
              </a:ext>
            </a:extLst>
          </p:cNvPr>
          <p:cNvPicPr>
            <a:picLocks noGrp="1" noChangeAspect="1"/>
          </p:cNvPicPr>
          <p:nvPr>
            <p:ph idx="1"/>
          </p:nvPr>
        </p:nvPicPr>
        <p:blipFill>
          <a:blip r:embed="rId2"/>
          <a:stretch>
            <a:fillRect/>
          </a:stretch>
        </p:blipFill>
        <p:spPr>
          <a:xfrm>
            <a:off x="1077158" y="760231"/>
            <a:ext cx="16133683" cy="18486649"/>
          </a:xfrm>
        </p:spPr>
      </p:pic>
    </p:spTree>
    <p:extLst>
      <p:ext uri="{BB962C8B-B14F-4D97-AF65-F5344CB8AC3E}">
        <p14:creationId xmlns:p14="http://schemas.microsoft.com/office/powerpoint/2010/main" val="1281937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Security Predictions for 2026</a:t>
            </a:r>
          </a:p>
        </p:txBody>
      </p:sp>
      <p:sp>
        <p:nvSpPr>
          <p:cNvPr id="4" name="Slide Number Placeholder 3"/>
          <p:cNvSpPr>
            <a:spLocks noGrp="1"/>
          </p:cNvSpPr>
          <p:nvPr>
            <p:ph type="sldNum" sz="quarter" idx="10"/>
          </p:nvPr>
        </p:nvSpPr>
        <p:spPr/>
        <p:txBody>
          <a:bodyPr/>
          <a:lstStyle/>
          <a:p>
            <a:fld id="{76E8DCF4-EBDD-4FE1-8465-FD383573D554}" type="slidenum">
              <a:rPr lang="en-US" smtClean="0"/>
              <a:pPr/>
              <a:t>8</a:t>
            </a:fld>
            <a:endParaRPr lang="en-US"/>
          </a:p>
        </p:txBody>
      </p:sp>
      <p:sp>
        <p:nvSpPr>
          <p:cNvPr id="7" name="Content Placeholder 6">
            <a:extLst>
              <a:ext uri="{FF2B5EF4-FFF2-40B4-BE49-F238E27FC236}">
                <a16:creationId xmlns:a16="http://schemas.microsoft.com/office/drawing/2014/main" id="{9FDDE361-7F75-D74D-ADF2-B582CC6506D3}"/>
              </a:ext>
            </a:extLst>
          </p:cNvPr>
          <p:cNvSpPr>
            <a:spLocks noGrp="1"/>
          </p:cNvSpPr>
          <p:nvPr>
            <p:ph idx="1"/>
          </p:nvPr>
        </p:nvSpPr>
        <p:spPr>
          <a:xfrm>
            <a:off x="1257300" y="2209172"/>
            <a:ext cx="14845439" cy="7341395"/>
          </a:xfrm>
        </p:spPr>
        <p:txBody>
          <a:bodyPr>
            <a:normAutofit/>
          </a:bodyPr>
          <a:lstStyle/>
          <a:p>
            <a:r>
              <a:rPr lang="en-US" dirty="0"/>
              <a:t>AI is the hot topic for attack, defense and new risks</a:t>
            </a:r>
          </a:p>
          <a:p>
            <a:r>
              <a:rPr lang="en-US" dirty="0"/>
              <a:t>Stolen credentials will become primary entry point to corporate networks</a:t>
            </a:r>
          </a:p>
          <a:p>
            <a:r>
              <a:rPr lang="en-US" dirty="0"/>
              <a:t>Ransomware will continue to evolve</a:t>
            </a:r>
          </a:p>
          <a:p>
            <a:r>
              <a:rPr lang="en-US" dirty="0"/>
              <a:t>Geopolitical attacks will continue to grow disrupting global stability</a:t>
            </a:r>
          </a:p>
          <a:p>
            <a:r>
              <a:rPr lang="en-US" dirty="0"/>
              <a:t>Identity and access management become a major focus</a:t>
            </a:r>
          </a:p>
          <a:p>
            <a:r>
              <a:rPr lang="en-US" dirty="0"/>
              <a:t>Supply chain attacks and third-party risks increase as reliance on IT and outsourcing increase</a:t>
            </a:r>
          </a:p>
          <a:p>
            <a:r>
              <a:rPr lang="en-US" dirty="0"/>
              <a:t>Time for post quantum encryption</a:t>
            </a:r>
          </a:p>
          <a:p>
            <a:endParaRPr lang="en-US" dirty="0"/>
          </a:p>
        </p:txBody>
      </p:sp>
    </p:spTree>
    <p:custDataLst>
      <p:tags r:id="rId1"/>
    </p:custDataLst>
    <p:extLst>
      <p:ext uri="{BB962C8B-B14F-4D97-AF65-F5344CB8AC3E}">
        <p14:creationId xmlns:p14="http://schemas.microsoft.com/office/powerpoint/2010/main" val="1134648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902" name="Rectangle 6"/>
          <p:cNvSpPr>
            <a:spLocks noGrp="1" noChangeArrowheads="1"/>
          </p:cNvSpPr>
          <p:nvPr>
            <p:ph type="title"/>
          </p:nvPr>
        </p:nvSpPr>
        <p:spPr/>
        <p:txBody>
          <a:bodyPr/>
          <a:lstStyle/>
          <a:p>
            <a:r>
              <a:rPr lang="en-US"/>
              <a:t>Information Security Tools</a:t>
            </a:r>
          </a:p>
        </p:txBody>
      </p:sp>
      <p:sp>
        <p:nvSpPr>
          <p:cNvPr id="1872903" name="Rectangle 7"/>
          <p:cNvSpPr>
            <a:spLocks noGrp="1" noChangeArrowheads="1"/>
          </p:cNvSpPr>
          <p:nvPr>
            <p:ph idx="1"/>
          </p:nvPr>
        </p:nvSpPr>
        <p:spPr/>
        <p:txBody>
          <a:bodyPr>
            <a:normAutofit fontScale="92500" lnSpcReduction="10000"/>
          </a:bodyPr>
          <a:lstStyle/>
          <a:p>
            <a:r>
              <a:rPr lang="en-US"/>
              <a:t>Physical controls</a:t>
            </a:r>
          </a:p>
          <a:p>
            <a:pPr lvl="1"/>
            <a:r>
              <a:rPr lang="en-US"/>
              <a:t>“I am physically securing the asset…”</a:t>
            </a:r>
          </a:p>
          <a:p>
            <a:pPr lvl="1"/>
            <a:r>
              <a:rPr lang="en-US"/>
              <a:t>Doors, locks, keys, fences</a:t>
            </a:r>
          </a:p>
          <a:p>
            <a:r>
              <a:rPr lang="en-US"/>
              <a:t>Administrative controls</a:t>
            </a:r>
          </a:p>
          <a:p>
            <a:pPr lvl="1"/>
            <a:r>
              <a:rPr lang="en-US"/>
              <a:t>“I am telling you…”</a:t>
            </a:r>
          </a:p>
          <a:p>
            <a:pPr lvl="1"/>
            <a:r>
              <a:rPr lang="en-US"/>
              <a:t>Policies</a:t>
            </a:r>
          </a:p>
          <a:p>
            <a:pPr lvl="2"/>
            <a:r>
              <a:rPr lang="en-US"/>
              <a:t>Security</a:t>
            </a:r>
          </a:p>
          <a:p>
            <a:pPr lvl="2"/>
            <a:r>
              <a:rPr lang="en-US"/>
              <a:t>Acceptable use</a:t>
            </a:r>
          </a:p>
          <a:p>
            <a:pPr lvl="1"/>
            <a:r>
              <a:rPr lang="en-US"/>
              <a:t>Staff screening and training</a:t>
            </a:r>
          </a:p>
          <a:p>
            <a:r>
              <a:rPr lang="en-US"/>
              <a:t>Technical controls</a:t>
            </a:r>
          </a:p>
          <a:p>
            <a:pPr lvl="1"/>
            <a:r>
              <a:rPr lang="en-US"/>
              <a:t>“I am implementing technology to control…”</a:t>
            </a:r>
          </a:p>
          <a:p>
            <a:pPr lvl="1"/>
            <a:r>
              <a:rPr lang="en-US"/>
              <a:t>Firewalls and intrusion detection/prevention systems</a:t>
            </a:r>
          </a:p>
          <a:p>
            <a:pPr lvl="1"/>
            <a:r>
              <a:rPr lang="en-US"/>
              <a:t>Authentication systems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80</a:t>
            </a:fld>
            <a:endParaRPr lang="en-US"/>
          </a:p>
        </p:txBody>
      </p:sp>
      <p:pic>
        <p:nvPicPr>
          <p:cNvPr id="4" name="Graphic 3" descr="Tools with solid fill">
            <a:extLst>
              <a:ext uri="{FF2B5EF4-FFF2-40B4-BE49-F238E27FC236}">
                <a16:creationId xmlns:a16="http://schemas.microsoft.com/office/drawing/2014/main" id="{FE8B60EC-6601-A14A-8AA0-DD9AD6EB4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91507" y="1597376"/>
            <a:ext cx="6496493" cy="6496493"/>
          </a:xfrm>
          <a:prstGeom prst="rect">
            <a:avLst/>
          </a:prstGeom>
        </p:spPr>
      </p:pic>
    </p:spTree>
    <p:custDataLst>
      <p:tags r:id="rId1"/>
    </p:custDataLst>
    <p:extLst>
      <p:ext uri="{BB962C8B-B14F-4D97-AF65-F5344CB8AC3E}">
        <p14:creationId xmlns:p14="http://schemas.microsoft.com/office/powerpoint/2010/main" val="29453647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p:txBody>
          <a:bodyPr/>
          <a:lstStyle/>
          <a:p>
            <a:r>
              <a:rPr lang="en-US"/>
              <a:t>Summary</a:t>
            </a:r>
          </a:p>
        </p:txBody>
      </p:sp>
      <p:sp>
        <p:nvSpPr>
          <p:cNvPr id="1818627" name="Rectangle 3"/>
          <p:cNvSpPr>
            <a:spLocks noGrp="1" noChangeArrowheads="1"/>
          </p:cNvSpPr>
          <p:nvPr>
            <p:ph idx="1"/>
          </p:nvPr>
        </p:nvSpPr>
        <p:spPr/>
        <p:txBody>
          <a:bodyPr/>
          <a:lstStyle/>
          <a:p>
            <a:r>
              <a:rPr lang="en-US"/>
              <a:t>The fundamentals of InfoSec</a:t>
            </a:r>
          </a:p>
          <a:p>
            <a:r>
              <a:rPr lang="en-US"/>
              <a:t>The CIA Triad</a:t>
            </a:r>
          </a:p>
          <a:p>
            <a:r>
              <a:rPr lang="en-US"/>
              <a:t>Sample threats and vulnerabilities</a:t>
            </a:r>
          </a:p>
          <a:p>
            <a:pPr lvl="1"/>
            <a:r>
              <a:rPr lang="en-US"/>
              <a:t>POS breach</a:t>
            </a:r>
          </a:p>
          <a:p>
            <a:pPr lvl="1"/>
            <a:r>
              <a:rPr lang="en-US" err="1"/>
              <a:t>DDoS</a:t>
            </a:r>
            <a:r>
              <a:rPr lang="en-US"/>
              <a:t> attack</a:t>
            </a:r>
          </a:p>
          <a:p>
            <a:pPr lvl="1"/>
            <a:r>
              <a:rPr lang="en-US"/>
              <a:t>Phishing</a:t>
            </a:r>
          </a:p>
          <a:p>
            <a:r>
              <a:rPr lang="en-US"/>
              <a:t>Understanding risks and threats</a:t>
            </a:r>
          </a:p>
          <a:p>
            <a:r>
              <a:rPr lang="en-US"/>
              <a:t>Handling risk</a:t>
            </a:r>
          </a:p>
          <a:p>
            <a:pPr>
              <a:buNone/>
            </a:pPr>
            <a:endParaRPr lang="en-US"/>
          </a:p>
          <a:p>
            <a:pPr>
              <a:buNone/>
            </a:pPr>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81</a:t>
            </a:fld>
            <a:endParaRPr lang="en-US"/>
          </a:p>
        </p:txBody>
      </p:sp>
    </p:spTree>
    <p:custDataLst>
      <p:tags r:id="rId1"/>
    </p:custDataLst>
    <p:extLst>
      <p:ext uri="{BB962C8B-B14F-4D97-AF65-F5344CB8AC3E}">
        <p14:creationId xmlns:p14="http://schemas.microsoft.com/office/powerpoint/2010/main" val="3053570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632581"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904644" name="Rectangle 4"/>
          <p:cNvSpPr>
            <a:spLocks noGrp="1" noChangeArrowheads="1"/>
          </p:cNvSpPr>
          <p:nvPr>
            <p:ph type="ctrTitle"/>
          </p:nvPr>
        </p:nvSpPr>
        <p:spPr>
          <a:xfrm>
            <a:off x="9885993" y="6401748"/>
            <a:ext cx="7208994" cy="1945672"/>
          </a:xfrm>
        </p:spPr>
        <p:txBody>
          <a:bodyPr anchor="t">
            <a:normAutofit/>
          </a:bodyPr>
          <a:lstStyle/>
          <a:p>
            <a:pPr algn="l"/>
            <a:r>
              <a:rPr lang="en-US" sz="6600">
                <a:solidFill>
                  <a:srgbClr val="000000"/>
                </a:solidFill>
              </a:rPr>
              <a:t>Security Policy</a:t>
            </a:r>
          </a:p>
        </p:txBody>
      </p:sp>
      <p:sp>
        <p:nvSpPr>
          <p:cNvPr id="1904645" name="Rectangle 5"/>
          <p:cNvSpPr>
            <a:spLocks noGrp="1" noChangeArrowheads="1"/>
          </p:cNvSpPr>
          <p:nvPr>
            <p:ph type="subTitle" idx="1"/>
          </p:nvPr>
        </p:nvSpPr>
        <p:spPr>
          <a:xfrm>
            <a:off x="9886449" y="5143498"/>
            <a:ext cx="7208536" cy="1258247"/>
          </a:xfrm>
        </p:spPr>
        <p:txBody>
          <a:bodyPr anchor="b">
            <a:normAutofit/>
          </a:bodyPr>
          <a:lstStyle/>
          <a:p>
            <a:pPr algn="l"/>
            <a:r>
              <a:rPr lang="en-US" sz="2700">
                <a:solidFill>
                  <a:srgbClr val="000000"/>
                </a:solidFill>
              </a:rPr>
              <a:t>Chapter 6</a:t>
            </a:r>
          </a:p>
        </p:txBody>
      </p:sp>
      <p:sp>
        <p:nvSpPr>
          <p:cNvPr id="8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1738"/>
            <a:ext cx="8197318" cy="9415262"/>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 name="Graphic 72" descr="Lock">
            <a:extLst>
              <a:ext uri="{FF2B5EF4-FFF2-40B4-BE49-F238E27FC236}">
                <a16:creationId xmlns:a16="http://schemas.microsoft.com/office/drawing/2014/main" id="{11E18DEB-3205-4899-8BB4-6AD452472FC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705" y="2722979"/>
            <a:ext cx="6212640" cy="6212640"/>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1578633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8738" name="Rectangle 2"/>
          <p:cNvSpPr>
            <a:spLocks noGrp="1" noChangeArrowheads="1"/>
          </p:cNvSpPr>
          <p:nvPr>
            <p:ph type="title"/>
          </p:nvPr>
        </p:nvSpPr>
        <p:spPr>
          <a:xfrm>
            <a:off x="1030251" y="1730358"/>
            <a:ext cx="4800600" cy="6691744"/>
          </a:xfrm>
        </p:spPr>
        <p:txBody>
          <a:bodyPr>
            <a:normAutofit/>
          </a:bodyPr>
          <a:lstStyle/>
          <a:p>
            <a:r>
              <a:rPr lang="en-US">
                <a:solidFill>
                  <a:srgbClr val="FFFFFF"/>
                </a:solidFill>
              </a:rPr>
              <a:t>Chapter Objectives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8739" name="Rectangle 3"/>
          <p:cNvSpPr>
            <a:spLocks noGrp="1" noChangeArrowheads="1"/>
          </p:cNvSpPr>
          <p:nvPr>
            <p:ph idx="1"/>
          </p:nvPr>
        </p:nvSpPr>
        <p:spPr>
          <a:xfrm>
            <a:off x="6670962" y="887016"/>
            <a:ext cx="10359736" cy="8378428"/>
          </a:xfrm>
        </p:spPr>
        <p:txBody>
          <a:bodyPr anchor="ctr">
            <a:normAutofit/>
          </a:bodyPr>
          <a:lstStyle/>
          <a:p>
            <a:pPr>
              <a:buNone/>
            </a:pPr>
            <a:r>
              <a:rPr lang="en-US" i="1"/>
              <a:t>Upon completing this chapter, you will be able to</a:t>
            </a:r>
            <a:endParaRPr lang="en-US"/>
          </a:p>
          <a:p>
            <a:r>
              <a:rPr lang="en-US"/>
              <a:t>Define the need and purpose of a security policy</a:t>
            </a:r>
          </a:p>
          <a:p>
            <a:r>
              <a:rPr lang="en-US"/>
              <a:t>Examine the steps in security policy development</a:t>
            </a:r>
          </a:p>
          <a:p>
            <a:r>
              <a:rPr lang="en-US"/>
              <a:t>Describe how to implement an effective </a:t>
            </a:r>
            <a:br>
              <a:rPr lang="en-US"/>
            </a:br>
            <a:r>
              <a:rPr lang="en-US"/>
              <a:t>security policy</a:t>
            </a:r>
          </a:p>
        </p:txBody>
      </p:sp>
      <p:sp>
        <p:nvSpPr>
          <p:cNvPr id="2" name="Slide Number Placeholder 1"/>
          <p:cNvSpPr>
            <a:spLocks noGrp="1"/>
          </p:cNvSpPr>
          <p:nvPr>
            <p:ph type="sldNum" sz="quarter" idx="10"/>
          </p:nvPr>
        </p:nvSpPr>
        <p:spPr>
          <a:xfrm>
            <a:off x="14312346" y="9534525"/>
            <a:ext cx="2718352" cy="547687"/>
          </a:xfrm>
        </p:spPr>
        <p:txBody>
          <a:bodyPr>
            <a:normAutofit/>
          </a:bodyPr>
          <a:lstStyle/>
          <a:p>
            <a:pPr>
              <a:spcAft>
                <a:spcPts val="600"/>
              </a:spcAft>
            </a:pPr>
            <a:fld id="{76E8DCF4-EBDD-4FE1-8465-FD383573D554}" type="slidenum">
              <a:rPr lang="en-US" smtClean="0"/>
              <a:pPr>
                <a:spcAft>
                  <a:spcPts val="600"/>
                </a:spcAft>
              </a:pPr>
              <a:t>83</a:t>
            </a:fld>
            <a:endParaRPr lang="en-US"/>
          </a:p>
        </p:txBody>
      </p:sp>
    </p:spTree>
    <p:custDataLst>
      <p:tags r:id="rId1"/>
    </p:custDataLst>
    <p:extLst>
      <p:ext uri="{BB962C8B-B14F-4D97-AF65-F5344CB8AC3E}">
        <p14:creationId xmlns:p14="http://schemas.microsoft.com/office/powerpoint/2010/main" val="13481028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CEO Questions</a:t>
            </a:r>
          </a:p>
        </p:txBody>
      </p:sp>
      <p:sp>
        <p:nvSpPr>
          <p:cNvPr id="4" name="Slide Number Placeholder 3"/>
          <p:cNvSpPr>
            <a:spLocks noGrp="1"/>
          </p:cNvSpPr>
          <p:nvPr>
            <p:ph type="sldNum" sz="quarter" idx="10"/>
          </p:nvPr>
        </p:nvSpPr>
        <p:spPr/>
        <p:txBody>
          <a:bodyPr/>
          <a:lstStyle/>
          <a:p>
            <a:fld id="{76E8DCF4-EBDD-4FE1-8465-FD383573D554}" type="slidenum">
              <a:rPr lang="en-US" smtClean="0"/>
              <a:pPr/>
              <a:t>84</a:t>
            </a:fld>
            <a:endParaRPr lang="en-US"/>
          </a:p>
        </p:txBody>
      </p:sp>
      <p:sp>
        <p:nvSpPr>
          <p:cNvPr id="10" name="Oval Callout 9"/>
          <p:cNvSpPr/>
          <p:nvPr/>
        </p:nvSpPr>
        <p:spPr bwMode="auto">
          <a:xfrm>
            <a:off x="2057401" y="5407380"/>
            <a:ext cx="4686300" cy="2531834"/>
          </a:xfrm>
          <a:prstGeom prst="wedgeEllipseCallout">
            <a:avLst>
              <a:gd name="adj1" fmla="val 95679"/>
              <a:gd name="adj2" fmla="val 23171"/>
            </a:avLst>
          </a:prstGeom>
          <a:solidFill>
            <a:schemeClr val="accent2">
              <a:lumMod val="75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Do we fully understand what information we have and its sensitivity?</a:t>
            </a:r>
          </a:p>
        </p:txBody>
      </p:sp>
      <p:sp>
        <p:nvSpPr>
          <p:cNvPr id="11" name="Oval Callout 10"/>
          <p:cNvSpPr/>
          <p:nvPr/>
        </p:nvSpPr>
        <p:spPr bwMode="auto">
          <a:xfrm>
            <a:off x="4572001" y="3426768"/>
            <a:ext cx="4457700" cy="1947565"/>
          </a:xfrm>
          <a:prstGeom prst="wedgeEllipseCallout">
            <a:avLst>
              <a:gd name="adj1" fmla="val 52115"/>
              <a:gd name="adj2" fmla="val 144142"/>
            </a:avLst>
          </a:prstGeom>
          <a:solidFill>
            <a:schemeClr val="accent2">
              <a:lumMod val="75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Are we adequately protecting the sensitive data?</a:t>
            </a:r>
          </a:p>
        </p:txBody>
      </p:sp>
      <p:sp>
        <p:nvSpPr>
          <p:cNvPr id="12" name="Oval Callout 11"/>
          <p:cNvSpPr/>
          <p:nvPr/>
        </p:nvSpPr>
        <p:spPr bwMode="auto">
          <a:xfrm>
            <a:off x="9372600" y="1943101"/>
            <a:ext cx="4457700" cy="1947565"/>
          </a:xfrm>
          <a:prstGeom prst="wedgeEllipseCallout">
            <a:avLst>
              <a:gd name="adj1" fmla="val -54394"/>
              <a:gd name="adj2" fmla="val 213705"/>
            </a:avLst>
          </a:prstGeom>
          <a:solidFill>
            <a:schemeClr val="accent2">
              <a:lumMod val="75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How are we identifying risks and handling them?</a:t>
            </a:r>
          </a:p>
        </p:txBody>
      </p:sp>
      <p:sp>
        <p:nvSpPr>
          <p:cNvPr id="13" name="Oval Callout 12"/>
          <p:cNvSpPr/>
          <p:nvPr/>
        </p:nvSpPr>
        <p:spPr bwMode="auto">
          <a:xfrm>
            <a:off x="11315700" y="4481518"/>
            <a:ext cx="4457700" cy="1947565"/>
          </a:xfrm>
          <a:prstGeom prst="wedgeEllipseCallout">
            <a:avLst>
              <a:gd name="adj1" fmla="val -94190"/>
              <a:gd name="adj2" fmla="val 89803"/>
            </a:avLst>
          </a:prstGeom>
          <a:solidFill>
            <a:schemeClr val="accent2">
              <a:lumMod val="75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What is our ability to mitigate the risks?</a:t>
            </a:r>
          </a:p>
        </p:txBody>
      </p:sp>
      <p:sp>
        <p:nvSpPr>
          <p:cNvPr id="14" name="Oval Callout 13"/>
          <p:cNvSpPr/>
          <p:nvPr/>
        </p:nvSpPr>
        <p:spPr bwMode="auto">
          <a:xfrm>
            <a:off x="11544300" y="6696537"/>
            <a:ext cx="4251960" cy="2531834"/>
          </a:xfrm>
          <a:prstGeom prst="wedgeEllipseCallout">
            <a:avLst>
              <a:gd name="adj1" fmla="val -101229"/>
              <a:gd name="adj2" fmla="val -30192"/>
            </a:avLst>
          </a:prstGeom>
          <a:solidFill>
            <a:schemeClr val="accent2">
              <a:lumMod val="75000"/>
            </a:schemeClr>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a:r>
              <a:rPr lang="en-US" sz="2700">
                <a:solidFill>
                  <a:schemeClr val="bg1"/>
                </a:solidFill>
              </a:rPr>
              <a:t>How are our providers ensuring they mange their systems?</a:t>
            </a:r>
          </a:p>
        </p:txBody>
      </p:sp>
      <p:sp>
        <p:nvSpPr>
          <p:cNvPr id="15" name="TextBox 14"/>
          <p:cNvSpPr txBox="1"/>
          <p:nvPr/>
        </p:nvSpPr>
        <p:spPr>
          <a:xfrm>
            <a:off x="6544597" y="9711037"/>
            <a:ext cx="4650119" cy="461665"/>
          </a:xfrm>
          <a:prstGeom prst="rect">
            <a:avLst/>
          </a:prstGeom>
          <a:noFill/>
        </p:spPr>
        <p:txBody>
          <a:bodyPr wrap="none" rtlCol="0">
            <a:spAutoFit/>
          </a:bodyPr>
          <a:lstStyle/>
          <a:p>
            <a:r>
              <a:rPr lang="en-US" sz="2400">
                <a:latin typeface="+mj-lt"/>
              </a:rPr>
              <a:t>Modified from CSBS Resource Guide</a:t>
            </a:r>
          </a:p>
        </p:txBody>
      </p:sp>
      <p:pic>
        <p:nvPicPr>
          <p:cNvPr id="5" name="Graphic 4" descr="User outline">
            <a:extLst>
              <a:ext uri="{FF2B5EF4-FFF2-40B4-BE49-F238E27FC236}">
                <a16:creationId xmlns:a16="http://schemas.microsoft.com/office/drawing/2014/main" id="{CA28525B-1603-1E41-B620-8231E26A77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6089" y="5915214"/>
            <a:ext cx="3795823" cy="3795823"/>
          </a:xfrm>
          <a:prstGeom prst="rect">
            <a:avLst/>
          </a:prstGeom>
        </p:spPr>
      </p:pic>
    </p:spTree>
    <p:custDataLst>
      <p:tags r:id="rId1"/>
    </p:custDataLst>
    <p:extLst>
      <p:ext uri="{BB962C8B-B14F-4D97-AF65-F5344CB8AC3E}">
        <p14:creationId xmlns:p14="http://schemas.microsoft.com/office/powerpoint/2010/main" val="2512577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Exercise</a:t>
            </a:r>
          </a:p>
        </p:txBody>
      </p:sp>
      <p:sp>
        <p:nvSpPr>
          <p:cNvPr id="3" name="Content Placeholder 2"/>
          <p:cNvSpPr>
            <a:spLocks noGrp="1"/>
          </p:cNvSpPr>
          <p:nvPr>
            <p:ph idx="1"/>
          </p:nvPr>
        </p:nvSpPr>
        <p:spPr/>
        <p:txBody>
          <a:bodyPr/>
          <a:lstStyle/>
          <a:p>
            <a:r>
              <a:rPr lang="en-US" dirty="0"/>
              <a:t>List the “digital crown jewels” in your personal computer world</a:t>
            </a:r>
          </a:p>
          <a:p>
            <a:r>
              <a:rPr lang="en-US" dirty="0"/>
              <a:t>As a group create your answers to the question below and be prepared to discuss in the larger group</a:t>
            </a:r>
          </a:p>
          <a:p>
            <a:endParaRPr lang="en-US" dirty="0"/>
          </a:p>
          <a:p>
            <a:r>
              <a:rPr lang="en-US" dirty="0"/>
              <a:t>Who has access to them?</a:t>
            </a:r>
          </a:p>
          <a:p>
            <a:r>
              <a:rPr lang="en-US" dirty="0"/>
              <a:t>How secure are they?</a:t>
            </a:r>
          </a:p>
          <a:p>
            <a:r>
              <a:rPr lang="en-US" dirty="0"/>
              <a:t>What risks are there to losing them?</a:t>
            </a:r>
          </a:p>
          <a:p>
            <a:r>
              <a:rPr lang="en-US" dirty="0"/>
              <a:t>How are you mitigating these risks?</a:t>
            </a:r>
          </a:p>
          <a:p>
            <a:endParaRPr lang="en-US" dirty="0"/>
          </a:p>
        </p:txBody>
      </p:sp>
      <p:sp>
        <p:nvSpPr>
          <p:cNvPr id="4" name="Slide Number Placeholder 3"/>
          <p:cNvSpPr>
            <a:spLocks noGrp="1"/>
          </p:cNvSpPr>
          <p:nvPr>
            <p:ph type="sldNum" sz="quarter" idx="10"/>
          </p:nvPr>
        </p:nvSpPr>
        <p:spPr/>
        <p:txBody>
          <a:bodyPr/>
          <a:lstStyle/>
          <a:p>
            <a:fld id="{76E8DCF4-EBDD-4FE1-8465-FD383573D554}" type="slidenum">
              <a:rPr lang="en-US" smtClean="0"/>
              <a:pPr/>
              <a:t>85</a:t>
            </a:fld>
            <a:endParaRPr lang="en-US"/>
          </a:p>
        </p:txBody>
      </p:sp>
    </p:spTree>
    <p:custDataLst>
      <p:tags r:id="rId1"/>
    </p:custDataLst>
    <p:extLst>
      <p:ext uri="{BB962C8B-B14F-4D97-AF65-F5344CB8AC3E}">
        <p14:creationId xmlns:p14="http://schemas.microsoft.com/office/powerpoint/2010/main" val="18072866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6833" y="7325316"/>
            <a:ext cx="5814129" cy="2335360"/>
          </a:xfrm>
        </p:spPr>
        <p:txBody>
          <a:bodyPr anchor="ctr">
            <a:normAutofit/>
          </a:bodyPr>
          <a:lstStyle/>
          <a:p>
            <a:r>
              <a:rPr lang="en-US" sz="4800"/>
              <a:t>Ransomware</a:t>
            </a:r>
          </a:p>
        </p:txBody>
      </p:sp>
      <p:sp>
        <p:nvSpPr>
          <p:cNvPr id="73" name="Rectangle 7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298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33" y="0"/>
            <a:ext cx="16847618" cy="68822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n image">
            <a:extLst>
              <a:ext uri="{FF2B5EF4-FFF2-40B4-BE49-F238E27FC236}">
                <a16:creationId xmlns:a16="http://schemas.microsoft.com/office/drawing/2014/main" id="{B29EA38B-6642-884F-945B-14F63951EB3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38807" y="546213"/>
            <a:ext cx="15554468" cy="580198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01661" y="8491698"/>
            <a:ext cx="2194560" cy="685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744078" y="7325316"/>
            <a:ext cx="9880373" cy="2335360"/>
          </a:xfrm>
        </p:spPr>
        <p:txBody>
          <a:bodyPr anchor="ctr">
            <a:normAutofit/>
          </a:bodyPr>
          <a:lstStyle/>
          <a:p>
            <a:r>
              <a:rPr lang="en-US" sz="2700"/>
              <a:t>Will your mitigation techniques in the prior exercise work with ransomware?</a:t>
            </a:r>
          </a:p>
          <a:p>
            <a:endParaRPr lang="en-US" sz="2700"/>
          </a:p>
          <a:p>
            <a:endParaRPr lang="en-US" sz="2700"/>
          </a:p>
        </p:txBody>
      </p:sp>
      <p:sp>
        <p:nvSpPr>
          <p:cNvPr id="4" name="Slide Number Placeholder 3"/>
          <p:cNvSpPr>
            <a:spLocks noGrp="1"/>
          </p:cNvSpPr>
          <p:nvPr>
            <p:ph type="sldNum" sz="quarter" idx="10"/>
          </p:nvPr>
        </p:nvSpPr>
        <p:spPr>
          <a:xfrm>
            <a:off x="12915900" y="9738360"/>
            <a:ext cx="4114800" cy="547687"/>
          </a:xfrm>
        </p:spPr>
        <p:txBody>
          <a:bodyPr>
            <a:normAutofit/>
          </a:bodyPr>
          <a:lstStyle/>
          <a:p>
            <a:pPr>
              <a:spcAft>
                <a:spcPts val="600"/>
              </a:spcAft>
            </a:pPr>
            <a:fld id="{76E8DCF4-EBDD-4FE1-8465-FD383573D554}" type="slidenum">
              <a:rPr lang="en-US" smtClean="0"/>
              <a:pPr>
                <a:spcAft>
                  <a:spcPts val="600"/>
                </a:spcAft>
              </a:pPr>
              <a:t>86</a:t>
            </a:fld>
            <a:endParaRPr lang="en-US"/>
          </a:p>
        </p:txBody>
      </p:sp>
    </p:spTree>
    <p:custDataLst>
      <p:tags r:id="rId1"/>
    </p:custDataLst>
    <p:extLst>
      <p:ext uri="{BB962C8B-B14F-4D97-AF65-F5344CB8AC3E}">
        <p14:creationId xmlns:p14="http://schemas.microsoft.com/office/powerpoint/2010/main" val="26438370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2"/>
          <p:cNvSpPr>
            <a:spLocks noGrp="1" noChangeArrowheads="1"/>
          </p:cNvSpPr>
          <p:nvPr>
            <p:ph type="title"/>
          </p:nvPr>
        </p:nvSpPr>
        <p:spPr/>
        <p:txBody>
          <a:bodyPr/>
          <a:lstStyle/>
          <a:p>
            <a:r>
              <a:rPr lang="en-US"/>
              <a:t>The Importance of a Security Policy</a:t>
            </a:r>
          </a:p>
        </p:txBody>
      </p:sp>
      <p:sp>
        <p:nvSpPr>
          <p:cNvPr id="1910787" name="Rectangle 3"/>
          <p:cNvSpPr>
            <a:spLocks noGrp="1" noChangeArrowheads="1"/>
          </p:cNvSpPr>
          <p:nvPr>
            <p:ph idx="1"/>
          </p:nvPr>
        </p:nvSpPr>
        <p:spPr/>
        <p:txBody>
          <a:bodyPr>
            <a:normAutofit/>
          </a:bodyPr>
          <a:lstStyle/>
          <a:p>
            <a:r>
              <a:rPr lang="en-US" dirty="0"/>
              <a:t>Policy drives technology</a:t>
            </a:r>
          </a:p>
          <a:p>
            <a:r>
              <a:rPr lang="en-US" dirty="0"/>
              <a:t>Increases cost-effectiveness</a:t>
            </a:r>
          </a:p>
          <a:p>
            <a:r>
              <a:rPr lang="en-US" dirty="0"/>
              <a:t>Provides guidelines for uncertain scenarios</a:t>
            </a:r>
            <a:br>
              <a:rPr lang="en-US" dirty="0"/>
            </a:br>
            <a:r>
              <a:rPr lang="en-US" dirty="0"/>
              <a:t>(incident response)</a:t>
            </a:r>
          </a:p>
          <a:p>
            <a:r>
              <a:rPr lang="en-US" dirty="0"/>
              <a:t>Consistency of monitoring</a:t>
            </a:r>
          </a:p>
          <a:p>
            <a:r>
              <a:rPr lang="en-US" dirty="0"/>
              <a:t>Change management to ensure holes are patched</a:t>
            </a:r>
          </a:p>
          <a:p>
            <a:r>
              <a:rPr lang="en-US" dirty="0"/>
              <a:t>Defines acceptable use</a:t>
            </a:r>
          </a:p>
          <a:p>
            <a:r>
              <a:rPr lang="en-US" dirty="0"/>
              <a:t>Ensures employees are aware of the threats</a:t>
            </a:r>
          </a:p>
          <a:p>
            <a:r>
              <a:rPr lang="en-US" dirty="0"/>
              <a:t>Guides operations</a:t>
            </a:r>
          </a:p>
        </p:txBody>
      </p:sp>
      <p:sp>
        <p:nvSpPr>
          <p:cNvPr id="3" name="Slide Number Placeholder 2"/>
          <p:cNvSpPr>
            <a:spLocks noGrp="1"/>
          </p:cNvSpPr>
          <p:nvPr>
            <p:ph type="sldNum" sz="quarter" idx="10"/>
          </p:nvPr>
        </p:nvSpPr>
        <p:spPr/>
        <p:txBody>
          <a:bodyPr/>
          <a:lstStyle/>
          <a:p>
            <a:fld id="{76E8DCF4-EBDD-4FE1-8465-FD383573D554}" type="slidenum">
              <a:rPr lang="en-US" smtClean="0"/>
              <a:pPr/>
              <a:t>87</a:t>
            </a:fld>
            <a:endParaRPr lang="en-US"/>
          </a:p>
        </p:txBody>
      </p:sp>
    </p:spTree>
    <p:custDataLst>
      <p:tags r:id="rId1"/>
    </p:custDataLst>
    <p:extLst>
      <p:ext uri="{BB962C8B-B14F-4D97-AF65-F5344CB8AC3E}">
        <p14:creationId xmlns:p14="http://schemas.microsoft.com/office/powerpoint/2010/main" val="2915271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ChangeArrowheads="1"/>
          </p:cNvSpPr>
          <p:nvPr>
            <p:ph type="title"/>
          </p:nvPr>
        </p:nvSpPr>
        <p:spPr/>
        <p:txBody>
          <a:bodyPr/>
          <a:lstStyle/>
          <a:p>
            <a:r>
              <a:rPr lang="en-US"/>
              <a:t>Security Policy Is the “Why”</a:t>
            </a:r>
          </a:p>
        </p:txBody>
      </p:sp>
      <p:sp>
        <p:nvSpPr>
          <p:cNvPr id="1767427" name="Rectangle 3"/>
          <p:cNvSpPr>
            <a:spLocks noGrp="1" noChangeArrowheads="1"/>
          </p:cNvSpPr>
          <p:nvPr>
            <p:ph idx="1"/>
          </p:nvPr>
        </p:nvSpPr>
        <p:spPr>
          <a:xfrm>
            <a:off x="1257300" y="2193131"/>
            <a:ext cx="15773400" cy="7546292"/>
          </a:xfrm>
        </p:spPr>
        <p:txBody>
          <a:bodyPr>
            <a:normAutofit/>
          </a:bodyPr>
          <a:lstStyle/>
          <a:p>
            <a:r>
              <a:rPr lang="en-US"/>
              <a:t>Security policy</a:t>
            </a:r>
          </a:p>
          <a:p>
            <a:pPr lvl="1"/>
            <a:r>
              <a:rPr lang="en-US"/>
              <a:t>Short</a:t>
            </a:r>
          </a:p>
          <a:p>
            <a:pPr lvl="1"/>
            <a:r>
              <a:rPr lang="en-US"/>
              <a:t>Stable</a:t>
            </a:r>
          </a:p>
          <a:p>
            <a:r>
              <a:rPr lang="en-US"/>
              <a:t>Supports corporate mission statement</a:t>
            </a:r>
          </a:p>
          <a:p>
            <a:r>
              <a:rPr lang="en-US"/>
              <a:t>Approval from highest level of management</a:t>
            </a:r>
          </a:p>
          <a:p>
            <a:r>
              <a:rPr lang="en-US"/>
              <a:t>Outline's consequences of non-compliance</a:t>
            </a:r>
          </a:p>
          <a:p>
            <a:r>
              <a:rPr lang="en-US"/>
              <a:t>Results in a positive cost benefit!</a:t>
            </a:r>
          </a:p>
          <a:p>
            <a:endParaRPr lang="en-US"/>
          </a:p>
          <a:p>
            <a:endParaRPr lang="en-US"/>
          </a:p>
        </p:txBody>
      </p:sp>
      <p:sp>
        <p:nvSpPr>
          <p:cNvPr id="2" name="Slide Number Placeholder 1"/>
          <p:cNvSpPr>
            <a:spLocks noGrp="1"/>
          </p:cNvSpPr>
          <p:nvPr>
            <p:ph type="sldNum" sz="quarter" idx="10"/>
          </p:nvPr>
        </p:nvSpPr>
        <p:spPr/>
        <p:txBody>
          <a:bodyPr/>
          <a:lstStyle/>
          <a:p>
            <a:fld id="{76E8DCF4-EBDD-4FE1-8465-FD383573D554}" type="slidenum">
              <a:rPr lang="en-US" smtClean="0"/>
              <a:pPr/>
              <a:t>88</a:t>
            </a:fld>
            <a:endParaRPr lang="en-US"/>
          </a:p>
        </p:txBody>
      </p:sp>
    </p:spTree>
    <p:custDataLst>
      <p:tags r:id="rId1"/>
    </p:custDataLst>
    <p:extLst>
      <p:ext uri="{BB962C8B-B14F-4D97-AF65-F5344CB8AC3E}">
        <p14:creationId xmlns:p14="http://schemas.microsoft.com/office/powerpoint/2010/main" val="1884162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0794-CEEC-49DB-B17F-463D1574E405}"/>
              </a:ext>
            </a:extLst>
          </p:cNvPr>
          <p:cNvSpPr>
            <a:spLocks noGrp="1"/>
          </p:cNvSpPr>
          <p:nvPr>
            <p:ph type="title"/>
          </p:nvPr>
        </p:nvSpPr>
        <p:spPr/>
        <p:txBody>
          <a:bodyPr/>
          <a:lstStyle/>
          <a:p>
            <a:r>
              <a:rPr lang="en-US"/>
              <a:t>Program Policy</a:t>
            </a:r>
          </a:p>
        </p:txBody>
      </p:sp>
      <p:sp>
        <p:nvSpPr>
          <p:cNvPr id="3" name="Content Placeholder 2">
            <a:extLst>
              <a:ext uri="{FF2B5EF4-FFF2-40B4-BE49-F238E27FC236}">
                <a16:creationId xmlns:a16="http://schemas.microsoft.com/office/drawing/2014/main" id="{8D8D93CB-0089-49F3-8380-6EA66716D405}"/>
              </a:ext>
            </a:extLst>
          </p:cNvPr>
          <p:cNvSpPr>
            <a:spLocks noGrp="1"/>
          </p:cNvSpPr>
          <p:nvPr>
            <p:ph idx="1"/>
          </p:nvPr>
        </p:nvSpPr>
        <p:spPr>
          <a:xfrm>
            <a:off x="1257300" y="2193130"/>
            <a:ext cx="15773400" cy="7341395"/>
          </a:xfrm>
        </p:spPr>
        <p:txBody>
          <a:bodyPr>
            <a:normAutofit fontScale="92500" lnSpcReduction="10000"/>
          </a:bodyPr>
          <a:lstStyle/>
          <a:p>
            <a:r>
              <a:rPr lang="en-US"/>
              <a:t>Sets the strategic direction for the Information Security Program</a:t>
            </a:r>
          </a:p>
          <a:p>
            <a:r>
              <a:rPr lang="en-US"/>
              <a:t>Elements include:</a:t>
            </a:r>
          </a:p>
          <a:p>
            <a:pPr lvl="1"/>
            <a:r>
              <a:rPr lang="en-US"/>
              <a:t>Purpose of the program</a:t>
            </a:r>
          </a:p>
          <a:p>
            <a:pPr lvl="2"/>
            <a:r>
              <a:rPr lang="en-US"/>
              <a:t>Specific focus</a:t>
            </a:r>
          </a:p>
          <a:p>
            <a:pPr lvl="1"/>
            <a:r>
              <a:rPr lang="en-US"/>
              <a:t>Scope</a:t>
            </a:r>
          </a:p>
          <a:p>
            <a:pPr lvl="2"/>
            <a:r>
              <a:rPr lang="en-US"/>
              <a:t>Resources covered</a:t>
            </a:r>
          </a:p>
          <a:p>
            <a:pPr lvl="1"/>
            <a:r>
              <a:rPr lang="en-US"/>
              <a:t>Compliance</a:t>
            </a:r>
          </a:p>
          <a:p>
            <a:pPr lvl="1"/>
            <a:r>
              <a:rPr lang="en-US"/>
              <a:t>Responsibilities</a:t>
            </a:r>
          </a:p>
          <a:p>
            <a:pPr lvl="2"/>
            <a:r>
              <a:rPr lang="en-US"/>
              <a:t>Accountability</a:t>
            </a:r>
          </a:p>
          <a:p>
            <a:pPr lvl="2"/>
            <a:r>
              <a:rPr lang="en-US"/>
              <a:t>Employee role</a:t>
            </a:r>
          </a:p>
          <a:p>
            <a:pPr lvl="2"/>
            <a:r>
              <a:rPr lang="en-US"/>
              <a:t>Service Provider </a:t>
            </a:r>
          </a:p>
          <a:p>
            <a:pPr lvl="1"/>
            <a:r>
              <a:rPr lang="en-US"/>
              <a:t>Consequences for non-Compliance</a:t>
            </a:r>
          </a:p>
          <a:p>
            <a:pPr lvl="1"/>
            <a:r>
              <a:rPr lang="en-US"/>
              <a:t>Communication</a:t>
            </a:r>
          </a:p>
          <a:p>
            <a:pPr lvl="1"/>
            <a:r>
              <a:rPr lang="en-US"/>
              <a:t>Update cycle</a:t>
            </a:r>
          </a:p>
          <a:p>
            <a:pPr lvl="1"/>
            <a:endParaRPr lang="en-US"/>
          </a:p>
        </p:txBody>
      </p:sp>
      <p:sp>
        <p:nvSpPr>
          <p:cNvPr id="4" name="Slide Number Placeholder 3">
            <a:extLst>
              <a:ext uri="{FF2B5EF4-FFF2-40B4-BE49-F238E27FC236}">
                <a16:creationId xmlns:a16="http://schemas.microsoft.com/office/drawing/2014/main" id="{A58462CF-AD16-4B40-B5D6-1292F2BEEE11}"/>
              </a:ext>
            </a:extLst>
          </p:cNvPr>
          <p:cNvSpPr>
            <a:spLocks noGrp="1"/>
          </p:cNvSpPr>
          <p:nvPr>
            <p:ph type="sldNum" sz="quarter" idx="10"/>
          </p:nvPr>
        </p:nvSpPr>
        <p:spPr/>
        <p:txBody>
          <a:bodyPr/>
          <a:lstStyle/>
          <a:p>
            <a:fld id="{76E8DCF4-EBDD-4FE1-8465-FD383573D554}" type="slidenum">
              <a:rPr lang="en-US" smtClean="0"/>
              <a:pPr/>
              <a:t>89</a:t>
            </a:fld>
            <a:endParaRPr lang="en-US"/>
          </a:p>
        </p:txBody>
      </p:sp>
    </p:spTree>
    <p:extLst>
      <p:ext uri="{BB962C8B-B14F-4D97-AF65-F5344CB8AC3E}">
        <p14:creationId xmlns:p14="http://schemas.microsoft.com/office/powerpoint/2010/main" val="122886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0647-227E-7E4C-9E1B-FCEFCBC748CB}"/>
              </a:ext>
            </a:extLst>
          </p:cNvPr>
          <p:cNvSpPr>
            <a:spLocks noGrp="1"/>
          </p:cNvSpPr>
          <p:nvPr>
            <p:ph type="title"/>
          </p:nvPr>
        </p:nvSpPr>
        <p:spPr/>
        <p:txBody>
          <a:bodyPr/>
          <a:lstStyle/>
          <a:p>
            <a:r>
              <a:rPr lang="en-US" dirty="0"/>
              <a:t>Exercise</a:t>
            </a:r>
          </a:p>
        </p:txBody>
      </p:sp>
      <p:sp>
        <p:nvSpPr>
          <p:cNvPr id="4" name="Content Placeholder 3">
            <a:extLst>
              <a:ext uri="{FF2B5EF4-FFF2-40B4-BE49-F238E27FC236}">
                <a16:creationId xmlns:a16="http://schemas.microsoft.com/office/drawing/2014/main" id="{2F04703B-786B-C755-1460-02643FBDB363}"/>
              </a:ext>
            </a:extLst>
          </p:cNvPr>
          <p:cNvSpPr>
            <a:spLocks noGrp="1"/>
          </p:cNvSpPr>
          <p:nvPr>
            <p:ph idx="1"/>
          </p:nvPr>
        </p:nvSpPr>
        <p:spPr/>
        <p:txBody>
          <a:bodyPr/>
          <a:lstStyle/>
          <a:p>
            <a:r>
              <a:rPr lang="en-US" dirty="0"/>
              <a:t>At your table discuss the major cybersecurity threats you are concerned about and create a list of your top 3 concerns. Your concerns maybe related to banking, general business, society, personal or the nation. </a:t>
            </a:r>
          </a:p>
        </p:txBody>
      </p:sp>
    </p:spTree>
    <p:extLst>
      <p:ext uri="{BB962C8B-B14F-4D97-AF65-F5344CB8AC3E}">
        <p14:creationId xmlns:p14="http://schemas.microsoft.com/office/powerpoint/2010/main" val="1612508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1160-6371-414A-8FA6-06B50C05BA9F}"/>
              </a:ext>
            </a:extLst>
          </p:cNvPr>
          <p:cNvSpPr>
            <a:spLocks noGrp="1"/>
          </p:cNvSpPr>
          <p:nvPr>
            <p:ph type="title"/>
          </p:nvPr>
        </p:nvSpPr>
        <p:spPr/>
        <p:txBody>
          <a:bodyPr/>
          <a:lstStyle/>
          <a:p>
            <a:r>
              <a:rPr lang="en-US"/>
              <a:t>Issue-Specific Policy</a:t>
            </a:r>
          </a:p>
        </p:txBody>
      </p:sp>
      <p:sp>
        <p:nvSpPr>
          <p:cNvPr id="3" name="Content Placeholder 2">
            <a:extLst>
              <a:ext uri="{FF2B5EF4-FFF2-40B4-BE49-F238E27FC236}">
                <a16:creationId xmlns:a16="http://schemas.microsoft.com/office/drawing/2014/main" id="{EBF3B3CB-5DBE-467D-80FE-2B5A74D7E756}"/>
              </a:ext>
            </a:extLst>
          </p:cNvPr>
          <p:cNvSpPr>
            <a:spLocks noGrp="1"/>
          </p:cNvSpPr>
          <p:nvPr>
            <p:ph idx="1"/>
          </p:nvPr>
        </p:nvSpPr>
        <p:spPr/>
        <p:txBody>
          <a:bodyPr>
            <a:normAutofit fontScale="92500" lnSpcReduction="10000"/>
          </a:bodyPr>
          <a:lstStyle/>
          <a:p>
            <a:r>
              <a:rPr lang="en-US"/>
              <a:t>Guidance on policy addressing specific areas of concern, including:</a:t>
            </a:r>
          </a:p>
          <a:p>
            <a:pPr lvl="1"/>
            <a:r>
              <a:rPr lang="en-US"/>
              <a:t>Internet access</a:t>
            </a:r>
          </a:p>
          <a:p>
            <a:pPr lvl="1"/>
            <a:r>
              <a:rPr lang="en-US"/>
              <a:t>Remote access</a:t>
            </a:r>
          </a:p>
          <a:p>
            <a:pPr lvl="1"/>
            <a:r>
              <a:rPr lang="en-US"/>
              <a:t>Email</a:t>
            </a:r>
          </a:p>
          <a:p>
            <a:pPr lvl="1"/>
            <a:r>
              <a:rPr lang="en-US"/>
              <a:t>Software installation</a:t>
            </a:r>
          </a:p>
          <a:p>
            <a:r>
              <a:rPr lang="en-US"/>
              <a:t>Policy includes:</a:t>
            </a:r>
          </a:p>
          <a:p>
            <a:pPr lvl="1"/>
            <a:r>
              <a:rPr lang="en-US"/>
              <a:t>Issue definition</a:t>
            </a:r>
          </a:p>
          <a:p>
            <a:pPr lvl="1"/>
            <a:r>
              <a:rPr lang="en-US"/>
              <a:t>Organization’s position</a:t>
            </a:r>
          </a:p>
          <a:p>
            <a:pPr lvl="1"/>
            <a:r>
              <a:rPr lang="en-US"/>
              <a:t>Applicability</a:t>
            </a:r>
          </a:p>
          <a:p>
            <a:pPr lvl="1"/>
            <a:r>
              <a:rPr lang="en-US"/>
              <a:t>Roles and Responsibilities</a:t>
            </a:r>
          </a:p>
          <a:p>
            <a:pPr lvl="1"/>
            <a:r>
              <a:rPr lang="en-US"/>
              <a:t>Compliance and consequences for non-compliance</a:t>
            </a:r>
          </a:p>
          <a:p>
            <a:pPr lvl="1"/>
            <a:r>
              <a:rPr lang="en-US"/>
              <a:t>Where to get further information</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F2A138CA-9114-44F0-9EE0-2DBD90493C31}"/>
              </a:ext>
            </a:extLst>
          </p:cNvPr>
          <p:cNvSpPr>
            <a:spLocks noGrp="1"/>
          </p:cNvSpPr>
          <p:nvPr>
            <p:ph type="sldNum" sz="quarter" idx="10"/>
          </p:nvPr>
        </p:nvSpPr>
        <p:spPr/>
        <p:txBody>
          <a:bodyPr/>
          <a:lstStyle/>
          <a:p>
            <a:fld id="{76E8DCF4-EBDD-4FE1-8465-FD383573D554}" type="slidenum">
              <a:rPr lang="en-US" smtClean="0"/>
              <a:pPr/>
              <a:t>90</a:t>
            </a:fld>
            <a:endParaRPr lang="en-US"/>
          </a:p>
        </p:txBody>
      </p:sp>
    </p:spTree>
    <p:extLst>
      <p:ext uri="{BB962C8B-B14F-4D97-AF65-F5344CB8AC3E}">
        <p14:creationId xmlns:p14="http://schemas.microsoft.com/office/powerpoint/2010/main" val="2431828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1160-6371-414A-8FA6-06B50C05BA9F}"/>
              </a:ext>
            </a:extLst>
          </p:cNvPr>
          <p:cNvSpPr>
            <a:spLocks noGrp="1"/>
          </p:cNvSpPr>
          <p:nvPr>
            <p:ph type="title"/>
          </p:nvPr>
        </p:nvSpPr>
        <p:spPr/>
        <p:txBody>
          <a:bodyPr/>
          <a:lstStyle/>
          <a:p>
            <a:r>
              <a:rPr lang="en-US"/>
              <a:t>System-Specific Policy</a:t>
            </a:r>
          </a:p>
        </p:txBody>
      </p:sp>
      <p:sp>
        <p:nvSpPr>
          <p:cNvPr id="3" name="Content Placeholder 2">
            <a:extLst>
              <a:ext uri="{FF2B5EF4-FFF2-40B4-BE49-F238E27FC236}">
                <a16:creationId xmlns:a16="http://schemas.microsoft.com/office/drawing/2014/main" id="{EBF3B3CB-5DBE-467D-80FE-2B5A74D7E756}"/>
              </a:ext>
            </a:extLst>
          </p:cNvPr>
          <p:cNvSpPr>
            <a:spLocks noGrp="1"/>
          </p:cNvSpPr>
          <p:nvPr>
            <p:ph idx="1"/>
          </p:nvPr>
        </p:nvSpPr>
        <p:spPr/>
        <p:txBody>
          <a:bodyPr>
            <a:normAutofit lnSpcReduction="10000"/>
          </a:bodyPr>
          <a:lstStyle/>
          <a:p>
            <a:r>
              <a:rPr lang="en-US"/>
              <a:t>Guidance on specific system security program</a:t>
            </a:r>
          </a:p>
          <a:p>
            <a:pPr lvl="1"/>
            <a:r>
              <a:rPr lang="en-US"/>
              <a:t>Dictate security objectives for system use</a:t>
            </a:r>
          </a:p>
          <a:p>
            <a:pPr lvl="1"/>
            <a:r>
              <a:rPr lang="en-US"/>
              <a:t>Direct operations implementation of controls</a:t>
            </a:r>
          </a:p>
          <a:p>
            <a:r>
              <a:rPr lang="en-US"/>
              <a:t>Objectives must be:</a:t>
            </a:r>
          </a:p>
          <a:p>
            <a:pPr lvl="1"/>
            <a:r>
              <a:rPr lang="en-US"/>
              <a:t>Specific</a:t>
            </a:r>
          </a:p>
          <a:p>
            <a:pPr lvl="1"/>
            <a:r>
              <a:rPr lang="en-US"/>
              <a:t>Clear</a:t>
            </a:r>
          </a:p>
          <a:p>
            <a:pPr lvl="1"/>
            <a:r>
              <a:rPr lang="en-US"/>
              <a:t>Achievable</a:t>
            </a:r>
          </a:p>
          <a:p>
            <a:pPr lvl="1"/>
            <a:r>
              <a:rPr lang="en-US"/>
              <a:t>Practical</a:t>
            </a:r>
          </a:p>
          <a:p>
            <a:r>
              <a:rPr lang="en-US"/>
              <a:t>Operations security</a:t>
            </a:r>
          </a:p>
          <a:p>
            <a:pPr lvl="1"/>
            <a:r>
              <a:rPr lang="en-US"/>
              <a:t>What may be changed</a:t>
            </a:r>
          </a:p>
          <a:p>
            <a:pPr lvl="1"/>
            <a:r>
              <a:rPr lang="en-US"/>
              <a:t>Conditions under which changes can be made</a:t>
            </a:r>
          </a:p>
          <a:p>
            <a:pPr lvl="1"/>
            <a:r>
              <a:rPr lang="en-US"/>
              <a:t>Who is authorized to make changes</a:t>
            </a:r>
          </a:p>
        </p:txBody>
      </p:sp>
      <p:sp>
        <p:nvSpPr>
          <p:cNvPr id="4" name="Slide Number Placeholder 3">
            <a:extLst>
              <a:ext uri="{FF2B5EF4-FFF2-40B4-BE49-F238E27FC236}">
                <a16:creationId xmlns:a16="http://schemas.microsoft.com/office/drawing/2014/main" id="{F2A138CA-9114-44F0-9EE0-2DBD90493C31}"/>
              </a:ext>
            </a:extLst>
          </p:cNvPr>
          <p:cNvSpPr>
            <a:spLocks noGrp="1"/>
          </p:cNvSpPr>
          <p:nvPr>
            <p:ph type="sldNum" sz="quarter" idx="10"/>
          </p:nvPr>
        </p:nvSpPr>
        <p:spPr/>
        <p:txBody>
          <a:bodyPr/>
          <a:lstStyle/>
          <a:p>
            <a:fld id="{76E8DCF4-EBDD-4FE1-8465-FD383573D554}" type="slidenum">
              <a:rPr lang="en-US" smtClean="0"/>
              <a:pPr/>
              <a:t>91</a:t>
            </a:fld>
            <a:endParaRPr lang="en-US"/>
          </a:p>
        </p:txBody>
      </p:sp>
    </p:spTree>
    <p:extLst>
      <p:ext uri="{BB962C8B-B14F-4D97-AF65-F5344CB8AC3E}">
        <p14:creationId xmlns:p14="http://schemas.microsoft.com/office/powerpoint/2010/main" val="3522998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B1CDA6-8E8C-4C86-A897-B3F4FF6FC4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1" y="1600200"/>
            <a:ext cx="8358188" cy="10287000"/>
          </a:xfrm>
          <a:prstGeom prst="rect">
            <a:avLst/>
          </a:prstGeom>
        </p:spPr>
      </p:pic>
      <p:sp>
        <p:nvSpPr>
          <p:cNvPr id="1769474" name="Rectangle 2"/>
          <p:cNvSpPr>
            <a:spLocks noGrp="1" noChangeArrowheads="1"/>
          </p:cNvSpPr>
          <p:nvPr>
            <p:ph type="title"/>
          </p:nvPr>
        </p:nvSpPr>
        <p:spPr>
          <a:xfrm>
            <a:off x="457200" y="457200"/>
            <a:ext cx="14478000" cy="1028700"/>
          </a:xfrm>
        </p:spPr>
        <p:txBody>
          <a:bodyPr/>
          <a:lstStyle/>
          <a:p>
            <a:r>
              <a:rPr lang="en-US"/>
              <a:t>Security Standards: The “What”</a:t>
            </a:r>
          </a:p>
        </p:txBody>
      </p:sp>
      <p:sp>
        <p:nvSpPr>
          <p:cNvPr id="1769475" name="Rectangle 3"/>
          <p:cNvSpPr>
            <a:spLocks noGrp="1" noChangeArrowheads="1"/>
          </p:cNvSpPr>
          <p:nvPr>
            <p:ph idx="1"/>
          </p:nvPr>
        </p:nvSpPr>
        <p:spPr>
          <a:xfrm>
            <a:off x="1257300" y="2193130"/>
            <a:ext cx="10788926" cy="7636669"/>
          </a:xfrm>
        </p:spPr>
        <p:txBody>
          <a:bodyPr>
            <a:normAutofit/>
          </a:bodyPr>
          <a:lstStyle/>
          <a:p>
            <a:r>
              <a:rPr lang="en-US"/>
              <a:t>Content validity measured against security policy</a:t>
            </a:r>
          </a:p>
          <a:p>
            <a:r>
              <a:rPr lang="en-US"/>
              <a:t>Quantify the risk</a:t>
            </a:r>
          </a:p>
          <a:p>
            <a:r>
              <a:rPr lang="en-US"/>
              <a:t>Refer to the risk to business and systems </a:t>
            </a:r>
            <a:br>
              <a:rPr lang="en-US"/>
            </a:br>
            <a:r>
              <a:rPr lang="en-US"/>
              <a:t>that support the business</a:t>
            </a:r>
          </a:p>
          <a:p>
            <a:r>
              <a:rPr lang="en-US"/>
              <a:t>Describe the consequence of non-compliance</a:t>
            </a:r>
          </a:p>
          <a:p>
            <a:r>
              <a:rPr lang="en-US"/>
              <a:t>May refer to other standards, policies and law </a:t>
            </a:r>
            <a:br>
              <a:rPr lang="en-US"/>
            </a:br>
            <a:r>
              <a:rPr lang="en-US"/>
              <a:t>(e.g., HR, federal and state laws, ISO compliance)</a:t>
            </a:r>
          </a:p>
        </p:txBody>
      </p:sp>
      <p:sp>
        <p:nvSpPr>
          <p:cNvPr id="2" name="Slide Number Placeholder 1"/>
          <p:cNvSpPr>
            <a:spLocks noGrp="1"/>
          </p:cNvSpPr>
          <p:nvPr>
            <p:ph type="sldNum" sz="quarter" idx="10"/>
          </p:nvPr>
        </p:nvSpPr>
        <p:spPr/>
        <p:txBody>
          <a:bodyPr/>
          <a:lstStyle/>
          <a:p>
            <a:fld id="{76E8DCF4-EBDD-4FE1-8465-FD383573D554}" type="slidenum">
              <a:rPr lang="en-US" smtClean="0"/>
              <a:pPr/>
              <a:t>92</a:t>
            </a:fld>
            <a:endParaRPr lang="en-US"/>
          </a:p>
        </p:txBody>
      </p:sp>
      <p:sp>
        <p:nvSpPr>
          <p:cNvPr id="3" name="TextBox 2">
            <a:extLst>
              <a:ext uri="{FF2B5EF4-FFF2-40B4-BE49-F238E27FC236}">
                <a16:creationId xmlns:a16="http://schemas.microsoft.com/office/drawing/2014/main" id="{31D1FB32-CE42-4E0C-BB3E-D35C319AC64E}"/>
              </a:ext>
            </a:extLst>
          </p:cNvPr>
          <p:cNvSpPr txBox="1"/>
          <p:nvPr/>
        </p:nvSpPr>
        <p:spPr>
          <a:xfrm>
            <a:off x="12213060" y="6044147"/>
            <a:ext cx="5399235" cy="3539430"/>
          </a:xfrm>
          <a:prstGeom prst="rect">
            <a:avLst/>
          </a:prstGeom>
          <a:noFill/>
        </p:spPr>
        <p:txBody>
          <a:bodyPr wrap="none" rtlCol="0">
            <a:spAutoFit/>
          </a:bodyPr>
          <a:lstStyle/>
          <a:p>
            <a:pPr algn="l"/>
            <a:r>
              <a:rPr lang="en-US" sz="2800">
                <a:latin typeface="MV Boli" panose="02000500030200090000" pitchFamily="2" charset="0"/>
                <a:cs typeface="MV Boli" panose="02000500030200090000" pitchFamily="2" charset="0"/>
              </a:rPr>
              <a:t>Protect resources</a:t>
            </a:r>
          </a:p>
          <a:p>
            <a:pPr algn="l"/>
            <a:r>
              <a:rPr lang="en-US" sz="2800">
                <a:latin typeface="MV Boli" panose="02000500030200090000" pitchFamily="2" charset="0"/>
                <a:cs typeface="MV Boli" panose="02000500030200090000" pitchFamily="2" charset="0"/>
              </a:rPr>
              <a:t>Provide secure remote access</a:t>
            </a:r>
          </a:p>
          <a:p>
            <a:pPr algn="l"/>
            <a:r>
              <a:rPr lang="en-US" sz="2800">
                <a:latin typeface="MV Boli" panose="02000500030200090000" pitchFamily="2" charset="0"/>
                <a:cs typeface="MV Boli" panose="02000500030200090000" pitchFamily="2" charset="0"/>
              </a:rPr>
              <a:t>Implement IPSec VPN</a:t>
            </a:r>
          </a:p>
          <a:p>
            <a:pPr marL="514350" indent="-514350">
              <a:buFont typeface="Arial" panose="020B0604020202020204" pitchFamily="34" charset="0"/>
              <a:buChar char="•"/>
            </a:pPr>
            <a:r>
              <a:rPr lang="en-US" sz="2800">
                <a:latin typeface="MV Boli" panose="02000500030200090000" pitchFamily="2" charset="0"/>
                <a:cs typeface="MV Boli" panose="02000500030200090000" pitchFamily="2" charset="0"/>
              </a:rPr>
              <a:t>Employees</a:t>
            </a:r>
          </a:p>
          <a:p>
            <a:pPr marL="514350" indent="-514350">
              <a:buFont typeface="Arial" panose="020B0604020202020204" pitchFamily="34" charset="0"/>
              <a:buChar char="•"/>
            </a:pPr>
            <a:r>
              <a:rPr lang="en-US" sz="2800">
                <a:latin typeface="MV Boli" panose="02000500030200090000" pitchFamily="2" charset="0"/>
                <a:cs typeface="MV Boli" panose="02000500030200090000" pitchFamily="2" charset="0"/>
              </a:rPr>
              <a:t>Partners</a:t>
            </a:r>
          </a:p>
          <a:p>
            <a:pPr algn="l"/>
            <a:r>
              <a:rPr lang="en-US" sz="2800">
                <a:latin typeface="MV Boli" panose="02000500030200090000" pitchFamily="2" charset="0"/>
                <a:cs typeface="MV Boli" panose="02000500030200090000" pitchFamily="2" charset="0"/>
              </a:rPr>
              <a:t>Define appropriate use</a:t>
            </a:r>
          </a:p>
          <a:p>
            <a:pPr algn="l"/>
            <a:r>
              <a:rPr lang="en-US" sz="2800">
                <a:latin typeface="MV Boli" panose="02000500030200090000" pitchFamily="2" charset="0"/>
                <a:cs typeface="MV Boli" panose="02000500030200090000" pitchFamily="2" charset="0"/>
              </a:rPr>
              <a:t>Monitor access logs</a:t>
            </a:r>
          </a:p>
          <a:p>
            <a:pPr algn="l"/>
            <a:r>
              <a:rPr lang="en-US" sz="2800">
                <a:latin typeface="MV Boli" panose="02000500030200090000" pitchFamily="2" charset="0"/>
                <a:cs typeface="MV Boli" panose="02000500030200090000" pitchFamily="2" charset="0"/>
              </a:rPr>
              <a:t>Enforce rules, punish offenders</a:t>
            </a:r>
          </a:p>
        </p:txBody>
      </p:sp>
    </p:spTree>
    <p:custDataLst>
      <p:tags r:id="rId1"/>
    </p:custDataLst>
    <p:extLst>
      <p:ext uri="{BB962C8B-B14F-4D97-AF65-F5344CB8AC3E}">
        <p14:creationId xmlns:p14="http://schemas.microsoft.com/office/powerpoint/2010/main" val="395021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1691CD-1582-924A-B1A9-13F7B74D15E8}"/>
              </a:ext>
            </a:extLst>
          </p:cNvPr>
          <p:cNvSpPr>
            <a:spLocks noGrp="1"/>
          </p:cNvSpPr>
          <p:nvPr>
            <p:ph type="title"/>
          </p:nvPr>
        </p:nvSpPr>
        <p:spPr/>
        <p:txBody>
          <a:bodyPr/>
          <a:lstStyle/>
          <a:p>
            <a:r>
              <a:rPr lang="en-US"/>
              <a:t>Sample Standards</a:t>
            </a:r>
          </a:p>
        </p:txBody>
      </p:sp>
      <p:sp>
        <p:nvSpPr>
          <p:cNvPr id="4" name="Slide Number Placeholder 3">
            <a:extLst>
              <a:ext uri="{FF2B5EF4-FFF2-40B4-BE49-F238E27FC236}">
                <a16:creationId xmlns:a16="http://schemas.microsoft.com/office/drawing/2014/main" id="{E2BDCE8C-BA7B-B041-88E7-D831954F7F4F}"/>
              </a:ext>
            </a:extLst>
          </p:cNvPr>
          <p:cNvSpPr>
            <a:spLocks noGrp="1"/>
          </p:cNvSpPr>
          <p:nvPr>
            <p:ph type="sldNum" sz="quarter" idx="12"/>
          </p:nvPr>
        </p:nvSpPr>
        <p:spPr/>
        <p:txBody>
          <a:bodyPr/>
          <a:lstStyle/>
          <a:p>
            <a:fld id="{76E8DCF4-EBDD-4FE1-8465-FD383573D554}" type="slidenum">
              <a:rPr lang="en-US" smtClean="0"/>
              <a:pPr/>
              <a:t>93</a:t>
            </a:fld>
            <a:endParaRPr lang="en-US"/>
          </a:p>
        </p:txBody>
      </p:sp>
      <p:pic>
        <p:nvPicPr>
          <p:cNvPr id="6" name="Picture 5">
            <a:extLst>
              <a:ext uri="{FF2B5EF4-FFF2-40B4-BE49-F238E27FC236}">
                <a16:creationId xmlns:a16="http://schemas.microsoft.com/office/drawing/2014/main" id="{EB2124D9-F0AA-394A-916F-6E6E753984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286001"/>
            <a:ext cx="7931151" cy="8455385"/>
          </a:xfrm>
          <a:prstGeom prst="rect">
            <a:avLst/>
          </a:prstGeom>
        </p:spPr>
      </p:pic>
      <p:sp>
        <p:nvSpPr>
          <p:cNvPr id="7" name="Rectangular Callout 6">
            <a:extLst>
              <a:ext uri="{FF2B5EF4-FFF2-40B4-BE49-F238E27FC236}">
                <a16:creationId xmlns:a16="http://schemas.microsoft.com/office/drawing/2014/main" id="{5E584125-F99E-EB4B-8550-8FCB82A65393}"/>
              </a:ext>
            </a:extLst>
          </p:cNvPr>
          <p:cNvSpPr/>
          <p:nvPr/>
        </p:nvSpPr>
        <p:spPr bwMode="auto">
          <a:xfrm>
            <a:off x="11087100" y="7315200"/>
            <a:ext cx="4343400" cy="1080360"/>
          </a:xfrm>
          <a:prstGeom prst="wedgeRectCallout">
            <a:avLst>
              <a:gd name="adj1" fmla="val -129995"/>
              <a:gd name="adj2" fmla="val 24677"/>
            </a:avLst>
          </a:prstGeom>
          <a:solidFill>
            <a:schemeClr val="accent2"/>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fontAlgn="base">
              <a:lnSpc>
                <a:spcPct val="85000"/>
              </a:lnSpc>
              <a:spcBef>
                <a:spcPct val="0"/>
              </a:spcBef>
              <a:spcAft>
                <a:spcPct val="0"/>
              </a:spcAft>
            </a:pPr>
            <a:r>
              <a:rPr lang="en-US" sz="2400">
                <a:solidFill>
                  <a:schemeClr val="bg1"/>
                </a:solidFill>
                <a:latin typeface="Arial Narrow" pitchFamily="34" charset="0"/>
              </a:rPr>
              <a:t>Information classification</a:t>
            </a:r>
          </a:p>
          <a:p>
            <a:pPr defTabSz="1540670" fontAlgn="base">
              <a:lnSpc>
                <a:spcPct val="85000"/>
              </a:lnSpc>
              <a:spcBef>
                <a:spcPct val="0"/>
              </a:spcBef>
              <a:spcAft>
                <a:spcPct val="0"/>
              </a:spcAft>
            </a:pPr>
            <a:r>
              <a:rPr lang="en-US" sz="2400">
                <a:solidFill>
                  <a:schemeClr val="bg1"/>
                </a:solidFill>
                <a:latin typeface="Arial Narrow" pitchFamily="34" charset="0"/>
              </a:rPr>
              <a:t>Data protection standards</a:t>
            </a:r>
          </a:p>
          <a:p>
            <a:pPr defTabSz="1540670" fontAlgn="base">
              <a:lnSpc>
                <a:spcPct val="85000"/>
              </a:lnSpc>
              <a:spcBef>
                <a:spcPct val="0"/>
              </a:spcBef>
              <a:spcAft>
                <a:spcPct val="0"/>
              </a:spcAft>
            </a:pPr>
            <a:r>
              <a:rPr lang="en-US" sz="2400">
                <a:solidFill>
                  <a:schemeClr val="bg1"/>
                </a:solidFill>
              </a:rPr>
              <a:t>Data steward</a:t>
            </a:r>
            <a:endParaRPr lang="en-US" sz="2400">
              <a:solidFill>
                <a:schemeClr val="bg1"/>
              </a:solidFill>
              <a:latin typeface="Arial Narrow" pitchFamily="34" charset="0"/>
            </a:endParaRPr>
          </a:p>
        </p:txBody>
      </p:sp>
      <p:sp>
        <p:nvSpPr>
          <p:cNvPr id="8" name="Rectangular Callout 7">
            <a:extLst>
              <a:ext uri="{FF2B5EF4-FFF2-40B4-BE49-F238E27FC236}">
                <a16:creationId xmlns:a16="http://schemas.microsoft.com/office/drawing/2014/main" id="{CCE922D4-2ED1-4347-B1C7-D3A9816ED009}"/>
              </a:ext>
            </a:extLst>
          </p:cNvPr>
          <p:cNvSpPr/>
          <p:nvPr/>
        </p:nvSpPr>
        <p:spPr bwMode="auto">
          <a:xfrm>
            <a:off x="11087100" y="4914900"/>
            <a:ext cx="4343400" cy="1708225"/>
          </a:xfrm>
          <a:prstGeom prst="wedgeRectCallout">
            <a:avLst>
              <a:gd name="adj1" fmla="val -136604"/>
              <a:gd name="adj2" fmla="val 53211"/>
            </a:avLst>
          </a:prstGeom>
          <a:solidFill>
            <a:schemeClr val="accent2"/>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fontAlgn="base">
              <a:lnSpc>
                <a:spcPct val="85000"/>
              </a:lnSpc>
              <a:spcBef>
                <a:spcPct val="0"/>
              </a:spcBef>
              <a:spcAft>
                <a:spcPct val="0"/>
              </a:spcAft>
            </a:pPr>
            <a:r>
              <a:rPr lang="en-US" sz="2400">
                <a:solidFill>
                  <a:schemeClr val="bg1"/>
                </a:solidFill>
                <a:latin typeface="Arial Narrow" pitchFamily="34" charset="0"/>
              </a:rPr>
              <a:t>Asset management</a:t>
            </a:r>
          </a:p>
          <a:p>
            <a:pPr defTabSz="1540670" fontAlgn="base">
              <a:lnSpc>
                <a:spcPct val="85000"/>
              </a:lnSpc>
              <a:spcBef>
                <a:spcPct val="0"/>
              </a:spcBef>
              <a:spcAft>
                <a:spcPct val="0"/>
              </a:spcAft>
            </a:pPr>
            <a:r>
              <a:rPr lang="en-US" sz="2400">
                <a:solidFill>
                  <a:schemeClr val="bg1"/>
                </a:solidFill>
              </a:rPr>
              <a:t>Access management</a:t>
            </a:r>
          </a:p>
          <a:p>
            <a:pPr defTabSz="1540670" fontAlgn="base">
              <a:lnSpc>
                <a:spcPct val="85000"/>
              </a:lnSpc>
              <a:spcBef>
                <a:spcPct val="0"/>
              </a:spcBef>
              <a:spcAft>
                <a:spcPct val="0"/>
              </a:spcAft>
            </a:pPr>
            <a:r>
              <a:rPr lang="en-US" sz="2400">
                <a:solidFill>
                  <a:schemeClr val="bg1"/>
                </a:solidFill>
                <a:latin typeface="Arial Narrow" pitchFamily="34" charset="0"/>
              </a:rPr>
              <a:t>Physical access</a:t>
            </a:r>
          </a:p>
          <a:p>
            <a:pPr defTabSz="1540670" fontAlgn="base">
              <a:lnSpc>
                <a:spcPct val="85000"/>
              </a:lnSpc>
              <a:spcBef>
                <a:spcPct val="0"/>
              </a:spcBef>
              <a:spcAft>
                <a:spcPct val="0"/>
              </a:spcAft>
            </a:pPr>
            <a:r>
              <a:rPr lang="en-US" sz="2400">
                <a:solidFill>
                  <a:schemeClr val="bg1"/>
                </a:solidFill>
              </a:rPr>
              <a:t>Configuration management</a:t>
            </a:r>
            <a:endParaRPr lang="en-US" sz="2400">
              <a:solidFill>
                <a:schemeClr val="bg1"/>
              </a:solidFill>
              <a:latin typeface="Arial Narrow" pitchFamily="34" charset="0"/>
            </a:endParaRPr>
          </a:p>
          <a:p>
            <a:pPr defTabSz="1540670" fontAlgn="base">
              <a:lnSpc>
                <a:spcPct val="85000"/>
              </a:lnSpc>
              <a:spcBef>
                <a:spcPct val="0"/>
              </a:spcBef>
              <a:spcAft>
                <a:spcPct val="0"/>
              </a:spcAft>
            </a:pPr>
            <a:r>
              <a:rPr lang="en-US" sz="2400">
                <a:solidFill>
                  <a:schemeClr val="bg1"/>
                </a:solidFill>
              </a:rPr>
              <a:t>Incident management</a:t>
            </a:r>
            <a:endParaRPr lang="en-US" sz="2400">
              <a:solidFill>
                <a:schemeClr val="bg1"/>
              </a:solidFill>
              <a:latin typeface="Arial Narrow" pitchFamily="34" charset="0"/>
            </a:endParaRPr>
          </a:p>
        </p:txBody>
      </p:sp>
      <p:sp>
        <p:nvSpPr>
          <p:cNvPr id="9" name="Rectangular Callout 8">
            <a:extLst>
              <a:ext uri="{FF2B5EF4-FFF2-40B4-BE49-F238E27FC236}">
                <a16:creationId xmlns:a16="http://schemas.microsoft.com/office/drawing/2014/main" id="{C618D965-EF95-284A-81C8-8BA6830E1E35}"/>
              </a:ext>
            </a:extLst>
          </p:cNvPr>
          <p:cNvSpPr/>
          <p:nvPr/>
        </p:nvSpPr>
        <p:spPr bwMode="auto">
          <a:xfrm>
            <a:off x="11087100" y="3462737"/>
            <a:ext cx="4343400" cy="766428"/>
          </a:xfrm>
          <a:prstGeom prst="wedgeRectCallout">
            <a:avLst>
              <a:gd name="adj1" fmla="val -125483"/>
              <a:gd name="adj2" fmla="val 180694"/>
            </a:avLst>
          </a:prstGeom>
          <a:solidFill>
            <a:schemeClr val="accent2"/>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fontAlgn="base">
              <a:lnSpc>
                <a:spcPct val="85000"/>
              </a:lnSpc>
              <a:spcBef>
                <a:spcPct val="0"/>
              </a:spcBef>
              <a:spcAft>
                <a:spcPct val="0"/>
              </a:spcAft>
            </a:pPr>
            <a:r>
              <a:rPr lang="en-US" sz="2400">
                <a:solidFill>
                  <a:schemeClr val="bg1"/>
                </a:solidFill>
                <a:latin typeface="Arial Narrow" pitchFamily="34" charset="0"/>
              </a:rPr>
              <a:t>Third Party Provider management</a:t>
            </a:r>
          </a:p>
          <a:p>
            <a:pPr defTabSz="1540670" fontAlgn="base">
              <a:lnSpc>
                <a:spcPct val="85000"/>
              </a:lnSpc>
              <a:spcBef>
                <a:spcPct val="0"/>
              </a:spcBef>
              <a:spcAft>
                <a:spcPct val="0"/>
              </a:spcAft>
            </a:pPr>
            <a:r>
              <a:rPr lang="en-US" sz="2400">
                <a:solidFill>
                  <a:schemeClr val="bg1"/>
                </a:solidFill>
              </a:rPr>
              <a:t>Cloud standard</a:t>
            </a:r>
            <a:endParaRPr lang="en-US" sz="2400">
              <a:solidFill>
                <a:schemeClr val="bg1"/>
              </a:solidFill>
              <a:latin typeface="Arial Narrow" pitchFamily="34" charset="0"/>
            </a:endParaRPr>
          </a:p>
        </p:txBody>
      </p:sp>
      <p:sp>
        <p:nvSpPr>
          <p:cNvPr id="11" name="Rectangular Callout 10">
            <a:extLst>
              <a:ext uri="{FF2B5EF4-FFF2-40B4-BE49-F238E27FC236}">
                <a16:creationId xmlns:a16="http://schemas.microsoft.com/office/drawing/2014/main" id="{CF6E2696-E65D-1E4D-A5D5-1DE9C3E88299}"/>
              </a:ext>
            </a:extLst>
          </p:cNvPr>
          <p:cNvSpPr/>
          <p:nvPr/>
        </p:nvSpPr>
        <p:spPr bwMode="auto">
          <a:xfrm>
            <a:off x="11087100" y="2519369"/>
            <a:ext cx="4343400" cy="452432"/>
          </a:xfrm>
          <a:prstGeom prst="wedgeRectCallout">
            <a:avLst>
              <a:gd name="adj1" fmla="val -127237"/>
              <a:gd name="adj2" fmla="val 260695"/>
            </a:avLst>
          </a:prstGeom>
          <a:solidFill>
            <a:schemeClr val="accent2"/>
          </a:solidFill>
          <a:ln w="2857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spAutoFit/>
          </a:bodyPr>
          <a:lstStyle/>
          <a:p>
            <a:pPr defTabSz="1540670" fontAlgn="base">
              <a:lnSpc>
                <a:spcPct val="85000"/>
              </a:lnSpc>
              <a:spcBef>
                <a:spcPct val="0"/>
              </a:spcBef>
              <a:spcAft>
                <a:spcPct val="0"/>
              </a:spcAft>
            </a:pPr>
            <a:r>
              <a:rPr lang="en-US" sz="2400">
                <a:solidFill>
                  <a:schemeClr val="bg1"/>
                </a:solidFill>
                <a:latin typeface="Arial Narrow" pitchFamily="34" charset="0"/>
              </a:rPr>
              <a:t>Business Continuity standard</a:t>
            </a:r>
          </a:p>
        </p:txBody>
      </p:sp>
    </p:spTree>
    <p:extLst>
      <p:ext uri="{BB962C8B-B14F-4D97-AF65-F5344CB8AC3E}">
        <p14:creationId xmlns:p14="http://schemas.microsoft.com/office/powerpoint/2010/main" val="3849370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p:txBody>
          <a:bodyPr/>
          <a:lstStyle/>
          <a:p>
            <a:r>
              <a:rPr lang="en-US"/>
              <a:t>Security Procedures: The “How”</a:t>
            </a:r>
          </a:p>
        </p:txBody>
      </p:sp>
      <p:sp>
        <p:nvSpPr>
          <p:cNvPr id="1771523" name="Rectangle 3"/>
          <p:cNvSpPr>
            <a:spLocks noGrp="1" noChangeArrowheads="1"/>
          </p:cNvSpPr>
          <p:nvPr>
            <p:ph idx="1"/>
          </p:nvPr>
        </p:nvSpPr>
        <p:spPr/>
        <p:txBody>
          <a:bodyPr/>
          <a:lstStyle/>
          <a:p>
            <a:r>
              <a:rPr lang="en-US"/>
              <a:t>Nuts and bolts</a:t>
            </a:r>
          </a:p>
          <a:p>
            <a:r>
              <a:rPr lang="en-US"/>
              <a:t>Volatile</a:t>
            </a:r>
          </a:p>
          <a:p>
            <a:r>
              <a:rPr lang="en-US"/>
              <a:t>Content validity measured against “security standards”</a:t>
            </a:r>
          </a:p>
          <a:p>
            <a:r>
              <a:rPr lang="en-US"/>
              <a:t>The “how-to” manual of security compliance</a:t>
            </a:r>
          </a:p>
          <a:p>
            <a:endParaRPr lang="en-US"/>
          </a:p>
          <a:p>
            <a:r>
              <a:rPr lang="en-US"/>
              <a:t>Examples</a:t>
            </a:r>
          </a:p>
          <a:p>
            <a:pPr lvl="1"/>
            <a:r>
              <a:rPr lang="en-US"/>
              <a:t>Roles and responsibilities</a:t>
            </a:r>
          </a:p>
          <a:p>
            <a:pPr lvl="1"/>
            <a:r>
              <a:rPr lang="en-US"/>
              <a:t>Configuration templates</a:t>
            </a:r>
          </a:p>
          <a:p>
            <a:pPr lvl="1"/>
            <a:r>
              <a:rPr lang="en-US"/>
              <a:t>Check logs daily</a:t>
            </a:r>
          </a:p>
          <a:p>
            <a:pPr lvl="1"/>
            <a:r>
              <a:rPr lang="en-US"/>
              <a:t>Response actions</a:t>
            </a:r>
          </a:p>
          <a:p>
            <a:endParaRPr lang="en-US"/>
          </a:p>
        </p:txBody>
      </p:sp>
      <p:sp>
        <p:nvSpPr>
          <p:cNvPr id="2" name="Slide Number Placeholder 1"/>
          <p:cNvSpPr>
            <a:spLocks noGrp="1"/>
          </p:cNvSpPr>
          <p:nvPr>
            <p:ph type="sldNum" sz="quarter" idx="12"/>
          </p:nvPr>
        </p:nvSpPr>
        <p:spPr/>
        <p:txBody>
          <a:bodyPr/>
          <a:lstStyle/>
          <a:p>
            <a:fld id="{26728E46-6CCC-4700-BAC6-A5BE0E758C8F}" type="slidenum">
              <a:rPr lang="en-US" smtClean="0"/>
              <a:pPr/>
              <a:t>94</a:t>
            </a:fld>
            <a:endParaRPr lang="en-US"/>
          </a:p>
        </p:txBody>
      </p:sp>
    </p:spTree>
    <p:custDataLst>
      <p:tags r:id="rId1"/>
    </p:custDataLst>
    <p:extLst>
      <p:ext uri="{BB962C8B-B14F-4D97-AF65-F5344CB8AC3E}">
        <p14:creationId xmlns:p14="http://schemas.microsoft.com/office/powerpoint/2010/main" val="1014362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Security Guidelines:  The “Best Practices”</a:t>
            </a:r>
          </a:p>
        </p:txBody>
      </p:sp>
      <p:sp>
        <p:nvSpPr>
          <p:cNvPr id="9" name="Content Placeholder 8"/>
          <p:cNvSpPr>
            <a:spLocks noGrp="1"/>
          </p:cNvSpPr>
          <p:nvPr>
            <p:ph idx="1"/>
          </p:nvPr>
        </p:nvSpPr>
        <p:spPr>
          <a:xfrm>
            <a:off x="1257300" y="2193130"/>
            <a:ext cx="15773400" cy="7567557"/>
          </a:xfrm>
        </p:spPr>
        <p:txBody>
          <a:bodyPr>
            <a:normAutofit lnSpcReduction="10000"/>
          </a:bodyPr>
          <a:lstStyle/>
          <a:p>
            <a:r>
              <a:rPr lang="en-US"/>
              <a:t>Like standards, but not mandatory</a:t>
            </a:r>
          </a:p>
          <a:p>
            <a:r>
              <a:rPr lang="en-US"/>
              <a:t>Can be anything </a:t>
            </a:r>
          </a:p>
          <a:p>
            <a:r>
              <a:rPr lang="en-US"/>
              <a:t>But typically, refinements to either the standards or procedures, or things to consider when implementing an information security program</a:t>
            </a:r>
          </a:p>
          <a:p>
            <a:r>
              <a:rPr lang="en-US"/>
              <a:t>“Adopted” standard procedures when no formal process exists</a:t>
            </a:r>
          </a:p>
          <a:p>
            <a:r>
              <a:rPr lang="en-US"/>
              <a:t>Examples</a:t>
            </a:r>
          </a:p>
          <a:p>
            <a:pPr lvl="1"/>
            <a:r>
              <a:rPr lang="en-US"/>
              <a:t>Connect to secure Wi-Fi only</a:t>
            </a:r>
          </a:p>
          <a:p>
            <a:pPr lvl="1"/>
            <a:r>
              <a:rPr lang="en-US"/>
              <a:t>Do not use browser password storage features</a:t>
            </a:r>
          </a:p>
          <a:p>
            <a:pPr lvl="1"/>
            <a:r>
              <a:rPr lang="en-US"/>
              <a:t>Don’t rush into satisfying requests for PII</a:t>
            </a:r>
          </a:p>
          <a:p>
            <a:pPr lvl="1"/>
            <a:r>
              <a:rPr lang="en-US"/>
              <a:t>Always use strong passwords </a:t>
            </a:r>
          </a:p>
          <a:p>
            <a:endParaRPr lang="en-US"/>
          </a:p>
        </p:txBody>
      </p:sp>
      <p:sp>
        <p:nvSpPr>
          <p:cNvPr id="2" name="Slide Number Placeholder 1"/>
          <p:cNvSpPr>
            <a:spLocks noGrp="1"/>
          </p:cNvSpPr>
          <p:nvPr>
            <p:ph type="sldNum" sz="quarter" idx="12"/>
          </p:nvPr>
        </p:nvSpPr>
        <p:spPr/>
        <p:txBody>
          <a:bodyPr/>
          <a:lstStyle/>
          <a:p>
            <a:fld id="{26728E46-6CCC-4700-BAC6-A5BE0E758C8F}" type="slidenum">
              <a:rPr lang="en-US" smtClean="0"/>
              <a:pPr/>
              <a:t>95</a:t>
            </a:fld>
            <a:endParaRPr lang="en-US"/>
          </a:p>
        </p:txBody>
      </p:sp>
      <p:sp>
        <p:nvSpPr>
          <p:cNvPr id="8" name="Content Placeholder 9">
            <a:extLst>
              <a:ext uri="{FF2B5EF4-FFF2-40B4-BE49-F238E27FC236}">
                <a16:creationId xmlns:a16="http://schemas.microsoft.com/office/drawing/2014/main" id="{352570FC-677B-7142-9051-B343167DB367}"/>
              </a:ext>
            </a:extLst>
          </p:cNvPr>
          <p:cNvSpPr txBox="1">
            <a:spLocks/>
          </p:cNvSpPr>
          <p:nvPr/>
        </p:nvSpPr>
        <p:spPr>
          <a:xfrm>
            <a:off x="9258300" y="2738438"/>
            <a:ext cx="7772400"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1"/>
            <a:endParaRPr lang="en-US"/>
          </a:p>
        </p:txBody>
      </p:sp>
    </p:spTree>
    <p:custDataLst>
      <p:tags r:id="rId1"/>
    </p:custDataLst>
    <p:extLst>
      <p:ext uri="{BB962C8B-B14F-4D97-AF65-F5344CB8AC3E}">
        <p14:creationId xmlns:p14="http://schemas.microsoft.com/office/powerpoint/2010/main" val="1969616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8" name="Rectangle 2"/>
          <p:cNvSpPr>
            <a:spLocks noGrp="1" noChangeArrowheads="1"/>
          </p:cNvSpPr>
          <p:nvPr>
            <p:ph type="title"/>
          </p:nvPr>
        </p:nvSpPr>
        <p:spPr/>
        <p:txBody>
          <a:bodyPr/>
          <a:lstStyle/>
          <a:p>
            <a:r>
              <a:rPr lang="en-US"/>
              <a:t>Standards Enforcing Confidentiality</a:t>
            </a:r>
          </a:p>
        </p:txBody>
      </p:sp>
      <p:sp>
        <p:nvSpPr>
          <p:cNvPr id="1954819" name="Rectangle 3"/>
          <p:cNvSpPr>
            <a:spLocks noGrp="1" noChangeArrowheads="1"/>
          </p:cNvSpPr>
          <p:nvPr>
            <p:ph idx="1"/>
          </p:nvPr>
        </p:nvSpPr>
        <p:spPr/>
        <p:txBody>
          <a:bodyPr>
            <a:normAutofit/>
          </a:bodyPr>
          <a:lstStyle/>
          <a:p>
            <a:r>
              <a:rPr lang="en-US"/>
              <a:t>Physical</a:t>
            </a:r>
          </a:p>
          <a:p>
            <a:pPr lvl="1"/>
            <a:r>
              <a:rPr lang="en-US"/>
              <a:t>Locks</a:t>
            </a:r>
          </a:p>
          <a:p>
            <a:pPr lvl="1"/>
            <a:r>
              <a:rPr lang="en-US"/>
              <a:t>Guards</a:t>
            </a:r>
          </a:p>
          <a:p>
            <a:pPr lvl="1"/>
            <a:r>
              <a:rPr lang="en-US"/>
              <a:t>Walls and fences</a:t>
            </a:r>
          </a:p>
          <a:p>
            <a:r>
              <a:rPr lang="en-US"/>
              <a:t>Administrative</a:t>
            </a:r>
          </a:p>
          <a:p>
            <a:pPr lvl="1"/>
            <a:r>
              <a:rPr lang="en-US"/>
              <a:t>Password policy</a:t>
            </a:r>
          </a:p>
          <a:p>
            <a:pPr lvl="1"/>
            <a:r>
              <a:rPr lang="en-US"/>
              <a:t>Escorted visitors</a:t>
            </a:r>
          </a:p>
          <a:p>
            <a:pPr lvl="1"/>
            <a:r>
              <a:rPr lang="en-US"/>
              <a:t>Least privilege user accounts</a:t>
            </a:r>
          </a:p>
          <a:p>
            <a:r>
              <a:rPr lang="en-US"/>
              <a:t>Technological</a:t>
            </a:r>
          </a:p>
          <a:p>
            <a:pPr lvl="1"/>
            <a:r>
              <a:rPr lang="en-US"/>
              <a:t>Encryption</a:t>
            </a:r>
          </a:p>
          <a:p>
            <a:pPr lvl="1"/>
            <a:r>
              <a:rPr lang="en-US"/>
              <a:t>Authentication</a:t>
            </a:r>
          </a:p>
        </p:txBody>
      </p:sp>
      <p:sp>
        <p:nvSpPr>
          <p:cNvPr id="2" name="Slide Number Placeholder 1"/>
          <p:cNvSpPr>
            <a:spLocks noGrp="1"/>
          </p:cNvSpPr>
          <p:nvPr>
            <p:ph type="sldNum" sz="quarter" idx="12"/>
          </p:nvPr>
        </p:nvSpPr>
        <p:spPr/>
        <p:txBody>
          <a:bodyPr/>
          <a:lstStyle/>
          <a:p>
            <a:fld id="{26728E46-6CCC-4700-BAC6-A5BE0E758C8F}" type="slidenum">
              <a:rPr lang="en-US" smtClean="0"/>
              <a:pPr/>
              <a:t>96</a:t>
            </a:fld>
            <a:endParaRPr lang="en-US"/>
          </a:p>
        </p:txBody>
      </p:sp>
      <p:pic>
        <p:nvPicPr>
          <p:cNvPr id="4" name="Graphic 3" descr="Security camera outline">
            <a:extLst>
              <a:ext uri="{FF2B5EF4-FFF2-40B4-BE49-F238E27FC236}">
                <a16:creationId xmlns:a16="http://schemas.microsoft.com/office/drawing/2014/main" id="{0F77771F-87A5-9347-858E-A351AD218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5311230" y="2858014"/>
            <a:ext cx="3438939" cy="3438939"/>
          </a:xfrm>
          <a:prstGeom prst="rect">
            <a:avLst/>
          </a:prstGeom>
        </p:spPr>
      </p:pic>
    </p:spTree>
    <p:custDataLst>
      <p:tags r:id="rId1"/>
    </p:custDataLst>
    <p:extLst>
      <p:ext uri="{BB962C8B-B14F-4D97-AF65-F5344CB8AC3E}">
        <p14:creationId xmlns:p14="http://schemas.microsoft.com/office/powerpoint/2010/main" val="3092174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Rectangle 2"/>
          <p:cNvSpPr>
            <a:spLocks noGrp="1" noChangeArrowheads="1"/>
          </p:cNvSpPr>
          <p:nvPr>
            <p:ph type="title"/>
          </p:nvPr>
        </p:nvSpPr>
        <p:spPr/>
        <p:txBody>
          <a:bodyPr/>
          <a:lstStyle/>
          <a:p>
            <a:r>
              <a:rPr lang="en-US"/>
              <a:t>Standards Enforcing Integrity</a:t>
            </a:r>
          </a:p>
        </p:txBody>
      </p:sp>
      <p:sp>
        <p:nvSpPr>
          <p:cNvPr id="1956867" name="Rectangle 3"/>
          <p:cNvSpPr>
            <a:spLocks noGrp="1" noChangeArrowheads="1"/>
          </p:cNvSpPr>
          <p:nvPr>
            <p:ph idx="1"/>
          </p:nvPr>
        </p:nvSpPr>
        <p:spPr>
          <a:xfrm>
            <a:off x="1257300" y="2193131"/>
            <a:ext cx="15773400" cy="7652618"/>
          </a:xfrm>
        </p:spPr>
        <p:txBody>
          <a:bodyPr>
            <a:normAutofit/>
          </a:bodyPr>
          <a:lstStyle/>
          <a:p>
            <a:r>
              <a:rPr lang="en-US"/>
              <a:t>Physical</a:t>
            </a:r>
          </a:p>
          <a:p>
            <a:pPr lvl="1"/>
            <a:r>
              <a:rPr lang="en-US"/>
              <a:t>Secure boots</a:t>
            </a:r>
          </a:p>
          <a:p>
            <a:pPr lvl="1"/>
            <a:r>
              <a:rPr lang="en-US"/>
              <a:t>Employee-only network access</a:t>
            </a:r>
          </a:p>
          <a:p>
            <a:pPr lvl="1"/>
            <a:r>
              <a:rPr lang="en-US"/>
              <a:t>Closed circuit monitoring</a:t>
            </a:r>
          </a:p>
          <a:p>
            <a:r>
              <a:rPr lang="en-US"/>
              <a:t>Administrative</a:t>
            </a:r>
          </a:p>
          <a:p>
            <a:pPr lvl="1"/>
            <a:r>
              <a:rPr lang="en-US"/>
              <a:t>Separation of duties</a:t>
            </a:r>
          </a:p>
          <a:p>
            <a:pPr lvl="1"/>
            <a:r>
              <a:rPr lang="en-US"/>
              <a:t>Rotation of duties</a:t>
            </a:r>
          </a:p>
          <a:p>
            <a:pPr lvl="1"/>
            <a:r>
              <a:rPr lang="en-US"/>
              <a:t>Mandatory vacations</a:t>
            </a:r>
          </a:p>
          <a:p>
            <a:r>
              <a:rPr lang="en-US"/>
              <a:t>Technological</a:t>
            </a:r>
          </a:p>
          <a:p>
            <a:pPr lvl="1"/>
            <a:r>
              <a:rPr lang="en-US"/>
              <a:t>Access control matrices</a:t>
            </a:r>
          </a:p>
          <a:p>
            <a:pPr lvl="1"/>
            <a:r>
              <a:rPr lang="en-US"/>
              <a:t>Read versus write permissions</a:t>
            </a:r>
          </a:p>
          <a:p>
            <a:pPr lvl="1"/>
            <a:r>
              <a:rPr lang="en-US"/>
              <a:t>Hash algorithms</a:t>
            </a:r>
          </a:p>
          <a:p>
            <a:pPr lvl="1"/>
            <a:endParaRPr lang="en-US"/>
          </a:p>
        </p:txBody>
      </p:sp>
      <p:sp>
        <p:nvSpPr>
          <p:cNvPr id="2" name="Slide Number Placeholder 1"/>
          <p:cNvSpPr>
            <a:spLocks noGrp="1"/>
          </p:cNvSpPr>
          <p:nvPr>
            <p:ph type="sldNum" sz="quarter" idx="12"/>
          </p:nvPr>
        </p:nvSpPr>
        <p:spPr/>
        <p:txBody>
          <a:bodyPr/>
          <a:lstStyle/>
          <a:p>
            <a:fld id="{26728E46-6CCC-4700-BAC6-A5BE0E758C8F}" type="slidenum">
              <a:rPr lang="en-US" smtClean="0"/>
              <a:pPr/>
              <a:t>97</a:t>
            </a:fld>
            <a:endParaRPr lang="en-US"/>
          </a:p>
        </p:txBody>
      </p:sp>
      <p:pic>
        <p:nvPicPr>
          <p:cNvPr id="4" name="Graphic 3" descr="No sign with solid fill">
            <a:extLst>
              <a:ext uri="{FF2B5EF4-FFF2-40B4-BE49-F238E27FC236}">
                <a16:creationId xmlns:a16="http://schemas.microsoft.com/office/drawing/2014/main" id="{CEE4178F-960E-234A-81AB-28A9548BBF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6290" y="3319850"/>
            <a:ext cx="4774019" cy="4774019"/>
          </a:xfrm>
          <a:prstGeom prst="rect">
            <a:avLst/>
          </a:prstGeom>
        </p:spPr>
      </p:pic>
    </p:spTree>
    <p:custDataLst>
      <p:tags r:id="rId1"/>
    </p:custDataLst>
    <p:extLst>
      <p:ext uri="{BB962C8B-B14F-4D97-AF65-F5344CB8AC3E}">
        <p14:creationId xmlns:p14="http://schemas.microsoft.com/office/powerpoint/2010/main" val="195533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4" name="Rectangle 2"/>
          <p:cNvSpPr>
            <a:spLocks noGrp="1" noChangeArrowheads="1"/>
          </p:cNvSpPr>
          <p:nvPr>
            <p:ph type="title"/>
          </p:nvPr>
        </p:nvSpPr>
        <p:spPr/>
        <p:txBody>
          <a:bodyPr/>
          <a:lstStyle/>
          <a:p>
            <a:r>
              <a:rPr lang="en-US"/>
              <a:t>Standards Enforcing Availability</a:t>
            </a:r>
          </a:p>
        </p:txBody>
      </p:sp>
      <p:sp>
        <p:nvSpPr>
          <p:cNvPr id="1958915" name="Rectangle 3"/>
          <p:cNvSpPr>
            <a:spLocks noGrp="1" noChangeArrowheads="1"/>
          </p:cNvSpPr>
          <p:nvPr>
            <p:ph idx="1"/>
          </p:nvPr>
        </p:nvSpPr>
        <p:spPr/>
        <p:txBody>
          <a:bodyPr/>
          <a:lstStyle/>
          <a:p>
            <a:r>
              <a:rPr lang="en-US"/>
              <a:t>Physical</a:t>
            </a:r>
          </a:p>
          <a:p>
            <a:pPr lvl="1"/>
            <a:r>
              <a:rPr lang="en-US"/>
              <a:t>Spare component parts</a:t>
            </a:r>
          </a:p>
          <a:p>
            <a:pPr lvl="1"/>
            <a:r>
              <a:rPr lang="en-US"/>
              <a:t>Secure backup storage</a:t>
            </a:r>
          </a:p>
          <a:p>
            <a:pPr lvl="1"/>
            <a:r>
              <a:rPr lang="en-US"/>
              <a:t>Standby servers</a:t>
            </a:r>
          </a:p>
          <a:p>
            <a:r>
              <a:rPr lang="en-US"/>
              <a:t>Administrative</a:t>
            </a:r>
          </a:p>
          <a:p>
            <a:pPr lvl="1"/>
            <a:r>
              <a:rPr lang="en-US"/>
              <a:t>Cross training</a:t>
            </a:r>
          </a:p>
          <a:p>
            <a:pPr lvl="1"/>
            <a:r>
              <a:rPr lang="en-US"/>
              <a:t>Relationship with outsourcing company</a:t>
            </a:r>
          </a:p>
          <a:p>
            <a:r>
              <a:rPr lang="en-US"/>
              <a:t>Technical</a:t>
            </a:r>
          </a:p>
          <a:p>
            <a:pPr lvl="1"/>
            <a:r>
              <a:rPr lang="en-US"/>
              <a:t>Multi-homed Internet connections</a:t>
            </a:r>
          </a:p>
          <a:p>
            <a:pPr lvl="1"/>
            <a:r>
              <a:rPr lang="en-US"/>
              <a:t>Cloud services</a:t>
            </a:r>
          </a:p>
        </p:txBody>
      </p:sp>
      <p:sp>
        <p:nvSpPr>
          <p:cNvPr id="2" name="Slide Number Placeholder 1"/>
          <p:cNvSpPr>
            <a:spLocks noGrp="1"/>
          </p:cNvSpPr>
          <p:nvPr>
            <p:ph type="sldNum" sz="quarter" idx="10"/>
          </p:nvPr>
        </p:nvSpPr>
        <p:spPr/>
        <p:txBody>
          <a:bodyPr/>
          <a:lstStyle/>
          <a:p>
            <a:fld id="{76E8DCF4-EBDD-4FE1-8465-FD383573D554}" type="slidenum">
              <a:rPr lang="en-US" smtClean="0"/>
              <a:pPr/>
              <a:t>98</a:t>
            </a:fld>
            <a:endParaRPr lang="en-US"/>
          </a:p>
        </p:txBody>
      </p:sp>
      <p:pic>
        <p:nvPicPr>
          <p:cNvPr id="4" name="Graphic 3" descr="Database with solid fill">
            <a:extLst>
              <a:ext uri="{FF2B5EF4-FFF2-40B4-BE49-F238E27FC236}">
                <a16:creationId xmlns:a16="http://schemas.microsoft.com/office/drawing/2014/main" id="{2292CD03-9467-9E49-A462-C537620DC9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82893" y="2524176"/>
            <a:ext cx="6305107" cy="6305107"/>
          </a:xfrm>
          <a:prstGeom prst="rect">
            <a:avLst/>
          </a:prstGeom>
        </p:spPr>
      </p:pic>
    </p:spTree>
    <p:custDataLst>
      <p:tags r:id="rId1"/>
    </p:custDataLst>
    <p:extLst>
      <p:ext uri="{BB962C8B-B14F-4D97-AF65-F5344CB8AC3E}">
        <p14:creationId xmlns:p14="http://schemas.microsoft.com/office/powerpoint/2010/main" val="12758189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010" name="Rectangle 2"/>
          <p:cNvSpPr>
            <a:spLocks noGrp="1" noChangeArrowheads="1"/>
          </p:cNvSpPr>
          <p:nvPr>
            <p:ph type="title"/>
          </p:nvPr>
        </p:nvSpPr>
        <p:spPr/>
        <p:txBody>
          <a:bodyPr/>
          <a:lstStyle/>
          <a:p>
            <a:r>
              <a:rPr lang="en-US"/>
              <a:t>Create Procedures Documents</a:t>
            </a:r>
          </a:p>
        </p:txBody>
      </p:sp>
      <p:sp>
        <p:nvSpPr>
          <p:cNvPr id="1963011" name="Rectangle 3"/>
          <p:cNvSpPr>
            <a:spLocks noGrp="1" noChangeArrowheads="1"/>
          </p:cNvSpPr>
          <p:nvPr>
            <p:ph idx="1"/>
          </p:nvPr>
        </p:nvSpPr>
        <p:spPr/>
        <p:txBody>
          <a:bodyPr/>
          <a:lstStyle/>
          <a:p>
            <a:r>
              <a:rPr lang="en-US"/>
              <a:t>Should be step-by-step documentation of security configuration</a:t>
            </a:r>
          </a:p>
          <a:p>
            <a:pPr lvl="1"/>
            <a:r>
              <a:rPr lang="en-US"/>
              <a:t>Administrative steps</a:t>
            </a:r>
          </a:p>
          <a:p>
            <a:pPr lvl="1"/>
            <a:r>
              <a:rPr lang="en-US"/>
              <a:t>Technical configurations and options</a:t>
            </a:r>
          </a:p>
          <a:p>
            <a:pPr lvl="1"/>
            <a:r>
              <a:rPr lang="en-US"/>
              <a:t>Physical controls and guidelines</a:t>
            </a:r>
          </a:p>
          <a:p>
            <a:r>
              <a:rPr lang="en-US"/>
              <a:t>Multiple documents specific for each group</a:t>
            </a:r>
          </a:p>
          <a:p>
            <a:pPr lvl="1"/>
            <a:r>
              <a:rPr lang="en-US"/>
              <a:t>Physical plant</a:t>
            </a:r>
          </a:p>
          <a:p>
            <a:pPr lvl="1"/>
            <a:r>
              <a:rPr lang="en-US"/>
              <a:t>IT group</a:t>
            </a:r>
          </a:p>
          <a:p>
            <a:pPr lvl="1"/>
            <a:r>
              <a:rPr lang="en-US"/>
              <a:t>HR policies, etc.	</a:t>
            </a:r>
          </a:p>
        </p:txBody>
      </p:sp>
      <p:sp>
        <p:nvSpPr>
          <p:cNvPr id="2" name="Slide Number Placeholder 1"/>
          <p:cNvSpPr>
            <a:spLocks noGrp="1"/>
          </p:cNvSpPr>
          <p:nvPr>
            <p:ph type="sldNum" sz="quarter" idx="10"/>
          </p:nvPr>
        </p:nvSpPr>
        <p:spPr/>
        <p:txBody>
          <a:bodyPr/>
          <a:lstStyle/>
          <a:p>
            <a:fld id="{76E8DCF4-EBDD-4FE1-8465-FD383573D554}" type="slidenum">
              <a:rPr lang="en-US" smtClean="0"/>
              <a:pPr/>
              <a:t>99</a:t>
            </a:fld>
            <a:endParaRPr lang="en-US"/>
          </a:p>
        </p:txBody>
      </p:sp>
    </p:spTree>
    <p:custDataLst>
      <p:tags r:id="rId1"/>
    </p:custDataLst>
    <p:extLst>
      <p:ext uri="{BB962C8B-B14F-4D97-AF65-F5344CB8AC3E}">
        <p14:creationId xmlns:p14="http://schemas.microsoft.com/office/powerpoint/2010/main" val="666877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MPORT" val="\\Elmov\docbase\Expertech\424_Info_Security_Fundamentals\audio\38_DMZ.wav"/>
  <p:tag name="AUDIO_ID" val="288"/>
  <p:tag name="ELAPSEDTIME" val="118.439"/>
  <p:tag name="ARTICULATE_SLIDE_PAUSE" val="0"/>
  <p:tag name="ARTICULATE_NAV_LEVEL" val="2"/>
  <p:tag name="ARTICULATE_PLAYLIST_ID" val="-1"/>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GUID" val="32a3628b-e4a6-4dd2-95a9-e57007d68376"/>
  <p:tag name="ARTICULATE_SLIDE_NAV" val="57"/>
  <p:tag name="AUDIO_IMPORT" val="F:\ELMOV\Docbase\Expertech\426_Security_Mobile_Workplace\Audio\57_Network Access Control.wav"/>
  <p:tag name="AUDIO_ID" val="322"/>
  <p:tag name="ELAPSEDTIME" val="175.596"/>
  <p:tag name="ARTICULATE_SLIDE_PAUSE" val="0"/>
  <p:tag name="ARTICULATE_NAV_LEVEL" val="2"/>
  <p:tag name="ARTICULATE_SLIDE_PRESENTER" val="Mark D. Steinberg"/>
  <p:tag name="ARTICULATE_SLIDE_PRESENTER_GUID" val="FA5D447B44D7"/>
  <p:tag name="ARTICULATE_PLAYLIST_ID" val="-1"/>
  <p:tag name="ARTICULATE_LOCK_SLIDE" val="0"/>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76489b1f-91cc-4202-aaf9-ad0fb842247c"/>
  <p:tag name="TIMELINE" val="93.7/130.4"/>
  <p:tag name="ANNOTATION_TYPE_1" val="2"/>
  <p:tag name="ANNOTATION_START_1" val="134.6"/>
  <p:tag name="ANNOTATION_END_1" val="134.6"/>
  <p:tag name="ANNOTATION_TOP_1" val="-40.3"/>
  <p:tag name="ANNOTATION_LEFT_1" val="-40.4"/>
  <p:tag name="ANNOTATION_WIDTH_1" val="656.8"/>
  <p:tag name="ANNOTATION_HEIGHT_1" val="51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6"/>
  <p:tag name="ANNOTATION_TOP_2" val="378.8"/>
  <p:tag name="ANNOTATION_LEFT_2" val="45.2"/>
  <p:tag name="ANNOTATION_WIDTH_2" val="477.4"/>
  <p:tag name="ANNOTATION_HEIGHT_2" val="30.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11"/>
  <p:tag name="AUDIO_IMPORT" val="F:\ELMOV\Docbase\Expertech\426_Security_Mobile_Workplace\Audio\11_Battle for the Enterprise.wav"/>
  <p:tag name="AUDIO_ID" val="276"/>
  <p:tag name="ELAPSEDTIME" val="150.1"/>
  <p:tag name="ARTICULATE_SLIDE_PAUSE" val="0"/>
  <p:tag name="ARTICULATE_NAV_LEVEL" val="2"/>
  <p:tag name="ARTICULATE_SLIDE_PRESENTER" val="Mark D. Steinberg"/>
  <p:tag name="ARTICULATE_SLIDE_PRESENTER_GUID" val="FA5D447B44D7"/>
  <p:tag name="ARTICULATE_PLAYLIST_ID" val="-1"/>
  <p:tag name="ARTICULATE_LOCK_SLIDE" val="0"/>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8f9fdc15-d058-4a4f-8ab2-a4ceb498a5ba"/>
  <p:tag name="ARTICULATE_SLIDE_NAV" val="43"/>
  <p:tag name="AUDIO_IMPORT" val="F:\ELMOV\Docbase\Expertech\426_Security_Mobile_Workplace\Audio\43_The need for mobile device mgmt.wav"/>
  <p:tag name="AUDIO_ID" val="308"/>
  <p:tag name="ELAPSEDTIME" val="106.476"/>
  <p:tag name="ARTICULATE_SLIDE_PAUSE" val="0"/>
  <p:tag name="ARTICULATE_NAV_LEVEL" val="2"/>
  <p:tag name="ARTICULATE_SLIDE_PRESENTER" val="Mark D. Steinberg"/>
  <p:tag name="ARTICULATE_SLIDE_PRESENTER_GUID" val="FA5D447B44D7"/>
  <p:tag name="ARTICULATE_PLAYLIST_ID" val="-1"/>
  <p:tag name="ARTICULATE_LOCK_SLIDE" val="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MPORT" val="\\Elmov\docbase\Expertech\424_Info_Security_Fundamentals\audio\41_Intrusion Detection (IDS).wav"/>
  <p:tag name="AUDIO_ID" val="291"/>
  <p:tag name="ELAPSEDTIME" val="165.146"/>
  <p:tag name="ARTICULATE_SLIDE_PAUSE" val="0"/>
  <p:tag name="ARTICULATE_NAV_LEVEL" val="2"/>
  <p:tag name="ARTICULATE_PLAYLIST_ID" val="-1"/>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MPORT" val="\\Elmov\docbase\Expertech\424_Info_Security_Fundamentals\audio\09_Security not equal a firewall.wav"/>
  <p:tag name="AUDIO_ID" val="265"/>
  <p:tag name="ELAPSEDTIME" val="113.641"/>
  <p:tag name="TIMELINE" val="56.3/88.4/111.8"/>
  <p:tag name="ARTICULATE_SLIDE_PAUSE" val="0"/>
  <p:tag name="ARTICULATE_NAV_LEVEL" val="2"/>
  <p:tag name="ARTICULATE_PLAYLIST_ID" val="-1"/>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MPORT" val="\\Elmov\docbase\Expertech\424_Info_Security_Fundamentals\audio\23_InfoSec Tools.wav"/>
  <p:tag name="AUDIO_ID" val="276"/>
  <p:tag name="ELAPSEDTIME" val="143.621"/>
  <p:tag name="ARTICULATE_SLIDE_PAUSE" val="0"/>
  <p:tag name="ARTICULATE_NAV_LEVEL" val="2"/>
  <p:tag name="ARTICULATE_PLAYLIST_ID" val="-1"/>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c1eba843-e391-4e45-9304-54a137e5c43d"/>
  <p:tag name="ARTICULATE_SLIDE_NAV" val="54"/>
  <p:tag name="AUDIO_IMPORT" val="F:\ELMOV\Docbase\Expertech\426_Security_Mobile_Workplace\Audio\54_Thoughts on cryptography.wav"/>
  <p:tag name="AUDIO_ID" val="319"/>
  <p:tag name="ELAPSEDTIME" val="137.143"/>
  <p:tag name="ARTICULATE_SLIDE_PAUSE" val="0"/>
  <p:tag name="ARTICULATE_NAV_LEVEL" val="2"/>
  <p:tag name="ARTICULATE_SLIDE_PRESENTER" val="Mark D. Steinberg"/>
  <p:tag name="ARTICULATE_SLIDE_PRESENTER_GUID" val="FA5D447B44D7"/>
  <p:tag name="ARTICULATE_PLAYLIST_ID" val="-1"/>
  <p:tag name="ARTICULATE_LOCK_SLIDE" val="0"/>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_Tech">
      <a:dk1>
        <a:sysClr val="windowText" lastClr="000000"/>
      </a:dk1>
      <a:lt1>
        <a:sysClr val="window" lastClr="FFFFFF"/>
      </a:lt1>
      <a:dk2>
        <a:srgbClr val="373545"/>
      </a:dk2>
      <a:lt2>
        <a:srgbClr val="FFFFFF"/>
      </a:lt2>
      <a:accent1>
        <a:srgbClr val="1D397A"/>
      </a:accent1>
      <a:accent2>
        <a:srgbClr val="32539A"/>
      </a:accent2>
      <a:accent3>
        <a:srgbClr val="4D6088"/>
      </a:accent3>
      <a:accent4>
        <a:srgbClr val="55849D"/>
      </a:accent4>
      <a:accent5>
        <a:srgbClr val="9FA09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164942</TotalTime>
  <Words>13476</Words>
  <Application>Microsoft Macintosh PowerPoint</Application>
  <PresentationFormat>Custom</PresentationFormat>
  <Paragraphs>2888</Paragraphs>
  <Slides>226</Slides>
  <Notes>183</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226</vt:i4>
      </vt:variant>
    </vt:vector>
  </HeadingPairs>
  <TitlesOfParts>
    <vt:vector size="239" baseType="lpstr">
      <vt:lpstr>Arial</vt:lpstr>
      <vt:lpstr>Arial Narrow</vt:lpstr>
      <vt:lpstr>Calibri</vt:lpstr>
      <vt:lpstr>Calibri Light</vt:lpstr>
      <vt:lpstr>Helvetica Neue</vt:lpstr>
      <vt:lpstr>HELVETICA NEUE CONDENSED</vt:lpstr>
      <vt:lpstr>HELVETICA NEUE CONDENSED</vt:lpstr>
      <vt:lpstr>HELVETICA NEUE MEDIUM</vt:lpstr>
      <vt:lpstr>HELVETICA NEUE MEDIUM</vt:lpstr>
      <vt:lpstr>MV Boli</vt:lpstr>
      <vt:lpstr>Symbol</vt:lpstr>
      <vt:lpstr>Wingdings</vt:lpstr>
      <vt:lpstr>Office Theme</vt:lpstr>
      <vt:lpstr>PowerPoint Presentation</vt:lpstr>
      <vt:lpstr>Getting Started</vt:lpstr>
      <vt:lpstr>Introductions</vt:lpstr>
      <vt:lpstr>Program Introduction</vt:lpstr>
      <vt:lpstr>Overall Goals</vt:lpstr>
      <vt:lpstr>Specific Course Objectives</vt:lpstr>
      <vt:lpstr>Specific Course Objectives (continued)</vt:lpstr>
      <vt:lpstr>Some Security Predictions for 2026</vt:lpstr>
      <vt:lpstr>Exercise</vt:lpstr>
      <vt:lpstr>Information Security Introduction</vt:lpstr>
      <vt:lpstr>Objectives</vt:lpstr>
      <vt:lpstr>Information Security</vt:lpstr>
      <vt:lpstr>Information Security: Part 364 Appendix B</vt:lpstr>
      <vt:lpstr>Cyber Security or Cybersecurity</vt:lpstr>
      <vt:lpstr>Remember the Information Security Triad  from ITEC?</vt:lpstr>
      <vt:lpstr>Information Security Program</vt:lpstr>
      <vt:lpstr>Information Security Program Review</vt:lpstr>
      <vt:lpstr>Sample Information Security Program Elements</vt:lpstr>
      <vt:lpstr>Let’s Start at the Very Beginning</vt:lpstr>
      <vt:lpstr>Banking IT Evolution</vt:lpstr>
      <vt:lpstr>Information Security Requirements for Banks</vt:lpstr>
      <vt:lpstr>Summary</vt:lpstr>
      <vt:lpstr>InfoSec: The Banking and Regulatory Compliance Perspective</vt:lpstr>
      <vt:lpstr>Chapter Objectives</vt:lpstr>
      <vt:lpstr>What Are We Afraid Of?</vt:lpstr>
      <vt:lpstr>Recent Security Events In the News </vt:lpstr>
      <vt:lpstr>Computer-Security Incidents</vt:lpstr>
      <vt:lpstr>Other Resources for Threat Information and General Security Awareness</vt:lpstr>
      <vt:lpstr>How Can We Protect Ourselves?</vt:lpstr>
      <vt:lpstr>Gramm-Leach-Bliley Act</vt:lpstr>
      <vt:lpstr>Financial Privacy Rules</vt:lpstr>
      <vt:lpstr>GLBA Section 501(b) Interpreted</vt:lpstr>
      <vt:lpstr>Administrative, Physical and Technical Protection Tools</vt:lpstr>
      <vt:lpstr>Compliance is Not the Same for Everyone</vt:lpstr>
      <vt:lpstr>FACTA Overview</vt:lpstr>
      <vt:lpstr>FACTA Enhancements</vt:lpstr>
      <vt:lpstr>FACTA Provisions</vt:lpstr>
      <vt:lpstr>Red Flags Rule</vt:lpstr>
      <vt:lpstr>Part 364 Appendix B</vt:lpstr>
      <vt:lpstr>Governance-Based Procedures</vt:lpstr>
      <vt:lpstr>Technology-Based Procedures</vt:lpstr>
      <vt:lpstr>Definition of Compliance</vt:lpstr>
      <vt:lpstr>NIST Cybersecurity Framework Core</vt:lpstr>
      <vt:lpstr>NIST Cybersecurity Framework 2.0</vt:lpstr>
      <vt:lpstr>The Six Framework Core Functions</vt:lpstr>
      <vt:lpstr>Notional Information and Decision Flows within  an Organization </vt:lpstr>
      <vt:lpstr>Uses of the Framework</vt:lpstr>
      <vt:lpstr>What do you see as Banking Tech Trends?</vt:lpstr>
      <vt:lpstr>Summary</vt:lpstr>
      <vt:lpstr>Information Security Oversight</vt:lpstr>
      <vt:lpstr>Chapter Objectives </vt:lpstr>
      <vt:lpstr>Information Technology</vt:lpstr>
      <vt:lpstr>What is IT Governance?</vt:lpstr>
      <vt:lpstr>Elements of IT Governance</vt:lpstr>
      <vt:lpstr>How?</vt:lpstr>
      <vt:lpstr>Some Current Challenges for IT Governance</vt:lpstr>
      <vt:lpstr>Who Has a Role in IT Governance?</vt:lpstr>
      <vt:lpstr>Some Things to Consider</vt:lpstr>
      <vt:lpstr>Summary</vt:lpstr>
      <vt:lpstr>Information Security (InfoSec) Fundamentals</vt:lpstr>
      <vt:lpstr>Chapter Objectives </vt:lpstr>
      <vt:lpstr>What are We Afraid Of?</vt:lpstr>
      <vt:lpstr>A Few of the Threats</vt:lpstr>
      <vt:lpstr>Enterprise Security Evolution</vt:lpstr>
      <vt:lpstr>Security Breach Components</vt:lpstr>
      <vt:lpstr>Actor</vt:lpstr>
      <vt:lpstr>Asset</vt:lpstr>
      <vt:lpstr>Attribute</vt:lpstr>
      <vt:lpstr>Action</vt:lpstr>
      <vt:lpstr>Application of Security Services</vt:lpstr>
      <vt:lpstr>Security Topics</vt:lpstr>
      <vt:lpstr>Security Definitions - Review</vt:lpstr>
      <vt:lpstr>System Vulnerabilities in the Old Days</vt:lpstr>
      <vt:lpstr>System Vulnerabilities Today</vt:lpstr>
      <vt:lpstr>Cyber Kill Chain</vt:lpstr>
      <vt:lpstr>Mat Honan Hacked</vt:lpstr>
      <vt:lpstr>The Hack and Hacker Exposed</vt:lpstr>
      <vt:lpstr>Phishing is the #1 Attack Approach</vt:lpstr>
      <vt:lpstr>PowerPoint Presentation</vt:lpstr>
      <vt:lpstr>Information Security Tools</vt:lpstr>
      <vt:lpstr>Summary</vt:lpstr>
      <vt:lpstr>Security Policy</vt:lpstr>
      <vt:lpstr>Chapter Objectives</vt:lpstr>
      <vt:lpstr>CEO Questions</vt:lpstr>
      <vt:lpstr>Exercise</vt:lpstr>
      <vt:lpstr>Ransomware</vt:lpstr>
      <vt:lpstr>The Importance of a Security Policy</vt:lpstr>
      <vt:lpstr>Security Policy Is the “Why”</vt:lpstr>
      <vt:lpstr>Program Policy</vt:lpstr>
      <vt:lpstr>Issue-Specific Policy</vt:lpstr>
      <vt:lpstr>System-Specific Policy</vt:lpstr>
      <vt:lpstr>Security Standards: The “What”</vt:lpstr>
      <vt:lpstr>Sample Standards</vt:lpstr>
      <vt:lpstr>Security Procedures: The “How”</vt:lpstr>
      <vt:lpstr>Security Guidelines:  The “Best Practices”</vt:lpstr>
      <vt:lpstr>Standards Enforcing Confidentiality</vt:lpstr>
      <vt:lpstr>Standards Enforcing Integrity</vt:lpstr>
      <vt:lpstr>Standards Enforcing Availability</vt:lpstr>
      <vt:lpstr>Create Procedures Documents</vt:lpstr>
      <vt:lpstr>Review and Update Regularly</vt:lpstr>
      <vt:lpstr>Summary</vt:lpstr>
      <vt:lpstr>Security Management Practices</vt:lpstr>
      <vt:lpstr>Chapter Objectives</vt:lpstr>
      <vt:lpstr>CEO Security Protection Questions</vt:lpstr>
      <vt:lpstr>Asset Identification</vt:lpstr>
      <vt:lpstr>Some Asset Management Challenges</vt:lpstr>
      <vt:lpstr>Countermeasure Implementation:  A Layered Approach</vt:lpstr>
      <vt:lpstr>Access Controls</vt:lpstr>
      <vt:lpstr>Personnel Controls</vt:lpstr>
      <vt:lpstr>Classifying Information</vt:lpstr>
      <vt:lpstr>User Access Control (UAC)</vt:lpstr>
      <vt:lpstr>Common Terms: Part I</vt:lpstr>
      <vt:lpstr>Common Terms: Part II</vt:lpstr>
      <vt:lpstr>Role-Based Model</vt:lpstr>
      <vt:lpstr>Context-Dependent Access Control</vt:lpstr>
      <vt:lpstr>User Access</vt:lpstr>
      <vt:lpstr>Authentication</vt:lpstr>
      <vt:lpstr>Authentication Factors</vt:lpstr>
      <vt:lpstr>Password Considerations</vt:lpstr>
      <vt:lpstr>Biometrics</vt:lpstr>
      <vt:lpstr>A Conundrum</vt:lpstr>
      <vt:lpstr>Third-Party Access</vt:lpstr>
      <vt:lpstr>Security Can Be Compromised Physically</vt:lpstr>
      <vt:lpstr>Secure Areas</vt:lpstr>
      <vt:lpstr>Material Disposal</vt:lpstr>
      <vt:lpstr>Cybersecurity Protection</vt:lpstr>
      <vt:lpstr>What are we Protecting?</vt:lpstr>
      <vt:lpstr>Encryption </vt:lpstr>
      <vt:lpstr>One Stop Crypto</vt:lpstr>
      <vt:lpstr>Thoughts on Cryptography</vt:lpstr>
      <vt:lpstr>Secret-Key Cryptography</vt:lpstr>
      <vt:lpstr>What is a Public Key?</vt:lpstr>
      <vt:lpstr>Why Public Key Infrastructure?</vt:lpstr>
      <vt:lpstr>PKI Infrastructure Overview</vt:lpstr>
      <vt:lpstr>Certification</vt:lpstr>
      <vt:lpstr>Certificate Example</vt:lpstr>
      <vt:lpstr>PKI Operational Considerations: Disaster Planning and Recovery</vt:lpstr>
      <vt:lpstr>Quantum Computing and Cryptography</vt:lpstr>
      <vt:lpstr>Passkeys</vt:lpstr>
      <vt:lpstr>Virtual Private Networks</vt:lpstr>
      <vt:lpstr>Virtual Private Network (VPN)</vt:lpstr>
      <vt:lpstr>Three VPN Models</vt:lpstr>
      <vt:lpstr>Wide Area Networks</vt:lpstr>
      <vt:lpstr>Private Line Networks</vt:lpstr>
      <vt:lpstr>Multiprotocol Label Switching (MPLS)</vt:lpstr>
      <vt:lpstr>Internet VPN WANs</vt:lpstr>
      <vt:lpstr>Software Defined WAN</vt:lpstr>
      <vt:lpstr>Software Defined Wide Area Networking - Concept</vt:lpstr>
      <vt:lpstr>Firewall companies</vt:lpstr>
      <vt:lpstr>Firewall Definition</vt:lpstr>
      <vt:lpstr>Firewall Options</vt:lpstr>
      <vt:lpstr>Packet Filter</vt:lpstr>
      <vt:lpstr>Stateful Inspection Firewall</vt:lpstr>
      <vt:lpstr>Application Layer Inspection</vt:lpstr>
      <vt:lpstr>Prudent Policy</vt:lpstr>
      <vt:lpstr>Block the Not So Obvious</vt:lpstr>
      <vt:lpstr>Demilitarized Zone (DMZ)</vt:lpstr>
      <vt:lpstr>Security Zones</vt:lpstr>
      <vt:lpstr>Firewall Reality Check 2026</vt:lpstr>
      <vt:lpstr>Increased Detection Capabilities</vt:lpstr>
      <vt:lpstr> Virtual Network Services</vt:lpstr>
      <vt:lpstr>Secure Access Service Edge (SASE)</vt:lpstr>
      <vt:lpstr>Zero Trust Access</vt:lpstr>
      <vt:lpstr>Secure Web Gateway (SWG) and Firewall as a Service (FWaaS)</vt:lpstr>
      <vt:lpstr>Security as a Service</vt:lpstr>
      <vt:lpstr>Baseline Configuration</vt:lpstr>
      <vt:lpstr>System Hardening</vt:lpstr>
      <vt:lpstr>Sample System Hardening Checklist</vt:lpstr>
      <vt:lpstr>Network Access Control</vt:lpstr>
      <vt:lpstr>Portable Devices</vt:lpstr>
      <vt:lpstr>The Enterprise Challenge</vt:lpstr>
      <vt:lpstr>The Need for Mobile Device Management</vt:lpstr>
      <vt:lpstr>Mobility and Banking</vt:lpstr>
      <vt:lpstr>Summary</vt:lpstr>
      <vt:lpstr>Vendor Management</vt:lpstr>
      <vt:lpstr>Chapter Objectives</vt:lpstr>
      <vt:lpstr>Outsourcing</vt:lpstr>
      <vt:lpstr>Why Outsource?</vt:lpstr>
      <vt:lpstr>Cloud Service Model</vt:lpstr>
      <vt:lpstr>Cloud Reality</vt:lpstr>
      <vt:lpstr>Security Concerns with Cloud Migration</vt:lpstr>
      <vt:lpstr>Generative AI</vt:lpstr>
      <vt:lpstr>Large Language Models</vt:lpstr>
      <vt:lpstr>Business Applications of GenAi</vt:lpstr>
      <vt:lpstr>AI Security Concerns</vt:lpstr>
      <vt:lpstr>Use Cases for GenAI in Banking </vt:lpstr>
      <vt:lpstr>Things to Consider</vt:lpstr>
      <vt:lpstr>Telecommunications Provider (Carrier)</vt:lpstr>
      <vt:lpstr>IT/Phone Provider</vt:lpstr>
      <vt:lpstr>Summary</vt:lpstr>
      <vt:lpstr>Monitoring and Incident Response</vt:lpstr>
      <vt:lpstr>Chapter Objectives</vt:lpstr>
      <vt:lpstr>CEO Detect Questions</vt:lpstr>
      <vt:lpstr>Ongoing Monitoring</vt:lpstr>
      <vt:lpstr>Intrusion Detection and Prevention</vt:lpstr>
      <vt:lpstr>Host-Based vs. Network-Based IDS</vt:lpstr>
      <vt:lpstr>Signature- vs. Statistical-Based</vt:lpstr>
      <vt:lpstr>Managing the IDS</vt:lpstr>
      <vt:lpstr>Endpoint Detection and Response (EDR)</vt:lpstr>
      <vt:lpstr>eXtended Detection and Response (XDR)</vt:lpstr>
      <vt:lpstr>Role of Network Auditing and Monitoring</vt:lpstr>
      <vt:lpstr>Choosing an Auditing Consultant</vt:lpstr>
      <vt:lpstr>Vulnerability Testing</vt:lpstr>
      <vt:lpstr>Testing Administrative Vulnerabilities</vt:lpstr>
      <vt:lpstr>Testing Physical Vulnerabilities</vt:lpstr>
      <vt:lpstr>Testing Technical / Logical Vulnerabilities</vt:lpstr>
      <vt:lpstr>Vulnerability Scanning</vt:lpstr>
      <vt:lpstr>Pros and Cons: Authorized and Unauthorized Scans </vt:lpstr>
      <vt:lpstr>Monitoring Ethics</vt:lpstr>
      <vt:lpstr>Audit Reports</vt:lpstr>
      <vt:lpstr>CEO Response Questions</vt:lpstr>
      <vt:lpstr>When Things Go Wrong </vt:lpstr>
      <vt:lpstr>Security Administration Team</vt:lpstr>
      <vt:lpstr>Incident Response Teams</vt:lpstr>
      <vt:lpstr>Incident Response Plan</vt:lpstr>
      <vt:lpstr>Incident Response </vt:lpstr>
      <vt:lpstr>Incident Response Phases</vt:lpstr>
      <vt:lpstr>Incident Response Postmortem</vt:lpstr>
      <vt:lpstr>FDIC Incident Response Job Aid</vt:lpstr>
      <vt:lpstr>CEO Recovery Questions</vt:lpstr>
      <vt:lpstr>Recovery Plans</vt:lpstr>
      <vt:lpstr>Preparedness Audit</vt:lpstr>
      <vt:lpstr>Summary</vt:lpstr>
      <vt:lpstr>Closing Thoughts</vt:lpstr>
      <vt:lpstr>Closing Thoughts IT Initiatives</vt:lpstr>
      <vt:lpstr>Thank You!  matt@hillvt.com</vt:lpstr>
    </vt:vector>
  </TitlesOfParts>
  <Manager/>
  <Company>Hill Associates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Security</dc:title>
  <dc:subject>FDIC</dc:subject>
  <dc:creator>Hill Associates Inc</dc:creator>
  <cp:keywords/>
  <dc:description/>
  <cp:lastModifiedBy>Matt Kolon</cp:lastModifiedBy>
  <cp:revision>13</cp:revision>
  <cp:lastPrinted>2022-04-11T18:55:51Z</cp:lastPrinted>
  <dcterms:created xsi:type="dcterms:W3CDTF">2016-01-13T17:16:24Z</dcterms:created>
  <dcterms:modified xsi:type="dcterms:W3CDTF">2026-06-05T12:11:33Z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279EDC7D-4734-41D7-B135-794D2479B77B</vt:lpwstr>
  </property>
  <property fmtid="{D5CDD505-2E9C-101B-9397-08002B2CF9AE}" pid="3" name="ArticulatePath">
    <vt:lpwstr>https://hillassoc-my.sharepoint.com/personal/dtrain_hill_com/Documents/Projects_DT/2020 Intro to InfoSec/Intro to Security 2021</vt:lpwstr>
  </property>
</Properties>
</file>